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notesSlides/notesSlide7.xml" ContentType="application/vnd.openxmlformats-officedocument.presentationml.notesSl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notesSlides/notesSlide8.xml" ContentType="application/vnd.openxmlformats-officedocument.presentationml.notesSl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notesSlides/notesSlide9.xml" ContentType="application/vnd.openxmlformats-officedocument.presentationml.notesSlide+xml"/>
  <Override PartName="/ppt/charts/chart3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notesSlides/notesSlide10.xml" ContentType="application/vnd.openxmlformats-officedocument.presentationml.notesSlide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ppt/notesSlides/notesSlide11.xml" ContentType="application/vnd.openxmlformats-officedocument.presentationml.notesSlide+xml"/>
  <Override PartName="/ppt/charts/chart37.xml" ContentType="application/vnd.openxmlformats-officedocument.drawingml.chart+xml"/>
  <Override PartName="/ppt/theme/themeOverride37.xml" ContentType="application/vnd.openxmlformats-officedocument.themeOverride+xml"/>
  <Override PartName="/ppt/notesSlides/notesSlide12.xml" ContentType="application/vnd.openxmlformats-officedocument.presentationml.notesSlide+xml"/>
  <Override PartName="/ppt/charts/chart38.xml" ContentType="application/vnd.openxmlformats-officedocument.drawingml.chart+xml"/>
  <Override PartName="/ppt/theme/themeOverride3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9" r:id="rId3"/>
    <p:sldId id="258" r:id="rId4"/>
    <p:sldId id="272" r:id="rId5"/>
    <p:sldId id="273" r:id="rId6"/>
    <p:sldId id="274" r:id="rId7"/>
    <p:sldId id="275" r:id="rId8"/>
    <p:sldId id="294" r:id="rId9"/>
    <p:sldId id="290" r:id="rId10"/>
    <p:sldId id="276" r:id="rId11"/>
    <p:sldId id="291" r:id="rId12"/>
    <p:sldId id="292" r:id="rId13"/>
    <p:sldId id="277" r:id="rId14"/>
    <p:sldId id="278" r:id="rId15"/>
    <p:sldId id="293" r:id="rId16"/>
    <p:sldId id="279" r:id="rId17"/>
    <p:sldId id="280" r:id="rId18"/>
    <p:sldId id="281" r:id="rId19"/>
    <p:sldId id="282" r:id="rId20"/>
    <p:sldId id="283" r:id="rId21"/>
    <p:sldId id="284" r:id="rId22"/>
    <p:sldId id="295" r:id="rId23"/>
    <p:sldId id="296" r:id="rId24"/>
    <p:sldId id="297" r:id="rId25"/>
    <p:sldId id="298" r:id="rId26"/>
    <p:sldId id="285" r:id="rId27"/>
    <p:sldId id="303" r:id="rId28"/>
    <p:sldId id="286" r:id="rId29"/>
    <p:sldId id="287" r:id="rId30"/>
    <p:sldId id="299" r:id="rId31"/>
    <p:sldId id="300" r:id="rId32"/>
    <p:sldId id="302" r:id="rId33"/>
    <p:sldId id="306" r:id="rId34"/>
    <p:sldId id="288" r:id="rId35"/>
    <p:sldId id="305" r:id="rId36"/>
    <p:sldId id="304" r:id="rId37"/>
    <p:sldId id="289" r:id="rId38"/>
    <p:sldId id="301" r:id="rId3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0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8" autoAdjust="0"/>
    <p:restoredTop sz="91423" autoAdjust="0"/>
  </p:normalViewPr>
  <p:slideViewPr>
    <p:cSldViewPr>
      <p:cViewPr>
        <p:scale>
          <a:sx n="80" d="100"/>
          <a:sy n="80" d="100"/>
        </p:scale>
        <p:origin x="101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6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7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8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9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10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11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12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gps\Gemensam\Kansli\Sektion%20Folkh&#228;lsa\Folkh&#228;lsoenk&#228;t%20Ung\Folkh&#228;lsoenk&#228;t%20ung%202020\Analys\Frekvenstabeller\S&#228;rskolan\Fr&#229;ga%207-12.%20H&#228;lsa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\\gps\Gemensam\Kansli\Sektion%20Folkh&#228;lsa\Folkh&#228;lsoenk&#228;t%20Ung\Folkh&#228;lsoenk&#228;t%20ung%202020\Analys\Frekvenstabeller\S&#228;rskolan\Fr&#229;ga%2040-43.%20Skola.xlsx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\\gps\Gemensam\Kansli\Sektion%20Folkh&#228;lsa\Folkh&#228;lsoenk&#228;t%20Ung\Folkh&#228;lsoenk&#228;t%20ung%202020\Analys\Frekvenstabeller\S&#228;rskolan\Fr&#229;ga%2040-43.%20Skola.xlsx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\\gps\Gemensam\Kansli\Sektion%20Folkh&#228;lsa\Folkh&#228;lsoenk&#228;t%20Ung\Folkh&#228;lsoenk&#228;t%20ung%202020\Analys\Frekvenstabeller\S&#228;rskolan\Fr&#229;ga%2044-53.%20Fritid.xlsx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\\jkp.ltjkpg.se\gem\g-kolon\Kansli\Sektion%20Folkh&#228;lsa\Folkh&#228;lsoenk&#228;t%20Ung\Folkh&#228;lsoenk&#228;t%20ung%202020\Analys\Frekvenstabeller\S&#228;rskolan\Fr&#229;ga%2044-53.%20Fritid.xlsx" TargetMode="External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13.xlsx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\\gps\Gemensam\Kansli\Sektion%20Folkh&#228;lsa\Folkh&#228;lsoenk&#228;t%20Ung\Folkh&#228;lsoenk&#228;t%20ung%202020\Analys\Frekvenstabeller\S&#228;rskolan\Fr&#229;ga%2054-60.%20Trygghet.xlsx" TargetMode="External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1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14.xlsx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kalkylblad15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oleObject" Target="file:///\\jkp.ltjkpg.se\gem\g-kolon\Kansli\Sektion%20Folkh&#228;lsa\Folkh&#228;lsoenk&#228;t%20Ung\Folkh&#228;lsoenk&#228;t%20ung%202020\Analys\Frekvenstabeller\S&#228;rskolan\Fr&#229;ga%2061-63.%20Mobbning%20och%20trakasserier.xlsx" TargetMode="External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16.xlsx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17.xlsx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37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18.xlsx"/><Relationship Id="rId1" Type="http://schemas.openxmlformats.org/officeDocument/2006/relationships/themeOverride" Target="../theme/themeOverride38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4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5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24032935734413"/>
          <c:y val="3.8039689800897489E-2"/>
          <c:w val="0.88072190211188661"/>
          <c:h val="0.80263146429660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'7. Hälsa'!$M$2</c:f>
              <c:strCache>
                <c:ptCount val="1"/>
                <c:pt idx="0">
                  <c:v>Särskolan</c:v>
                </c:pt>
              </c:strCache>
            </c:strRef>
          </c:tx>
          <c:spPr>
            <a:solidFill>
              <a:srgbClr val="F99D1C"/>
            </a:soli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'7. Hälsa'!$L$3:$L$4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'7. Hälsa'!$M$3:$M$4</c:f>
              <c:numCache>
                <c:formatCode>General</c:formatCode>
                <c:ptCount val="2"/>
                <c:pt idx="0">
                  <c:v>74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A-444C-A09B-37CAF60052FB}"/>
            </c:ext>
          </c:extLst>
        </c:ser>
        <c:ser>
          <c:idx val="2"/>
          <c:order val="1"/>
          <c:tx>
            <c:strRef>
              <c:f>'7. Hälsa'!$N$2</c:f>
              <c:strCache>
                <c:ptCount val="1"/>
                <c:pt idx="0">
                  <c:v>åk 9 och gy 2</c:v>
                </c:pt>
              </c:strCache>
            </c:strRef>
          </c:tx>
          <c:spPr>
            <a:solidFill>
              <a:srgbClr val="B1001E"/>
            </a:solidFill>
            <a:ln>
              <a:solidFill>
                <a:srgbClr val="B1001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'7. Hälsa'!$L$3:$L$4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'7. Hälsa'!$N$3:$N$4</c:f>
              <c:numCache>
                <c:formatCode>General</c:formatCode>
                <c:ptCount val="2"/>
                <c:pt idx="0">
                  <c:v>68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AA-444C-A09B-37CAF60052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Andel (%)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'16. Läsk etc'!$M$11</c:f>
              <c:strCache>
                <c:ptCount val="1"/>
                <c:pt idx="0">
                  <c:v>varje skoldag</c:v>
                </c:pt>
              </c:strCache>
            </c:strRef>
          </c:tx>
          <c:spPr>
            <a:solidFill>
              <a:srgbClr val="B1001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'16. Läsk etc'!$L$12:$L$13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'16. Läsk etc'!$M$12:$M$13</c:f>
              <c:numCache>
                <c:formatCode>General</c:formatCode>
                <c:ptCount val="2"/>
                <c:pt idx="0">
                  <c:v>14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5-443B-981A-C450E538C8D5}"/>
            </c:ext>
          </c:extLst>
        </c:ser>
        <c:ser>
          <c:idx val="1"/>
          <c:order val="1"/>
          <c:tx>
            <c:strRef>
              <c:f>'16. Läsk etc'!$N$11</c:f>
              <c:strCache>
                <c:ptCount val="1"/>
                <c:pt idx="0">
                  <c:v>Några dagar i veckan </c:v>
                </c:pt>
              </c:strCache>
            </c:strRef>
          </c:tx>
          <c:spPr>
            <a:solidFill>
              <a:srgbClr val="EFCEB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'16. Läsk etc'!$L$12:$L$13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'16. Läsk etc'!$N$12:$N$13</c:f>
              <c:numCache>
                <c:formatCode>0</c:formatCode>
                <c:ptCount val="2"/>
                <c:pt idx="0">
                  <c:v>40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15-443B-981A-C450E538C8D5}"/>
            </c:ext>
          </c:extLst>
        </c:ser>
        <c:ser>
          <c:idx val="2"/>
          <c:order val="2"/>
          <c:tx>
            <c:strRef>
              <c:f>'16. Läsk etc'!$O$11</c:f>
              <c:strCache>
                <c:ptCount val="1"/>
                <c:pt idx="0">
                  <c:v>En dag i veckan 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'16. Läsk etc'!$L$12:$L$13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'16. Läsk etc'!$O$12:$O$13</c:f>
              <c:numCache>
                <c:formatCode>0</c:formatCode>
                <c:ptCount val="2"/>
                <c:pt idx="0">
                  <c:v>35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15-443B-981A-C450E538C8D5}"/>
            </c:ext>
          </c:extLst>
        </c:ser>
        <c:ser>
          <c:idx val="3"/>
          <c:order val="3"/>
          <c:tx>
            <c:strRef>
              <c:f>'16. Läsk etc'!$P$11</c:f>
              <c:strCache>
                <c:ptCount val="1"/>
                <c:pt idx="0">
                  <c:v>Aldrig 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'16. Läsk etc'!$L$12:$L$13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'16. Läsk etc'!$P$12:$P$13</c:f>
              <c:numCache>
                <c:formatCode>General</c:formatCode>
                <c:ptCount val="2"/>
                <c:pt idx="0">
                  <c:v>11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15-443B-981A-C450E538C8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overlap val="100"/>
        <c:axId val="115109248"/>
        <c:axId val="146617472"/>
      </c:barChart>
      <c:catAx>
        <c:axId val="1151092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46617472"/>
        <c:crosses val="autoZero"/>
        <c:auto val="1"/>
        <c:lblAlgn val="ctr"/>
        <c:lblOffset val="100"/>
        <c:noMultiLvlLbl val="0"/>
      </c:catAx>
      <c:valAx>
        <c:axId val="146617472"/>
        <c:scaling>
          <c:orientation val="minMax"/>
          <c:max val="1"/>
          <c:min val="0"/>
        </c:scaling>
        <c:delete val="0"/>
        <c:axPos val="t"/>
        <c:majorGridlines/>
        <c:numFmt formatCode="0%" sourceLinked="1"/>
        <c:majorTickMark val="out"/>
        <c:minorTickMark val="none"/>
        <c:tickLblPos val="low"/>
        <c:crossAx val="115109248"/>
        <c:crosses val="autoZero"/>
        <c:crossBetween val="between"/>
        <c:majorUnit val="0.2"/>
      </c:valAx>
      <c:spPr>
        <a:noFill/>
      </c:spPr>
    </c:plotArea>
    <c:legend>
      <c:legendPos val="b"/>
      <c:layout>
        <c:manualLayout>
          <c:xMode val="edge"/>
          <c:yMode val="edge"/>
          <c:x val="9.8808038800205056E-2"/>
          <c:y val="0.84582808398950138"/>
          <c:w val="0.82402405949256341"/>
          <c:h val="7.812554680664918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>
          <a:latin typeface="+mn-lt"/>
        </a:defRPr>
      </a:pPr>
      <a:endParaRPr lang="sv-SE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471354204569166E-2"/>
          <c:y val="0.10739938757655293"/>
          <c:w val="0.87595383294278606"/>
          <c:h val="0.7357713619130942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'17. Energidryck'!$N$11</c:f>
              <c:strCache>
                <c:ptCount val="1"/>
                <c:pt idx="0">
                  <c:v>varje skoldag</c:v>
                </c:pt>
              </c:strCache>
            </c:strRef>
          </c:tx>
          <c:spPr>
            <a:solidFill>
              <a:srgbClr val="B1001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'17. Energidryck'!$M$12:$M$13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'17. Energidryck'!$N$12:$N$13</c:f>
              <c:numCache>
                <c:formatCode>General</c:formatCode>
                <c:ptCount val="2"/>
                <c:pt idx="0">
                  <c:v>6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30-449A-AA34-51FA09B7CB75}"/>
            </c:ext>
          </c:extLst>
        </c:ser>
        <c:ser>
          <c:idx val="1"/>
          <c:order val="1"/>
          <c:tx>
            <c:strRef>
              <c:f>'17. Energidryck'!$O$11</c:f>
              <c:strCache>
                <c:ptCount val="1"/>
                <c:pt idx="0">
                  <c:v>Några dagar i veckan </c:v>
                </c:pt>
              </c:strCache>
            </c:strRef>
          </c:tx>
          <c:spPr>
            <a:solidFill>
              <a:srgbClr val="EFCEB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'17. Energidryck'!$M$12:$M$13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'17. Energidryck'!$O$12:$O$13</c:f>
              <c:numCache>
                <c:formatCode>0</c:formatCode>
                <c:ptCount val="2"/>
                <c:pt idx="0">
                  <c:v>11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30-449A-AA34-51FA09B7CB75}"/>
            </c:ext>
          </c:extLst>
        </c:ser>
        <c:ser>
          <c:idx val="2"/>
          <c:order val="2"/>
          <c:tx>
            <c:strRef>
              <c:f>'17. Energidryck'!$P$11</c:f>
              <c:strCache>
                <c:ptCount val="1"/>
                <c:pt idx="0">
                  <c:v>En dag i veckan 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'17. Energidryck'!$M$12:$M$13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'17. Energidryck'!$P$12:$P$13</c:f>
              <c:numCache>
                <c:formatCode>0</c:formatCode>
                <c:ptCount val="2"/>
                <c:pt idx="0">
                  <c:v>14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30-449A-AA34-51FA09B7CB75}"/>
            </c:ext>
          </c:extLst>
        </c:ser>
        <c:ser>
          <c:idx val="3"/>
          <c:order val="3"/>
          <c:tx>
            <c:strRef>
              <c:f>'17. Energidryck'!$Q$11</c:f>
              <c:strCache>
                <c:ptCount val="1"/>
                <c:pt idx="0">
                  <c:v>Aldrig 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'17. Energidryck'!$M$12:$M$13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'17. Energidryck'!$Q$12:$Q$13</c:f>
              <c:numCache>
                <c:formatCode>General</c:formatCode>
                <c:ptCount val="2"/>
                <c:pt idx="0">
                  <c:v>68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30-449A-AA34-51FA09B7CB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overlap val="100"/>
        <c:axId val="115109248"/>
        <c:axId val="146617472"/>
      </c:barChart>
      <c:catAx>
        <c:axId val="1151092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46617472"/>
        <c:crosses val="autoZero"/>
        <c:auto val="1"/>
        <c:lblAlgn val="ctr"/>
        <c:lblOffset val="100"/>
        <c:noMultiLvlLbl val="0"/>
      </c:catAx>
      <c:valAx>
        <c:axId val="146617472"/>
        <c:scaling>
          <c:orientation val="minMax"/>
          <c:max val="1"/>
          <c:min val="0"/>
        </c:scaling>
        <c:delete val="0"/>
        <c:axPos val="t"/>
        <c:majorGridlines/>
        <c:numFmt formatCode="0%" sourceLinked="1"/>
        <c:majorTickMark val="out"/>
        <c:minorTickMark val="none"/>
        <c:tickLblPos val="low"/>
        <c:crossAx val="115109248"/>
        <c:crosses val="autoZero"/>
        <c:crossBetween val="between"/>
        <c:majorUnit val="0.2"/>
      </c:valAx>
      <c:spPr>
        <a:noFill/>
      </c:spPr>
    </c:plotArea>
    <c:legend>
      <c:legendPos val="b"/>
      <c:layout>
        <c:manualLayout>
          <c:xMode val="edge"/>
          <c:yMode val="edge"/>
          <c:x val="6.8247347364256805E-2"/>
          <c:y val="0.81590168421544373"/>
          <c:w val="0.88853515599620569"/>
          <c:h val="7.812554680664918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>
          <a:latin typeface="+mn-lt"/>
        </a:defRPr>
      </a:pPr>
      <a:endParaRPr lang="sv-SE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471354204569166E-2"/>
          <c:y val="0.10739938757655293"/>
          <c:w val="0.87595383294278606"/>
          <c:h val="0.7357713619130942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'18. Godis och chips'!$N$12</c:f>
              <c:strCache>
                <c:ptCount val="1"/>
                <c:pt idx="0">
                  <c:v>varje skoldag</c:v>
                </c:pt>
              </c:strCache>
            </c:strRef>
          </c:tx>
          <c:spPr>
            <a:solidFill>
              <a:srgbClr val="B1001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'18. Godis och chips'!$M$13:$M$14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'18. Godis och chips'!$N$13:$N$14</c:f>
              <c:numCache>
                <c:formatCode>General</c:formatCode>
                <c:ptCount val="2"/>
                <c:pt idx="0">
                  <c:v>6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B-4F56-99B9-EDE7332F91C9}"/>
            </c:ext>
          </c:extLst>
        </c:ser>
        <c:ser>
          <c:idx val="1"/>
          <c:order val="1"/>
          <c:tx>
            <c:strRef>
              <c:f>'18. Godis och chips'!$O$12</c:f>
              <c:strCache>
                <c:ptCount val="1"/>
                <c:pt idx="0">
                  <c:v>Några dagar i veckan </c:v>
                </c:pt>
              </c:strCache>
            </c:strRef>
          </c:tx>
          <c:spPr>
            <a:solidFill>
              <a:srgbClr val="EFCEB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'18. Godis och chips'!$M$13:$M$14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'18. Godis och chips'!$O$13:$O$14</c:f>
              <c:numCache>
                <c:formatCode>0</c:formatCode>
                <c:ptCount val="2"/>
                <c:pt idx="0">
                  <c:v>42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BB-4F56-99B9-EDE7332F91C9}"/>
            </c:ext>
          </c:extLst>
        </c:ser>
        <c:ser>
          <c:idx val="2"/>
          <c:order val="2"/>
          <c:tx>
            <c:strRef>
              <c:f>'18. Godis och chips'!$P$12</c:f>
              <c:strCache>
                <c:ptCount val="1"/>
                <c:pt idx="0">
                  <c:v>En dag i veckan/Aldrig 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'18. Godis och chips'!$M$13:$M$14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'18. Godis och chips'!$P$13:$P$14</c:f>
              <c:numCache>
                <c:formatCode>0</c:formatCode>
                <c:ptCount val="2"/>
                <c:pt idx="0">
                  <c:v>52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BB-4F56-99B9-EDE7332F91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overlap val="100"/>
        <c:axId val="115109248"/>
        <c:axId val="146617472"/>
      </c:barChart>
      <c:catAx>
        <c:axId val="1151092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46617472"/>
        <c:crosses val="autoZero"/>
        <c:auto val="1"/>
        <c:lblAlgn val="ctr"/>
        <c:lblOffset val="100"/>
        <c:noMultiLvlLbl val="0"/>
      </c:catAx>
      <c:valAx>
        <c:axId val="146617472"/>
        <c:scaling>
          <c:orientation val="minMax"/>
          <c:max val="1"/>
          <c:min val="0"/>
        </c:scaling>
        <c:delete val="0"/>
        <c:axPos val="t"/>
        <c:majorGridlines/>
        <c:numFmt formatCode="0%" sourceLinked="1"/>
        <c:majorTickMark val="out"/>
        <c:minorTickMark val="none"/>
        <c:tickLblPos val="low"/>
        <c:crossAx val="115109248"/>
        <c:crosses val="autoZero"/>
        <c:crossBetween val="between"/>
        <c:majorUnit val="0.2"/>
      </c:valAx>
      <c:spPr>
        <a:noFill/>
      </c:spPr>
    </c:plotArea>
    <c:legend>
      <c:legendPos val="b"/>
      <c:layout>
        <c:manualLayout>
          <c:xMode val="edge"/>
          <c:yMode val="edge"/>
          <c:x val="9.8808038800205056E-2"/>
          <c:y val="0.84582808398950138"/>
          <c:w val="0.79586898512685911"/>
          <c:h val="7.812554680664918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>
          <a:latin typeface="+mn-lt"/>
        </a:defRPr>
      </a:pPr>
      <a:endParaRPr lang="sv-SE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471354204569166E-2"/>
          <c:y val="0.10739938757655293"/>
          <c:w val="0.87595383294278606"/>
          <c:h val="0.7357713619130942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'19. Pizza etc'!$O$12</c:f>
              <c:strCache>
                <c:ptCount val="1"/>
                <c:pt idx="0">
                  <c:v>varje skoldag/Några dagar i veckan </c:v>
                </c:pt>
              </c:strCache>
            </c:strRef>
          </c:tx>
          <c:spPr>
            <a:solidFill>
              <a:srgbClr val="B1001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'19. Pizza etc'!$N$13:$N$14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'19. Pizza etc'!$O$13:$O$14</c:f>
              <c:numCache>
                <c:formatCode>General</c:formatCode>
                <c:ptCount val="2"/>
                <c:pt idx="0">
                  <c:v>20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28-4977-9862-C75D82F12669}"/>
            </c:ext>
          </c:extLst>
        </c:ser>
        <c:ser>
          <c:idx val="1"/>
          <c:order val="1"/>
          <c:tx>
            <c:strRef>
              <c:f>'19. Pizza etc'!$P$12</c:f>
              <c:strCache>
                <c:ptCount val="1"/>
                <c:pt idx="0">
                  <c:v>En dag i veckan </c:v>
                </c:pt>
              </c:strCache>
            </c:strRef>
          </c:tx>
          <c:spPr>
            <a:solidFill>
              <a:srgbClr val="EFCEB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'19. Pizza etc'!$N$13:$N$14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'19. Pizza etc'!$P$13:$P$14</c:f>
              <c:numCache>
                <c:formatCode>0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28-4977-9862-C75D82F12669}"/>
            </c:ext>
          </c:extLst>
        </c:ser>
        <c:ser>
          <c:idx val="2"/>
          <c:order val="2"/>
          <c:tx>
            <c:strRef>
              <c:f>'19. Pizza etc'!$Q$12</c:f>
              <c:strCache>
                <c:ptCount val="1"/>
                <c:pt idx="0">
                  <c:v>Aldrig 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'19. Pizza etc'!$N$13:$N$14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'19. Pizza etc'!$Q$13:$Q$14</c:f>
              <c:numCache>
                <c:formatCode>General</c:formatCode>
                <c:ptCount val="2"/>
                <c:pt idx="0">
                  <c:v>17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28-4977-9862-C75D82F1266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overlap val="100"/>
        <c:axId val="115109248"/>
        <c:axId val="146617472"/>
      </c:barChart>
      <c:catAx>
        <c:axId val="1151092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46617472"/>
        <c:crosses val="autoZero"/>
        <c:auto val="1"/>
        <c:lblAlgn val="ctr"/>
        <c:lblOffset val="100"/>
        <c:noMultiLvlLbl val="0"/>
      </c:catAx>
      <c:valAx>
        <c:axId val="146617472"/>
        <c:scaling>
          <c:orientation val="minMax"/>
          <c:max val="1"/>
          <c:min val="0"/>
        </c:scaling>
        <c:delete val="0"/>
        <c:axPos val="t"/>
        <c:majorGridlines/>
        <c:numFmt formatCode="0%" sourceLinked="1"/>
        <c:majorTickMark val="out"/>
        <c:minorTickMark val="none"/>
        <c:tickLblPos val="low"/>
        <c:crossAx val="115109248"/>
        <c:crosses val="autoZero"/>
        <c:crossBetween val="between"/>
        <c:majorUnit val="0.2"/>
      </c:valAx>
      <c:spPr>
        <a:noFill/>
      </c:spPr>
    </c:plotArea>
    <c:legend>
      <c:legendPos val="b"/>
      <c:layout>
        <c:manualLayout>
          <c:xMode val="edge"/>
          <c:yMode val="edge"/>
          <c:x val="9.8808038800205056E-2"/>
          <c:y val="0.84582808398950138"/>
          <c:w val="0.80265244969378824"/>
          <c:h val="7.812554680664918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>
          <a:latin typeface="+mn-lt"/>
        </a:defRPr>
      </a:pPr>
      <a:endParaRPr lang="sv-SE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471354204569166E-2"/>
          <c:y val="0.10739938757655293"/>
          <c:w val="0.87595383294278606"/>
          <c:h val="0.7357713619130942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'20. Vardagsmotion'!$N$11</c:f>
              <c:strCache>
                <c:ptCount val="1"/>
                <c:pt idx="0">
                  <c:v>varje skoldag</c:v>
                </c:pt>
              </c:strCache>
            </c:strRef>
          </c:tx>
          <c:spPr>
            <a:solidFill>
              <a:srgbClr val="B1001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'20. Vardagsmotion'!$M$12:$M$13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'20. Vardagsmotion'!$N$12:$N$13</c:f>
              <c:numCache>
                <c:formatCode>General</c:formatCode>
                <c:ptCount val="2"/>
                <c:pt idx="0">
                  <c:v>37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C-47AF-9182-69BC6BD28853}"/>
            </c:ext>
          </c:extLst>
        </c:ser>
        <c:ser>
          <c:idx val="1"/>
          <c:order val="1"/>
          <c:tx>
            <c:strRef>
              <c:f>'20. Vardagsmotion'!$O$11</c:f>
              <c:strCache>
                <c:ptCount val="1"/>
                <c:pt idx="0">
                  <c:v>Några dagar i veckan </c:v>
                </c:pt>
              </c:strCache>
            </c:strRef>
          </c:tx>
          <c:spPr>
            <a:solidFill>
              <a:srgbClr val="EFCEB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'20. Vardagsmotion'!$M$12:$M$13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'20. Vardagsmotion'!$O$12:$O$13</c:f>
              <c:numCache>
                <c:formatCode>0</c:formatCode>
                <c:ptCount val="2"/>
                <c:pt idx="0">
                  <c:v>43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BC-47AF-9182-69BC6BD28853}"/>
            </c:ext>
          </c:extLst>
        </c:ser>
        <c:ser>
          <c:idx val="2"/>
          <c:order val="2"/>
          <c:tx>
            <c:strRef>
              <c:f>'20. Vardagsmotion'!$P$11</c:f>
              <c:strCache>
                <c:ptCount val="1"/>
                <c:pt idx="0">
                  <c:v>En dag i veckan 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'20. Vardagsmotion'!$M$12:$M$13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'20. Vardagsmotion'!$P$12:$P$13</c:f>
              <c:numCache>
                <c:formatCode>0</c:formatCode>
                <c:ptCount val="2"/>
                <c:pt idx="0">
                  <c:v>14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BC-47AF-9182-69BC6BD28853}"/>
            </c:ext>
          </c:extLst>
        </c:ser>
        <c:ser>
          <c:idx val="3"/>
          <c:order val="3"/>
          <c:tx>
            <c:strRef>
              <c:f>'20. Vardagsmotion'!$Q$11</c:f>
              <c:strCache>
                <c:ptCount val="1"/>
                <c:pt idx="0">
                  <c:v>Aldrig 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'20. Vardagsmotion'!$M$12:$M$13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'20. Vardagsmotion'!$Q$12:$Q$13</c:f>
              <c:numCache>
                <c:formatCode>General</c:formatCode>
                <c:ptCount val="2"/>
                <c:pt idx="0">
                  <c:v>6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BC-47AF-9182-69BC6BD288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overlap val="100"/>
        <c:axId val="115109248"/>
        <c:axId val="146617472"/>
      </c:barChart>
      <c:catAx>
        <c:axId val="1151092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46617472"/>
        <c:crosses val="autoZero"/>
        <c:auto val="1"/>
        <c:lblAlgn val="ctr"/>
        <c:lblOffset val="100"/>
        <c:noMultiLvlLbl val="0"/>
      </c:catAx>
      <c:valAx>
        <c:axId val="146617472"/>
        <c:scaling>
          <c:orientation val="minMax"/>
          <c:max val="1"/>
          <c:min val="0"/>
        </c:scaling>
        <c:delete val="0"/>
        <c:axPos val="t"/>
        <c:majorGridlines/>
        <c:numFmt formatCode="0%" sourceLinked="1"/>
        <c:majorTickMark val="out"/>
        <c:minorTickMark val="none"/>
        <c:tickLblPos val="low"/>
        <c:crossAx val="115109248"/>
        <c:crosses val="autoZero"/>
        <c:crossBetween val="between"/>
        <c:majorUnit val="0.2"/>
      </c:valAx>
      <c:spPr>
        <a:noFill/>
      </c:spPr>
    </c:plotArea>
    <c:legend>
      <c:legendPos val="b"/>
      <c:layout>
        <c:manualLayout>
          <c:xMode val="edge"/>
          <c:yMode val="edge"/>
          <c:x val="9.8808038800205056E-2"/>
          <c:y val="0.84582808398950138"/>
          <c:w val="0.82402405949256341"/>
          <c:h val="7.812554680664918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>
          <a:latin typeface="+mn-lt"/>
        </a:defRPr>
      </a:pPr>
      <a:endParaRPr lang="sv-SE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471354204569166E-2"/>
          <c:y val="0.10739938757655293"/>
          <c:w val="0.87595383294278606"/>
          <c:h val="0.7357713619130942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'21. Fysiskt aktivitet'!$N$10</c:f>
              <c:strCache>
                <c:ptCount val="1"/>
                <c:pt idx="0">
                  <c:v>varje skoldag</c:v>
                </c:pt>
              </c:strCache>
            </c:strRef>
          </c:tx>
          <c:spPr>
            <a:solidFill>
              <a:srgbClr val="B1001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'21. Fysiskt aktivitet'!$M$11:$M$12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'21. Fysiskt aktivitet'!$N$11:$N$12</c:f>
              <c:numCache>
                <c:formatCode>General</c:formatCode>
                <c:ptCount val="2"/>
                <c:pt idx="0">
                  <c:v>18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E-4E95-A6CD-6632736E3DE4}"/>
            </c:ext>
          </c:extLst>
        </c:ser>
        <c:ser>
          <c:idx val="1"/>
          <c:order val="1"/>
          <c:tx>
            <c:strRef>
              <c:f>'21. Fysiskt aktivitet'!$O$10</c:f>
              <c:strCache>
                <c:ptCount val="1"/>
                <c:pt idx="0">
                  <c:v>Några dagar i veckan </c:v>
                </c:pt>
              </c:strCache>
            </c:strRef>
          </c:tx>
          <c:spPr>
            <a:solidFill>
              <a:srgbClr val="EFCEB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'21. Fysiskt aktivitet'!$M$11:$M$12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'21. Fysiskt aktivitet'!$O$11:$O$12</c:f>
              <c:numCache>
                <c:formatCode>0</c:formatCode>
                <c:ptCount val="2"/>
                <c:pt idx="0">
                  <c:v>30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8E-4E95-A6CD-6632736E3DE4}"/>
            </c:ext>
          </c:extLst>
        </c:ser>
        <c:ser>
          <c:idx val="2"/>
          <c:order val="2"/>
          <c:tx>
            <c:strRef>
              <c:f>'21. Fysiskt aktivitet'!$P$10</c:f>
              <c:strCache>
                <c:ptCount val="1"/>
                <c:pt idx="0">
                  <c:v>En dag i veckan 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'21. Fysiskt aktivitet'!$M$11:$M$12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'21. Fysiskt aktivitet'!$P$11:$P$12</c:f>
              <c:numCache>
                <c:formatCode>0</c:formatCode>
                <c:ptCount val="2"/>
                <c:pt idx="0">
                  <c:v>32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8E-4E95-A6CD-6632736E3DE4}"/>
            </c:ext>
          </c:extLst>
        </c:ser>
        <c:ser>
          <c:idx val="3"/>
          <c:order val="3"/>
          <c:tx>
            <c:strRef>
              <c:f>'21. Fysiskt aktivitet'!$Q$10</c:f>
              <c:strCache>
                <c:ptCount val="1"/>
                <c:pt idx="0">
                  <c:v>Aldrig 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'21. Fysiskt aktivitet'!$M$11:$M$12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'21. Fysiskt aktivitet'!$Q$11:$Q$12</c:f>
              <c:numCache>
                <c:formatCode>General</c:formatCode>
                <c:ptCount val="2"/>
                <c:pt idx="0">
                  <c:v>20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8E-4E95-A6CD-6632736E3D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overlap val="100"/>
        <c:axId val="115109248"/>
        <c:axId val="146617472"/>
      </c:barChart>
      <c:catAx>
        <c:axId val="1151092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46617472"/>
        <c:crosses val="autoZero"/>
        <c:auto val="1"/>
        <c:lblAlgn val="ctr"/>
        <c:lblOffset val="100"/>
        <c:noMultiLvlLbl val="0"/>
      </c:catAx>
      <c:valAx>
        <c:axId val="146617472"/>
        <c:scaling>
          <c:orientation val="minMax"/>
          <c:max val="1"/>
          <c:min val="0"/>
        </c:scaling>
        <c:delete val="0"/>
        <c:axPos val="t"/>
        <c:majorGridlines/>
        <c:numFmt formatCode="0%" sourceLinked="1"/>
        <c:majorTickMark val="out"/>
        <c:minorTickMark val="none"/>
        <c:tickLblPos val="low"/>
        <c:crossAx val="115109248"/>
        <c:crosses val="autoZero"/>
        <c:crossBetween val="between"/>
        <c:majorUnit val="0.2"/>
      </c:valAx>
      <c:spPr>
        <a:noFill/>
      </c:spPr>
    </c:plotArea>
    <c:legend>
      <c:legendPos val="b"/>
      <c:layout>
        <c:manualLayout>
          <c:xMode val="edge"/>
          <c:yMode val="edge"/>
          <c:x val="9.8808038800205056E-2"/>
          <c:y val="0.84582808398950138"/>
          <c:w val="0.82402405949256341"/>
          <c:h val="7.812554680664918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>
          <a:latin typeface="+mn-lt"/>
        </a:defRPr>
      </a:pPr>
      <a:endParaRPr lang="sv-SE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'22. Hur sover du'!$L$12</c:f>
              <c:strCache>
                <c:ptCount val="1"/>
                <c:pt idx="0">
                  <c:v>Särskolan</c:v>
                </c:pt>
              </c:strCache>
            </c:strRef>
          </c:tx>
          <c:spPr>
            <a:solidFill>
              <a:srgbClr val="F99D1C"/>
            </a:soli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'22. Hur sover du'!$K$13:$K$14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'22. Hur sover du'!$L$13:$L$14</c:f>
              <c:numCache>
                <c:formatCode>0</c:formatCode>
                <c:ptCount val="2"/>
                <c:pt idx="0">
                  <c:v>60</c:v>
                </c:pt>
                <c:pt idx="1">
                  <c:v>70.900000000000006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F6-41A4-BCFE-19EA0D06596B}"/>
            </c:ext>
          </c:extLst>
        </c:ser>
        <c:ser>
          <c:idx val="2"/>
          <c:order val="1"/>
          <c:tx>
            <c:strRef>
              <c:f>'22. Hur sover du'!$M$12</c:f>
              <c:strCache>
                <c:ptCount val="1"/>
                <c:pt idx="0">
                  <c:v>åk 9 och gy 2</c:v>
                </c:pt>
              </c:strCache>
            </c:strRef>
          </c:tx>
          <c:spPr>
            <a:solidFill>
              <a:srgbClr val="B1001E"/>
            </a:solidFill>
            <a:ln>
              <a:solidFill>
                <a:srgbClr val="B1001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'22. Hur sover du'!$K$13:$K$14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'22. Hur sover du'!$M$13:$M$14</c:f>
              <c:numCache>
                <c:formatCode>0</c:formatCode>
                <c:ptCount val="2"/>
                <c:pt idx="0">
                  <c:v>70.069999999999993</c:v>
                </c:pt>
                <c:pt idx="1">
                  <c:v>74.989999999999995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F6-41A4-BCFE-19EA0D0659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Andel (%)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'Sex och samlevnad'!$D$3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rgbClr val="ED7D31">
                <a:lumMod val="40000"/>
                <a:lumOff val="60000"/>
              </a:srgb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'Sex och samlevnad'!$C$4:$C$7</c:f>
              <c:strCache>
                <c:ptCount val="4"/>
                <c:pt idx="0">
                  <c:v>hur man hittar någon att bli tillsammans med </c:v>
                </c:pt>
                <c:pt idx="1">
                  <c:v>hur man är tillsammans </c:v>
                </c:pt>
                <c:pt idx="2">
                  <c:v>hur man gör slut </c:v>
                </c:pt>
                <c:pt idx="3">
                  <c:v>onani och sex </c:v>
                </c:pt>
              </c:strCache>
            </c:strRef>
          </c:cat>
          <c:val>
            <c:numRef>
              <c:f>'Sex och samlevnad'!$D$4:$D$7</c:f>
              <c:numCache>
                <c:formatCode>General</c:formatCode>
                <c:ptCount val="4"/>
                <c:pt idx="0">
                  <c:v>27</c:v>
                </c:pt>
                <c:pt idx="1">
                  <c:v>14</c:v>
                </c:pt>
                <c:pt idx="2">
                  <c:v>6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A4-4A68-A5B1-4940B57BF799}"/>
            </c:ext>
          </c:extLst>
        </c:ser>
        <c:ser>
          <c:idx val="2"/>
          <c:order val="1"/>
          <c:tx>
            <c:strRef>
              <c:f>'Sex och samlevnad'!$E$3</c:f>
              <c:strCache>
                <c:ptCount val="1"/>
                <c:pt idx="0">
                  <c:v>killar 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'Sex och samlevnad'!$C$4:$C$7</c:f>
              <c:strCache>
                <c:ptCount val="4"/>
                <c:pt idx="0">
                  <c:v>hur man hittar någon att bli tillsammans med </c:v>
                </c:pt>
                <c:pt idx="1">
                  <c:v>hur man är tillsammans </c:v>
                </c:pt>
                <c:pt idx="2">
                  <c:v>hur man gör slut </c:v>
                </c:pt>
                <c:pt idx="3">
                  <c:v>onani och sex </c:v>
                </c:pt>
              </c:strCache>
            </c:strRef>
          </c:cat>
          <c:val>
            <c:numRef>
              <c:f>'Sex och samlevnad'!$E$4:$E$7</c:f>
              <c:numCache>
                <c:formatCode>General</c:formatCode>
                <c:ptCount val="4"/>
                <c:pt idx="0">
                  <c:v>31</c:v>
                </c:pt>
                <c:pt idx="1">
                  <c:v>19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A4-4A68-A5B1-4940B57BF7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tx1"/>
                </a:solidFill>
              </a:defRPr>
            </a:pPr>
            <a:endParaRPr lang="sv-SE"/>
          </a:p>
        </c:txPr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Andel (%)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legend>
      <c:legendPos val="b"/>
      <c:layout/>
      <c:overlay val="0"/>
      <c:txPr>
        <a:bodyPr/>
        <a:lstStyle/>
        <a:p>
          <a:pPr>
            <a:defRPr b="0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'25. Snusar'!$L$12</c:f>
              <c:strCache>
                <c:ptCount val="1"/>
                <c:pt idx="0">
                  <c:v>Särskolan</c:v>
                </c:pt>
              </c:strCache>
            </c:strRef>
          </c:tx>
          <c:spPr>
            <a:solidFill>
              <a:srgbClr val="F99D1C"/>
            </a:soli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'25. Snusar'!$K$13:$K$14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'25. Snusar'!$L$13:$L$14</c:f>
              <c:numCache>
                <c:formatCode>0</c:formatCode>
                <c:ptCount val="2"/>
                <c:pt idx="0">
                  <c:v>0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4-444C-8749-FBD87AF50B31}"/>
            </c:ext>
          </c:extLst>
        </c:ser>
        <c:ser>
          <c:idx val="2"/>
          <c:order val="1"/>
          <c:tx>
            <c:strRef>
              <c:f>'25. Snusar'!$M$12</c:f>
              <c:strCache>
                <c:ptCount val="1"/>
                <c:pt idx="0">
                  <c:v>åk 9 och gy 2</c:v>
                </c:pt>
              </c:strCache>
            </c:strRef>
          </c:tx>
          <c:spPr>
            <a:solidFill>
              <a:srgbClr val="B1001E"/>
            </a:solidFill>
            <a:ln>
              <a:solidFill>
                <a:srgbClr val="B1001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'25. Snusar'!$K$13:$K$14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'25. Snusar'!$M$13:$M$14</c:f>
              <c:numCache>
                <c:formatCode>0</c:formatCode>
                <c:ptCount val="2"/>
                <c:pt idx="0">
                  <c:v>11.3</c:v>
                </c:pt>
                <c:pt idx="1">
                  <c:v>22.55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34-444C-8749-FBD87AF50B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Andel (%)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'29. Alkohol_12mån'!$L$10</c:f>
              <c:strCache>
                <c:ptCount val="1"/>
                <c:pt idx="0">
                  <c:v>Särskolan</c:v>
                </c:pt>
              </c:strCache>
            </c:strRef>
          </c:tx>
          <c:spPr>
            <a:solidFill>
              <a:srgbClr val="F99D1C"/>
            </a:soli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'29. Alkohol_12mån'!$K$11:$K$12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'29. Alkohol_12mån'!$L$11:$L$12</c:f>
              <c:numCache>
                <c:formatCode>0</c:formatCode>
                <c:ptCount val="2"/>
                <c:pt idx="0">
                  <c:v>11.3</c:v>
                </c:pt>
                <c:pt idx="1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B-4E26-B60F-BBBB1DF921A2}"/>
            </c:ext>
          </c:extLst>
        </c:ser>
        <c:ser>
          <c:idx val="2"/>
          <c:order val="1"/>
          <c:tx>
            <c:strRef>
              <c:f>'29. Alkohol_12mån'!$M$10</c:f>
              <c:strCache>
                <c:ptCount val="1"/>
                <c:pt idx="0">
                  <c:v>åk 9 och gy 2</c:v>
                </c:pt>
              </c:strCache>
            </c:strRef>
          </c:tx>
          <c:spPr>
            <a:solidFill>
              <a:srgbClr val="B1001E"/>
            </a:solidFill>
            <a:ln>
              <a:solidFill>
                <a:srgbClr val="B1001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'29. Alkohol_12mån'!$K$11:$K$12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'29. Alkohol_12mån'!$M$11:$M$12</c:f>
              <c:numCache>
                <c:formatCode>0</c:formatCode>
                <c:ptCount val="2"/>
                <c:pt idx="0">
                  <c:v>45.47</c:v>
                </c:pt>
                <c:pt idx="1">
                  <c:v>43.1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2B-4E26-B60F-BBBB1DF921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/>
                  <a:t>Rubrik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'Upplevd självkänsla'!$F$2</c:f>
              <c:strCache>
                <c:ptCount val="1"/>
                <c:pt idx="0">
                  <c:v>Särskolan</c:v>
                </c:pt>
              </c:strCache>
            </c:strRef>
          </c:tx>
          <c:spPr>
            <a:solidFill>
              <a:srgbClr val="F99D1C"/>
            </a:soli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'Upplevd självkänsla'!$D$3:$E$8</c:f>
              <c:multiLvlStrCache>
                <c:ptCount val="6"/>
                <c:lvl>
                  <c:pt idx="0">
                    <c:v>tjejer</c:v>
                  </c:pt>
                  <c:pt idx="1">
                    <c:v>killar</c:v>
                  </c:pt>
                  <c:pt idx="2">
                    <c:v>tjejer</c:v>
                  </c:pt>
                  <c:pt idx="3">
                    <c:v>killar</c:v>
                  </c:pt>
                  <c:pt idx="4">
                    <c:v>tjejer</c:v>
                  </c:pt>
                  <c:pt idx="5">
                    <c:v>killar</c:v>
                  </c:pt>
                </c:lvl>
                <c:lvl>
                  <c:pt idx="0">
                    <c:v>Jag tycker om mig själv </c:v>
                  </c:pt>
                  <c:pt idx="2">
                    <c:v>Jag är tillräckligt bra som jag är </c:v>
                  </c:pt>
                  <c:pt idx="4">
                    <c:v>Andra i min ålder tycker om mig</c:v>
                  </c:pt>
                </c:lvl>
              </c:multiLvlStrCache>
            </c:multiLvlStrRef>
          </c:cat>
          <c:val>
            <c:numRef>
              <c:f>'Upplevd självkänsla'!$F$3:$F$8</c:f>
              <c:numCache>
                <c:formatCode>General</c:formatCode>
                <c:ptCount val="6"/>
                <c:pt idx="0">
                  <c:v>74</c:v>
                </c:pt>
                <c:pt idx="1">
                  <c:v>85</c:v>
                </c:pt>
                <c:pt idx="2">
                  <c:v>79</c:v>
                </c:pt>
                <c:pt idx="3">
                  <c:v>86</c:v>
                </c:pt>
                <c:pt idx="4">
                  <c:v>81</c:v>
                </c:pt>
                <c:pt idx="5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2A-4584-8783-749142D6804F}"/>
            </c:ext>
          </c:extLst>
        </c:ser>
        <c:ser>
          <c:idx val="2"/>
          <c:order val="1"/>
          <c:tx>
            <c:strRef>
              <c:f>'Upplevd självkänsla'!$G$2</c:f>
              <c:strCache>
                <c:ptCount val="1"/>
                <c:pt idx="0">
                  <c:v>åk 9 och gy 2</c:v>
                </c:pt>
              </c:strCache>
            </c:strRef>
          </c:tx>
          <c:spPr>
            <a:solidFill>
              <a:srgbClr val="B1001E"/>
            </a:solidFill>
            <a:ln>
              <a:solidFill>
                <a:srgbClr val="B1001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'Upplevd självkänsla'!$D$3:$E$8</c:f>
              <c:multiLvlStrCache>
                <c:ptCount val="6"/>
                <c:lvl>
                  <c:pt idx="0">
                    <c:v>tjejer</c:v>
                  </c:pt>
                  <c:pt idx="1">
                    <c:v>killar</c:v>
                  </c:pt>
                  <c:pt idx="2">
                    <c:v>tjejer</c:v>
                  </c:pt>
                  <c:pt idx="3">
                    <c:v>killar</c:v>
                  </c:pt>
                  <c:pt idx="4">
                    <c:v>tjejer</c:v>
                  </c:pt>
                  <c:pt idx="5">
                    <c:v>killar</c:v>
                  </c:pt>
                </c:lvl>
                <c:lvl>
                  <c:pt idx="0">
                    <c:v>Jag tycker om mig själv </c:v>
                  </c:pt>
                  <c:pt idx="2">
                    <c:v>Jag är tillräckligt bra som jag är </c:v>
                  </c:pt>
                  <c:pt idx="4">
                    <c:v>Andra i min ålder tycker om mig</c:v>
                  </c:pt>
                </c:lvl>
              </c:multiLvlStrCache>
            </c:multiLvlStrRef>
          </c:cat>
          <c:val>
            <c:numRef>
              <c:f>'Upplevd självkänsla'!$G$3:$G$8</c:f>
              <c:numCache>
                <c:formatCode>General</c:formatCode>
                <c:ptCount val="6"/>
                <c:pt idx="0">
                  <c:v>67</c:v>
                </c:pt>
                <c:pt idx="1">
                  <c:v>86</c:v>
                </c:pt>
                <c:pt idx="2">
                  <c:v>67</c:v>
                </c:pt>
                <c:pt idx="3">
                  <c:v>84</c:v>
                </c:pt>
                <c:pt idx="4">
                  <c:v>75</c:v>
                </c:pt>
                <c:pt idx="5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2A-4584-8783-749142D680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Andel (%)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'39. Köpt_virituella'!$K$11</c:f>
              <c:strCache>
                <c:ptCount val="1"/>
                <c:pt idx="0">
                  <c:v>Särskolan</c:v>
                </c:pt>
              </c:strCache>
            </c:strRef>
          </c:tx>
          <c:spPr>
            <a:solidFill>
              <a:srgbClr val="F99D1C"/>
            </a:soli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'39. Köpt_virituella'!$J$12:$J$13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'39. Köpt_virituella'!$K$12:$K$13</c:f>
              <c:numCache>
                <c:formatCode>0</c:formatCode>
                <c:ptCount val="2"/>
                <c:pt idx="0">
                  <c:v>0</c:v>
                </c:pt>
                <c:pt idx="1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CE-440B-9DBC-C5369DCC30DB}"/>
            </c:ext>
          </c:extLst>
        </c:ser>
        <c:ser>
          <c:idx val="2"/>
          <c:order val="1"/>
          <c:tx>
            <c:strRef>
              <c:f>'39. Köpt_virituella'!$L$11</c:f>
              <c:strCache>
                <c:ptCount val="1"/>
                <c:pt idx="0">
                  <c:v>åk 9 och gy 2</c:v>
                </c:pt>
              </c:strCache>
            </c:strRef>
          </c:tx>
          <c:spPr>
            <a:solidFill>
              <a:srgbClr val="B1001E"/>
            </a:solidFill>
            <a:ln>
              <a:solidFill>
                <a:srgbClr val="B1001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'39. Köpt_virituella'!$J$12:$J$13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'39. Köpt_virituella'!$L$12:$L$13</c:f>
              <c:numCache>
                <c:formatCode>0</c:formatCode>
                <c:ptCount val="2"/>
                <c:pt idx="0">
                  <c:v>4.47</c:v>
                </c:pt>
                <c:pt idx="1">
                  <c:v>31.7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CE-440B-9DBC-C5369DCC30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Andel (%)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'40. Arbetsro'!$L$12</c:f>
              <c:strCache>
                <c:ptCount val="1"/>
                <c:pt idx="0">
                  <c:v>Särskolan</c:v>
                </c:pt>
              </c:strCache>
            </c:strRef>
          </c:tx>
          <c:spPr>
            <a:solidFill>
              <a:srgbClr val="F99D1C"/>
            </a:soli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'40. Arbetsro'!$K$13:$K$14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'40. Arbetsro'!$L$13:$L$14</c:f>
              <c:numCache>
                <c:formatCode>0</c:formatCode>
                <c:ptCount val="2"/>
                <c:pt idx="0">
                  <c:v>55</c:v>
                </c:pt>
                <c:pt idx="1">
                  <c:v>54.7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EC-41F4-BA65-B0624F44C362}"/>
            </c:ext>
          </c:extLst>
        </c:ser>
        <c:ser>
          <c:idx val="2"/>
          <c:order val="1"/>
          <c:tx>
            <c:strRef>
              <c:f>'40. Arbetsro'!$M$12</c:f>
              <c:strCache>
                <c:ptCount val="1"/>
                <c:pt idx="0">
                  <c:v>åk 9 och gy 2</c:v>
                </c:pt>
              </c:strCache>
            </c:strRef>
          </c:tx>
          <c:spPr>
            <a:solidFill>
              <a:srgbClr val="B1001E"/>
            </a:solidFill>
            <a:ln>
              <a:solidFill>
                <a:srgbClr val="B1001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'40. Arbetsro'!$K$13:$K$14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'40. Arbetsro'!$M$13:$M$14</c:f>
              <c:numCache>
                <c:formatCode>0</c:formatCode>
                <c:ptCount val="2"/>
                <c:pt idx="0">
                  <c:v>54.49</c:v>
                </c:pt>
                <c:pt idx="1">
                  <c:v>66.16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EC-41F4-BA65-B0624F44C3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Andel (%)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471354204569166E-2"/>
          <c:y val="0.10739938757655293"/>
          <c:w val="0.87595383294278606"/>
          <c:h val="0.7357713619130942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'42. Skolka'!$M$13</c:f>
              <c:strCache>
                <c:ptCount val="1"/>
                <c:pt idx="0">
                  <c:v>Aldrig </c:v>
                </c:pt>
              </c:strCache>
            </c:strRef>
          </c:tx>
          <c:spPr>
            <a:solidFill>
              <a:srgbClr val="B1001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'42. Skolka'!$L$14:$L$15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'42. Skolka'!$M$14:$M$15</c:f>
              <c:numCache>
                <c:formatCode>General</c:formatCode>
                <c:ptCount val="2"/>
                <c:pt idx="0">
                  <c:v>88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31-4560-9161-BD324E4B9601}"/>
            </c:ext>
          </c:extLst>
        </c:ser>
        <c:ser>
          <c:idx val="1"/>
          <c:order val="1"/>
          <c:tx>
            <c:strRef>
              <c:f>'42. Skolka'!$N$13</c:f>
              <c:strCache>
                <c:ptCount val="1"/>
                <c:pt idx="0">
                  <c:v>Ibland/Ofta</c:v>
                </c:pt>
              </c:strCache>
            </c:strRef>
          </c:tx>
          <c:spPr>
            <a:solidFill>
              <a:srgbClr val="EFCEB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'42. Skolka'!$L$14:$L$15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'42. Skolka'!$N$14:$N$15</c:f>
              <c:numCache>
                <c:formatCode>0</c:formatCode>
                <c:ptCount val="2"/>
                <c:pt idx="0">
                  <c:v>12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31-4560-9161-BD324E4B96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overlap val="100"/>
        <c:axId val="115109248"/>
        <c:axId val="146617472"/>
      </c:barChart>
      <c:catAx>
        <c:axId val="1151092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46617472"/>
        <c:crosses val="autoZero"/>
        <c:auto val="1"/>
        <c:lblAlgn val="ctr"/>
        <c:lblOffset val="100"/>
        <c:noMultiLvlLbl val="0"/>
      </c:catAx>
      <c:valAx>
        <c:axId val="146617472"/>
        <c:scaling>
          <c:orientation val="minMax"/>
          <c:max val="1"/>
          <c:min val="0"/>
        </c:scaling>
        <c:delete val="0"/>
        <c:axPos val="t"/>
        <c:majorGridlines/>
        <c:numFmt formatCode="0%" sourceLinked="1"/>
        <c:majorTickMark val="out"/>
        <c:minorTickMark val="none"/>
        <c:tickLblPos val="low"/>
        <c:crossAx val="115109248"/>
        <c:crosses val="autoZero"/>
        <c:crossBetween val="between"/>
        <c:majorUnit val="0.2"/>
      </c:valAx>
      <c:spPr>
        <a:noFill/>
      </c:spPr>
    </c:plotArea>
    <c:legend>
      <c:legendPos val="b"/>
      <c:layout>
        <c:manualLayout>
          <c:xMode val="edge"/>
          <c:yMode val="edge"/>
          <c:x val="9.8808038800205056E-2"/>
          <c:y val="0.84582808398950138"/>
          <c:w val="0.73111191969765332"/>
          <c:h val="7.812554680664918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>
          <a:latin typeface="+mn-lt"/>
        </a:defRPr>
      </a:pPr>
      <a:endParaRPr lang="sv-SE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471354204569166E-2"/>
          <c:y val="0.10739938757655293"/>
          <c:w val="0.87595383294278606"/>
          <c:h val="0.7357713619130942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'43. Bestämmer_skolan'!$M$13</c:f>
              <c:strCache>
                <c:ptCount val="1"/>
                <c:pt idx="0">
                  <c:v>Stora</c:v>
                </c:pt>
              </c:strCache>
            </c:strRef>
          </c:tx>
          <c:spPr>
            <a:solidFill>
              <a:srgbClr val="B1001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'43. Bestämmer_skolan'!$L$14:$L$15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'43. Bestämmer_skolan'!$M$14:$M$15</c:f>
              <c:numCache>
                <c:formatCode>General</c:formatCode>
                <c:ptCount val="2"/>
                <c:pt idx="0">
                  <c:v>43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1-4547-99C4-CAE513672602}"/>
            </c:ext>
          </c:extLst>
        </c:ser>
        <c:ser>
          <c:idx val="1"/>
          <c:order val="1"/>
          <c:tx>
            <c:strRef>
              <c:f>'43. Bestämmer_skolan'!$N$13</c:f>
              <c:strCache>
                <c:ptCount val="1"/>
                <c:pt idx="0">
                  <c:v>Små </c:v>
                </c:pt>
              </c:strCache>
            </c:strRef>
          </c:tx>
          <c:spPr>
            <a:solidFill>
              <a:srgbClr val="EFCEB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'43. Bestämmer_skolan'!$L$14:$L$15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'43. Bestämmer_skolan'!$N$14:$N$15</c:f>
              <c:numCache>
                <c:formatCode>0</c:formatCode>
                <c:ptCount val="2"/>
                <c:pt idx="0">
                  <c:v>16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01-4547-99C4-CAE513672602}"/>
            </c:ext>
          </c:extLst>
        </c:ser>
        <c:ser>
          <c:idx val="2"/>
          <c:order val="2"/>
          <c:tx>
            <c:strRef>
              <c:f>'43. Bestämmer_skolan'!$O$13</c:f>
              <c:strCache>
                <c:ptCount val="1"/>
                <c:pt idx="0">
                  <c:v>Inga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'43. Bestämmer_skolan'!$L$14:$L$15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'43. Bestämmer_skolan'!$O$14:$O$15</c:f>
              <c:numCache>
                <c:formatCode>General</c:formatCode>
                <c:ptCount val="2"/>
                <c:pt idx="0">
                  <c:v>9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01-4547-99C4-CAE513672602}"/>
            </c:ext>
          </c:extLst>
        </c:ser>
        <c:ser>
          <c:idx val="3"/>
          <c:order val="3"/>
          <c:tx>
            <c:strRef>
              <c:f>'43. Bestämmer_skolan'!$P$13</c:f>
              <c:strCache>
                <c:ptCount val="1"/>
                <c:pt idx="0">
                  <c:v>Vet inte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'43. Bestämmer_skolan'!$L$14:$L$15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'43. Bestämmer_skolan'!$P$14:$P$15</c:f>
              <c:numCache>
                <c:formatCode>General</c:formatCode>
                <c:ptCount val="2"/>
                <c:pt idx="0">
                  <c:v>32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01-4547-99C4-CAE5136726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overlap val="100"/>
        <c:axId val="115109248"/>
        <c:axId val="146617472"/>
      </c:barChart>
      <c:catAx>
        <c:axId val="1151092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46617472"/>
        <c:crosses val="autoZero"/>
        <c:auto val="1"/>
        <c:lblAlgn val="ctr"/>
        <c:lblOffset val="100"/>
        <c:noMultiLvlLbl val="0"/>
      </c:catAx>
      <c:valAx>
        <c:axId val="146617472"/>
        <c:scaling>
          <c:orientation val="minMax"/>
          <c:max val="1"/>
          <c:min val="0"/>
        </c:scaling>
        <c:delete val="0"/>
        <c:axPos val="t"/>
        <c:majorGridlines/>
        <c:numFmt formatCode="0%" sourceLinked="1"/>
        <c:majorTickMark val="out"/>
        <c:minorTickMark val="none"/>
        <c:tickLblPos val="low"/>
        <c:crossAx val="115109248"/>
        <c:crosses val="autoZero"/>
        <c:crossBetween val="between"/>
        <c:majorUnit val="0.2"/>
      </c:valAx>
      <c:spPr>
        <a:noFill/>
      </c:spPr>
    </c:plotArea>
    <c:legend>
      <c:legendPos val="b"/>
      <c:layout>
        <c:manualLayout>
          <c:xMode val="edge"/>
          <c:yMode val="edge"/>
          <c:x val="0.26888801399825024"/>
          <c:y val="0.87823563721201536"/>
          <c:w val="0.508994094488189"/>
          <c:h val="7.812554680664918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>
          <a:latin typeface="+mn-lt"/>
        </a:defRPr>
      </a:pPr>
      <a:endParaRPr lang="sv-SE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'44B. Fritid_familj_nej'!$M$12</c:f>
              <c:strCache>
                <c:ptCount val="1"/>
                <c:pt idx="0">
                  <c:v>Särskolan</c:v>
                </c:pt>
              </c:strCache>
            </c:strRef>
          </c:tx>
          <c:spPr>
            <a:solidFill>
              <a:srgbClr val="F99D1C"/>
            </a:soli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'44B. Fritid_familj_nej'!$K$13:$L$20</c:f>
              <c:multiLvlStrCache>
                <c:ptCount val="8"/>
                <c:lvl>
                  <c:pt idx="0">
                    <c:v>tjejer</c:v>
                  </c:pt>
                  <c:pt idx="1">
                    <c:v>killar</c:v>
                  </c:pt>
                  <c:pt idx="2">
                    <c:v>tjejer</c:v>
                  </c:pt>
                  <c:pt idx="3">
                    <c:v>killar</c:v>
                  </c:pt>
                  <c:pt idx="4">
                    <c:v>tjejer</c:v>
                  </c:pt>
                  <c:pt idx="5">
                    <c:v>killar</c:v>
                  </c:pt>
                  <c:pt idx="6">
                    <c:v>tjejer</c:v>
                  </c:pt>
                  <c:pt idx="7">
                    <c:v>killar</c:v>
                  </c:pt>
                </c:lvl>
                <c:lvl>
                  <c:pt idx="0">
                    <c:v>Det finns saker att göra men inget som intresserar mig </c:v>
                  </c:pt>
                  <c:pt idx="2">
                    <c:v>Det finns saker att göra men min familj säger nej </c:v>
                  </c:pt>
                  <c:pt idx="4">
                    <c:v>Det finns saker att göra men jag kan inte ta mig dit </c:v>
                  </c:pt>
                  <c:pt idx="6">
                    <c:v>Det finns saker att göra men det kostar för mycket </c:v>
                  </c:pt>
                </c:lvl>
              </c:multiLvlStrCache>
            </c:multiLvlStrRef>
          </c:cat>
          <c:val>
            <c:numRef>
              <c:f>'44B. Fritid_familj_nej'!$M$13:$M$20</c:f>
              <c:numCache>
                <c:formatCode>0</c:formatCode>
                <c:ptCount val="8"/>
                <c:pt idx="0">
                  <c:v>64</c:v>
                </c:pt>
                <c:pt idx="1">
                  <c:v>60</c:v>
                </c:pt>
                <c:pt idx="2">
                  <c:v>28</c:v>
                </c:pt>
                <c:pt idx="3">
                  <c:v>44</c:v>
                </c:pt>
                <c:pt idx="4">
                  <c:v>57</c:v>
                </c:pt>
                <c:pt idx="5">
                  <c:v>46</c:v>
                </c:pt>
                <c:pt idx="6">
                  <c:v>56</c:v>
                </c:pt>
                <c:pt idx="7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4-41D1-B9A0-BA4A92F33877}"/>
            </c:ext>
          </c:extLst>
        </c:ser>
        <c:ser>
          <c:idx val="2"/>
          <c:order val="1"/>
          <c:tx>
            <c:strRef>
              <c:f>'44B. Fritid_familj_nej'!$N$12</c:f>
              <c:strCache>
                <c:ptCount val="1"/>
                <c:pt idx="0">
                  <c:v>åk 9 och gy 2</c:v>
                </c:pt>
              </c:strCache>
            </c:strRef>
          </c:tx>
          <c:spPr>
            <a:solidFill>
              <a:srgbClr val="B1001E"/>
            </a:solidFill>
            <a:ln>
              <a:solidFill>
                <a:srgbClr val="B1001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'44B. Fritid_familj_nej'!$K$13:$L$20</c:f>
              <c:multiLvlStrCache>
                <c:ptCount val="8"/>
                <c:lvl>
                  <c:pt idx="0">
                    <c:v>tjejer</c:v>
                  </c:pt>
                  <c:pt idx="1">
                    <c:v>killar</c:v>
                  </c:pt>
                  <c:pt idx="2">
                    <c:v>tjejer</c:v>
                  </c:pt>
                  <c:pt idx="3">
                    <c:v>killar</c:v>
                  </c:pt>
                  <c:pt idx="4">
                    <c:v>tjejer</c:v>
                  </c:pt>
                  <c:pt idx="5">
                    <c:v>killar</c:v>
                  </c:pt>
                  <c:pt idx="6">
                    <c:v>tjejer</c:v>
                  </c:pt>
                  <c:pt idx="7">
                    <c:v>killar</c:v>
                  </c:pt>
                </c:lvl>
                <c:lvl>
                  <c:pt idx="0">
                    <c:v>Det finns saker att göra men inget som intresserar mig </c:v>
                  </c:pt>
                  <c:pt idx="2">
                    <c:v>Det finns saker att göra men min familj säger nej </c:v>
                  </c:pt>
                  <c:pt idx="4">
                    <c:v>Det finns saker att göra men jag kan inte ta mig dit </c:v>
                  </c:pt>
                  <c:pt idx="6">
                    <c:v>Det finns saker att göra men det kostar för mycket </c:v>
                  </c:pt>
                </c:lvl>
              </c:multiLvlStrCache>
            </c:multiLvlStrRef>
          </c:cat>
          <c:val>
            <c:numRef>
              <c:f>'44B. Fritid_familj_nej'!$N$13:$N$20</c:f>
              <c:numCache>
                <c:formatCode>General</c:formatCode>
                <c:ptCount val="8"/>
                <c:pt idx="0">
                  <c:v>51</c:v>
                </c:pt>
                <c:pt idx="1">
                  <c:v>43</c:v>
                </c:pt>
                <c:pt idx="2">
                  <c:v>13</c:v>
                </c:pt>
                <c:pt idx="3">
                  <c:v>15</c:v>
                </c:pt>
                <c:pt idx="4">
                  <c:v>30</c:v>
                </c:pt>
                <c:pt idx="5">
                  <c:v>30</c:v>
                </c:pt>
                <c:pt idx="6">
                  <c:v>29</c:v>
                </c:pt>
                <c:pt idx="7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94-41D1-B9A0-BA4A92F338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Andel (%)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39712237392949995"/>
          <c:y val="0.94161811239080428"/>
          <c:w val="0.23230867200642299"/>
          <c:h val="5.511578960362428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793099391450804E-2"/>
          <c:y val="3.6571906074339661E-2"/>
          <c:w val="0.88127926178046079"/>
          <c:h val="0.75473000142413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Fritidsaktiviteter!$F$15</c:f>
              <c:strCache>
                <c:ptCount val="1"/>
                <c:pt idx="0">
                  <c:v>Särskolan</c:v>
                </c:pt>
              </c:strCache>
            </c:strRef>
          </c:tx>
          <c:spPr>
            <a:solidFill>
              <a:srgbClr val="F99D1C"/>
            </a:soli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Fritidsaktiviteter!$D$16:$E$23</c:f>
              <c:multiLvlStrCache>
                <c:ptCount val="8"/>
                <c:lvl>
                  <c:pt idx="0">
                    <c:v>tjejer</c:v>
                  </c:pt>
                  <c:pt idx="1">
                    <c:v>killar</c:v>
                  </c:pt>
                  <c:pt idx="2">
                    <c:v>tjejer</c:v>
                  </c:pt>
                  <c:pt idx="3">
                    <c:v>killar</c:v>
                  </c:pt>
                  <c:pt idx="4">
                    <c:v>tjejer</c:v>
                  </c:pt>
                  <c:pt idx="5">
                    <c:v>killar</c:v>
                  </c:pt>
                  <c:pt idx="6">
                    <c:v>tjejer</c:v>
                  </c:pt>
                  <c:pt idx="7">
                    <c:v>killar</c:v>
                  </c:pt>
                </c:lvl>
                <c:lvl>
                  <c:pt idx="0">
                    <c:v>fritidsgården</c:v>
                  </c:pt>
                  <c:pt idx="2">
                    <c:v>idrotta, träna</c:v>
                  </c:pt>
                  <c:pt idx="4">
                    <c:v>stan/samhället</c:v>
                  </c:pt>
                  <c:pt idx="6">
                    <c:v>träffa kompisar</c:v>
                  </c:pt>
                </c:lvl>
              </c:multiLvlStrCache>
            </c:multiLvlStrRef>
          </c:cat>
          <c:val>
            <c:numRef>
              <c:f>Fritidsaktiviteter!$F$16:$F$23</c:f>
              <c:numCache>
                <c:formatCode>0</c:formatCode>
                <c:ptCount val="8"/>
                <c:pt idx="0">
                  <c:v>14</c:v>
                </c:pt>
                <c:pt idx="1">
                  <c:v>22</c:v>
                </c:pt>
                <c:pt idx="2">
                  <c:v>55</c:v>
                </c:pt>
                <c:pt idx="3">
                  <c:v>48</c:v>
                </c:pt>
                <c:pt idx="4">
                  <c:v>41</c:v>
                </c:pt>
                <c:pt idx="5">
                  <c:v>54</c:v>
                </c:pt>
                <c:pt idx="6">
                  <c:v>49</c:v>
                </c:pt>
                <c:pt idx="7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3-455C-A034-86645A8860FE}"/>
            </c:ext>
          </c:extLst>
        </c:ser>
        <c:ser>
          <c:idx val="2"/>
          <c:order val="1"/>
          <c:tx>
            <c:strRef>
              <c:f>Fritidsaktiviteter!$G$15</c:f>
              <c:strCache>
                <c:ptCount val="1"/>
                <c:pt idx="0">
                  <c:v>åk 9 och gy 2 </c:v>
                </c:pt>
              </c:strCache>
            </c:strRef>
          </c:tx>
          <c:spPr>
            <a:solidFill>
              <a:srgbClr val="B1001E"/>
            </a:solidFill>
            <a:ln>
              <a:solidFill>
                <a:srgbClr val="B1001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Fritidsaktiviteter!$D$16:$E$23</c:f>
              <c:multiLvlStrCache>
                <c:ptCount val="8"/>
                <c:lvl>
                  <c:pt idx="0">
                    <c:v>tjejer</c:v>
                  </c:pt>
                  <c:pt idx="1">
                    <c:v>killar</c:v>
                  </c:pt>
                  <c:pt idx="2">
                    <c:v>tjejer</c:v>
                  </c:pt>
                  <c:pt idx="3">
                    <c:v>killar</c:v>
                  </c:pt>
                  <c:pt idx="4">
                    <c:v>tjejer</c:v>
                  </c:pt>
                  <c:pt idx="5">
                    <c:v>killar</c:v>
                  </c:pt>
                  <c:pt idx="6">
                    <c:v>tjejer</c:v>
                  </c:pt>
                  <c:pt idx="7">
                    <c:v>killar</c:v>
                  </c:pt>
                </c:lvl>
                <c:lvl>
                  <c:pt idx="0">
                    <c:v>fritidsgården</c:v>
                  </c:pt>
                  <c:pt idx="2">
                    <c:v>idrotta, träna</c:v>
                  </c:pt>
                  <c:pt idx="4">
                    <c:v>stan/samhället</c:v>
                  </c:pt>
                  <c:pt idx="6">
                    <c:v>träffa kompisar</c:v>
                  </c:pt>
                </c:lvl>
              </c:multiLvlStrCache>
            </c:multiLvlStrRef>
          </c:cat>
          <c:val>
            <c:numRef>
              <c:f>Fritidsaktiviteter!$G$16:$G$23</c:f>
              <c:numCache>
                <c:formatCode>0</c:formatCode>
                <c:ptCount val="8"/>
                <c:pt idx="0">
                  <c:v>7</c:v>
                </c:pt>
                <c:pt idx="1">
                  <c:v>13</c:v>
                </c:pt>
                <c:pt idx="2">
                  <c:v>74</c:v>
                </c:pt>
                <c:pt idx="3">
                  <c:v>76</c:v>
                </c:pt>
                <c:pt idx="4">
                  <c:v>73</c:v>
                </c:pt>
                <c:pt idx="5">
                  <c:v>68</c:v>
                </c:pt>
                <c:pt idx="6">
                  <c:v>87</c:v>
                </c:pt>
                <c:pt idx="7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F3-455C-A034-86645A8860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Andel (%)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'50. Förening_medlem'!$L$13</c:f>
              <c:strCache>
                <c:ptCount val="1"/>
                <c:pt idx="0">
                  <c:v>Särskolan</c:v>
                </c:pt>
              </c:strCache>
            </c:strRef>
          </c:tx>
          <c:spPr>
            <a:solidFill>
              <a:srgbClr val="F99D1C"/>
            </a:soli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'50. Förening_medlem'!$K$14:$K$15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'50. Förening_medlem'!$L$14:$L$15</c:f>
              <c:numCache>
                <c:formatCode>0</c:formatCode>
                <c:ptCount val="2"/>
                <c:pt idx="0">
                  <c:v>27.5</c:v>
                </c:pt>
                <c:pt idx="1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58-4E46-A9F9-AACCDC8EF40D}"/>
            </c:ext>
          </c:extLst>
        </c:ser>
        <c:ser>
          <c:idx val="2"/>
          <c:order val="1"/>
          <c:tx>
            <c:strRef>
              <c:f>'50. Förening_medlem'!$M$13</c:f>
              <c:strCache>
                <c:ptCount val="1"/>
                <c:pt idx="0">
                  <c:v>åk 9 och gy 2</c:v>
                </c:pt>
              </c:strCache>
            </c:strRef>
          </c:tx>
          <c:spPr>
            <a:solidFill>
              <a:srgbClr val="B1001E"/>
            </a:solidFill>
            <a:ln>
              <a:solidFill>
                <a:srgbClr val="B1001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'50. Förening_medlem'!$K$14:$K$15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'50. Förening_medlem'!$M$14:$M$15</c:f>
              <c:numCache>
                <c:formatCode>0</c:formatCode>
                <c:ptCount val="2"/>
                <c:pt idx="0">
                  <c:v>45.2</c:v>
                </c:pt>
                <c:pt idx="1">
                  <c:v>45.9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58-4E46-A9F9-AACCDC8EF4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/>
                  <a:t>Rubrik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471354204569166E-2"/>
          <c:y val="0.10739938757655293"/>
          <c:w val="0.87595383294278606"/>
          <c:h val="0.7357713619130942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Skärmtid!$F$3</c:f>
              <c:strCache>
                <c:ptCount val="1"/>
                <c:pt idx="0">
                  <c:v>Inte alls</c:v>
                </c:pt>
              </c:strCache>
            </c:strRef>
          </c:tx>
          <c:spPr>
            <a:solidFill>
              <a:srgbClr val="B1001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Skärmtid!$D$4:$E$9</c:f>
              <c:multiLvlStrCache>
                <c:ptCount val="6"/>
                <c:lvl>
                  <c:pt idx="0">
                    <c:v>Tjejer</c:v>
                  </c:pt>
                  <c:pt idx="1">
                    <c:v>Killar</c:v>
                  </c:pt>
                  <c:pt idx="2">
                    <c:v>Tjejer</c:v>
                  </c:pt>
                  <c:pt idx="3">
                    <c:v>Killar</c:v>
                  </c:pt>
                  <c:pt idx="4">
                    <c:v>Tjejer</c:v>
                  </c:pt>
                  <c:pt idx="5">
                    <c:v>Killar</c:v>
                  </c:pt>
                </c:lvl>
                <c:lvl>
                  <c:pt idx="0">
                    <c:v>Spela tv-, data- eller mobilspel </c:v>
                  </c:pt>
                  <c:pt idx="2">
                    <c:v>Se på film, serier, tv-program eller kolla på klipp (exempelvis Youtube)</c:v>
                  </c:pt>
                  <c:pt idx="4">
                    <c:v>Använda sociala medier</c:v>
                  </c:pt>
                </c:lvl>
              </c:multiLvlStrCache>
            </c:multiLvlStrRef>
          </c:cat>
          <c:val>
            <c:numRef>
              <c:f>Skärmtid!$F$4:$F$9</c:f>
              <c:numCache>
                <c:formatCode>0</c:formatCode>
                <c:ptCount val="6"/>
                <c:pt idx="0">
                  <c:v>40</c:v>
                </c:pt>
                <c:pt idx="1">
                  <c:v>16</c:v>
                </c:pt>
                <c:pt idx="2">
                  <c:v>9</c:v>
                </c:pt>
                <c:pt idx="3">
                  <c:v>9</c:v>
                </c:pt>
                <c:pt idx="4">
                  <c:v>15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50-41C6-97C9-DB85F689A7E5}"/>
            </c:ext>
          </c:extLst>
        </c:ser>
        <c:ser>
          <c:idx val="1"/>
          <c:order val="1"/>
          <c:tx>
            <c:strRef>
              <c:f>Skärmtid!$G$3</c:f>
              <c:strCache>
                <c:ptCount val="1"/>
                <c:pt idx="0">
                  <c:v>1-2 timmar</c:v>
                </c:pt>
              </c:strCache>
            </c:strRef>
          </c:tx>
          <c:spPr>
            <a:solidFill>
              <a:srgbClr val="EFCEB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Skärmtid!$D$4:$E$9</c:f>
              <c:multiLvlStrCache>
                <c:ptCount val="6"/>
                <c:lvl>
                  <c:pt idx="0">
                    <c:v>Tjejer</c:v>
                  </c:pt>
                  <c:pt idx="1">
                    <c:v>Killar</c:v>
                  </c:pt>
                  <c:pt idx="2">
                    <c:v>Tjejer</c:v>
                  </c:pt>
                  <c:pt idx="3">
                    <c:v>Killar</c:v>
                  </c:pt>
                  <c:pt idx="4">
                    <c:v>Tjejer</c:v>
                  </c:pt>
                  <c:pt idx="5">
                    <c:v>Killar</c:v>
                  </c:pt>
                </c:lvl>
                <c:lvl>
                  <c:pt idx="0">
                    <c:v>Spela tv-, data- eller mobilspel </c:v>
                  </c:pt>
                  <c:pt idx="2">
                    <c:v>Se på film, serier, tv-program eller kolla på klipp (exempelvis Youtube)</c:v>
                  </c:pt>
                  <c:pt idx="4">
                    <c:v>Använda sociala medier</c:v>
                  </c:pt>
                </c:lvl>
              </c:multiLvlStrCache>
            </c:multiLvlStrRef>
          </c:cat>
          <c:val>
            <c:numRef>
              <c:f>Skärmtid!$G$4:$G$9</c:f>
              <c:numCache>
                <c:formatCode>0</c:formatCode>
                <c:ptCount val="6"/>
                <c:pt idx="0">
                  <c:v>30</c:v>
                </c:pt>
                <c:pt idx="1">
                  <c:v>38</c:v>
                </c:pt>
                <c:pt idx="2">
                  <c:v>49</c:v>
                </c:pt>
                <c:pt idx="3">
                  <c:v>48</c:v>
                </c:pt>
                <c:pt idx="4">
                  <c:v>36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50-41C6-97C9-DB85F689A7E5}"/>
            </c:ext>
          </c:extLst>
        </c:ser>
        <c:ser>
          <c:idx val="2"/>
          <c:order val="2"/>
          <c:tx>
            <c:strRef>
              <c:f>Skärmtid!$H$3</c:f>
              <c:strCache>
                <c:ptCount val="1"/>
                <c:pt idx="0">
                  <c:v>Mer än 2 timmar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Skärmtid!$D$4:$E$9</c:f>
              <c:multiLvlStrCache>
                <c:ptCount val="6"/>
                <c:lvl>
                  <c:pt idx="0">
                    <c:v>Tjejer</c:v>
                  </c:pt>
                  <c:pt idx="1">
                    <c:v>Killar</c:v>
                  </c:pt>
                  <c:pt idx="2">
                    <c:v>Tjejer</c:v>
                  </c:pt>
                  <c:pt idx="3">
                    <c:v>Killar</c:v>
                  </c:pt>
                  <c:pt idx="4">
                    <c:v>Tjejer</c:v>
                  </c:pt>
                  <c:pt idx="5">
                    <c:v>Killar</c:v>
                  </c:pt>
                </c:lvl>
                <c:lvl>
                  <c:pt idx="0">
                    <c:v>Spela tv-, data- eller mobilspel </c:v>
                  </c:pt>
                  <c:pt idx="2">
                    <c:v>Se på film, serier, tv-program eller kolla på klipp (exempelvis Youtube)</c:v>
                  </c:pt>
                  <c:pt idx="4">
                    <c:v>Använda sociala medier</c:v>
                  </c:pt>
                </c:lvl>
              </c:multiLvlStrCache>
            </c:multiLvlStrRef>
          </c:cat>
          <c:val>
            <c:numRef>
              <c:f>Skärmtid!$H$4:$H$9</c:f>
              <c:numCache>
                <c:formatCode>0</c:formatCode>
                <c:ptCount val="6"/>
                <c:pt idx="0">
                  <c:v>30</c:v>
                </c:pt>
                <c:pt idx="1">
                  <c:v>46</c:v>
                </c:pt>
                <c:pt idx="2">
                  <c:v>42</c:v>
                </c:pt>
                <c:pt idx="3">
                  <c:v>43</c:v>
                </c:pt>
                <c:pt idx="4">
                  <c:v>49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50-41C6-97C9-DB85F689A7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overlap val="100"/>
        <c:axId val="115109248"/>
        <c:axId val="146617472"/>
      </c:barChart>
      <c:catAx>
        <c:axId val="1151092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46617472"/>
        <c:crosses val="autoZero"/>
        <c:auto val="1"/>
        <c:lblAlgn val="ctr"/>
        <c:lblOffset val="100"/>
        <c:noMultiLvlLbl val="0"/>
      </c:catAx>
      <c:valAx>
        <c:axId val="146617472"/>
        <c:scaling>
          <c:orientation val="minMax"/>
          <c:max val="1"/>
          <c:min val="0"/>
        </c:scaling>
        <c:delete val="0"/>
        <c:axPos val="t"/>
        <c:majorGridlines/>
        <c:numFmt formatCode="0%" sourceLinked="1"/>
        <c:majorTickMark val="out"/>
        <c:minorTickMark val="none"/>
        <c:tickLblPos val="low"/>
        <c:crossAx val="115109248"/>
        <c:crosses val="autoZero"/>
        <c:crossBetween val="between"/>
        <c:majorUnit val="0.2"/>
      </c:valAx>
      <c:spPr>
        <a:noFill/>
      </c:spPr>
    </c:plotArea>
    <c:legend>
      <c:legendPos val="b"/>
      <c:layout>
        <c:manualLayout>
          <c:xMode val="edge"/>
          <c:yMode val="edge"/>
          <c:x val="9.8808038800205056E-2"/>
          <c:y val="0.84582808398950138"/>
          <c:w val="0.73111191969765332"/>
          <c:h val="7.812554680664918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>
          <a:latin typeface="+mn-lt"/>
        </a:defRPr>
      </a:pPr>
      <a:endParaRPr lang="sv-SE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'56. Trygg_klassrummet'!$U$4</c:f>
              <c:strCache>
                <c:ptCount val="1"/>
                <c:pt idx="0">
                  <c:v>Särskolan</c:v>
                </c:pt>
              </c:strCache>
            </c:strRef>
          </c:tx>
          <c:spPr>
            <a:solidFill>
              <a:srgbClr val="F99D1C"/>
            </a:soli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'56. Trygg_klassrummet'!$T$5:$T$6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'56. Trygg_klassrummet'!$U$5:$U$6</c:f>
              <c:numCache>
                <c:formatCode>0</c:formatCode>
                <c:ptCount val="2"/>
                <c:pt idx="0">
                  <c:v>73.8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58-4105-90E2-88D86DE4FEC4}"/>
            </c:ext>
          </c:extLst>
        </c:ser>
        <c:ser>
          <c:idx val="2"/>
          <c:order val="1"/>
          <c:tx>
            <c:strRef>
              <c:f>'56. Trygg_klassrummet'!$V$4</c:f>
              <c:strCache>
                <c:ptCount val="1"/>
                <c:pt idx="0">
                  <c:v>åk 9 och gy 2</c:v>
                </c:pt>
              </c:strCache>
            </c:strRef>
          </c:tx>
          <c:spPr>
            <a:solidFill>
              <a:srgbClr val="B1001E"/>
            </a:solidFill>
            <a:ln>
              <a:solidFill>
                <a:srgbClr val="B1001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'56. Trygg_klassrummet'!$T$5:$T$6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'56. Trygg_klassrummet'!$V$5:$V$6</c:f>
              <c:numCache>
                <c:formatCode>0</c:formatCode>
                <c:ptCount val="2"/>
                <c:pt idx="0">
                  <c:v>68.8</c:v>
                </c:pt>
                <c:pt idx="1">
                  <c:v>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58-4105-90E2-88D86DE4FE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/>
                  <a:t>Rubrik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'57. Trygg_bostadsområde'!$T$3</c:f>
              <c:strCache>
                <c:ptCount val="1"/>
                <c:pt idx="0">
                  <c:v>Särskolan</c:v>
                </c:pt>
              </c:strCache>
            </c:strRef>
          </c:tx>
          <c:spPr>
            <a:solidFill>
              <a:srgbClr val="F99D1C"/>
            </a:soli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'57. Trygg_bostadsområde'!$S$4:$S$5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'57. Trygg_bostadsområde'!$T$4:$T$5</c:f>
              <c:numCache>
                <c:formatCode>0</c:formatCode>
                <c:ptCount val="2"/>
                <c:pt idx="0">
                  <c:v>67.099999999999994</c:v>
                </c:pt>
                <c:pt idx="1">
                  <c:v>81.2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C-4A48-BC1D-199DDFD1E87C}"/>
            </c:ext>
          </c:extLst>
        </c:ser>
        <c:ser>
          <c:idx val="2"/>
          <c:order val="1"/>
          <c:tx>
            <c:strRef>
              <c:f>'57. Trygg_bostadsområde'!$U$3</c:f>
              <c:strCache>
                <c:ptCount val="1"/>
                <c:pt idx="0">
                  <c:v>åk 9 och gy 2</c:v>
                </c:pt>
              </c:strCache>
            </c:strRef>
          </c:tx>
          <c:spPr>
            <a:solidFill>
              <a:srgbClr val="B1001E"/>
            </a:solidFill>
            <a:ln>
              <a:solidFill>
                <a:srgbClr val="B1001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'57. Trygg_bostadsområde'!$S$4:$S$5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'57. Trygg_bostadsområde'!$U$4:$U$5</c:f>
              <c:numCache>
                <c:formatCode>0</c:formatCode>
                <c:ptCount val="2"/>
                <c:pt idx="0">
                  <c:v>68.3</c:v>
                </c:pt>
                <c:pt idx="1">
                  <c:v>84.8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C-4A48-BC1D-199DDFD1E8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/>
                  <a:t>Rubrik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'9. Huvudvärk'!$L$22</c:f>
              <c:strCache>
                <c:ptCount val="1"/>
                <c:pt idx="0">
                  <c:v>Särskolan</c:v>
                </c:pt>
              </c:strCache>
            </c:strRef>
          </c:tx>
          <c:spPr>
            <a:solidFill>
              <a:srgbClr val="F99D1C"/>
            </a:soli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'9. Huvudvärk'!$K$23:$K$24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'9. Huvudvärk'!$L$23:$L$24</c:f>
              <c:numCache>
                <c:formatCode>General</c:formatCode>
                <c:ptCount val="2"/>
                <c:pt idx="0">
                  <c:v>11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8-45B6-BFC9-D5C54B2F3C0A}"/>
            </c:ext>
          </c:extLst>
        </c:ser>
        <c:ser>
          <c:idx val="2"/>
          <c:order val="1"/>
          <c:tx>
            <c:strRef>
              <c:f>'9. Huvudvärk'!$M$22</c:f>
              <c:strCache>
                <c:ptCount val="1"/>
                <c:pt idx="0">
                  <c:v>åk 9 och gy 2</c:v>
                </c:pt>
              </c:strCache>
            </c:strRef>
          </c:tx>
          <c:spPr>
            <a:solidFill>
              <a:srgbClr val="B1001E"/>
            </a:solidFill>
            <a:ln>
              <a:solidFill>
                <a:srgbClr val="B1001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'9. Huvudvärk'!$K$23:$K$24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'9. Huvudvärk'!$M$23:$M$24</c:f>
              <c:numCache>
                <c:formatCode>General</c:formatCode>
                <c:ptCount val="2"/>
                <c:pt idx="0">
                  <c:v>25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18-45B6-BFC9-D5C54B2F3C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dirty="0" smtClean="0"/>
                  <a:t>Andel (%)</a:t>
                </a:r>
                <a:endParaRPr lang="sv-SE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'58. Trygg_nätet'!$T$3</c:f>
              <c:strCache>
                <c:ptCount val="1"/>
                <c:pt idx="0">
                  <c:v>Särskolan</c:v>
                </c:pt>
              </c:strCache>
            </c:strRef>
          </c:tx>
          <c:spPr>
            <a:solidFill>
              <a:srgbClr val="F99D1C"/>
            </a:soli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'58. Trygg_nätet'!$S$4:$S$5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'58. Trygg_nätet'!$T$4:$T$5</c:f>
              <c:numCache>
                <c:formatCode>0</c:formatCode>
                <c:ptCount val="2"/>
                <c:pt idx="0">
                  <c:v>38.799999999999997</c:v>
                </c:pt>
                <c:pt idx="1">
                  <c:v>65.5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8A-4491-9EC8-CC0F61F11A11}"/>
            </c:ext>
          </c:extLst>
        </c:ser>
        <c:ser>
          <c:idx val="2"/>
          <c:order val="1"/>
          <c:tx>
            <c:strRef>
              <c:f>'58. Trygg_nätet'!$U$3</c:f>
              <c:strCache>
                <c:ptCount val="1"/>
                <c:pt idx="0">
                  <c:v>åk 9 och gy 2</c:v>
                </c:pt>
              </c:strCache>
            </c:strRef>
          </c:tx>
          <c:spPr>
            <a:solidFill>
              <a:srgbClr val="B1001E"/>
            </a:solidFill>
            <a:ln>
              <a:solidFill>
                <a:srgbClr val="B1001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'58. Trygg_nätet'!$S$4:$S$5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'58. Trygg_nätet'!$U$4:$U$5</c:f>
              <c:numCache>
                <c:formatCode>0</c:formatCode>
                <c:ptCount val="2"/>
                <c:pt idx="0">
                  <c:v>35.47</c:v>
                </c:pt>
                <c:pt idx="1">
                  <c:v>71.099999999999994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8A-4491-9EC8-CC0F61F11A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dirty="0" smtClean="0"/>
                  <a:t>Andel (%)</a:t>
                </a:r>
                <a:endParaRPr lang="sv-SE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471354204569166E-2"/>
          <c:y val="0.10739938757655293"/>
          <c:w val="0.87595383294278606"/>
          <c:h val="0.7357713619130942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'59. Påstående_föräldrar'!$M$12</c:f>
              <c:strCache>
                <c:ptCount val="1"/>
                <c:pt idx="0">
                  <c:v>ofta</c:v>
                </c:pt>
              </c:strCache>
            </c:strRef>
          </c:tx>
          <c:spPr>
            <a:solidFill>
              <a:srgbClr val="B1001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'59. Påstående_föräldrar'!$L$13:$L$14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'59. Påstående_föräldrar'!$M$13:$M$14</c:f>
              <c:numCache>
                <c:formatCode>General</c:formatCode>
                <c:ptCount val="2"/>
                <c:pt idx="0">
                  <c:v>82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3-4441-A58D-7996EB28F183}"/>
            </c:ext>
          </c:extLst>
        </c:ser>
        <c:ser>
          <c:idx val="1"/>
          <c:order val="1"/>
          <c:tx>
            <c:strRef>
              <c:f>'59. Påstående_föräldrar'!$N$12</c:f>
              <c:strCache>
                <c:ptCount val="1"/>
                <c:pt idx="0">
                  <c:v>ibland/sällan</c:v>
                </c:pt>
              </c:strCache>
            </c:strRef>
          </c:tx>
          <c:spPr>
            <a:solidFill>
              <a:srgbClr val="EFCEB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'59. Påstående_föräldrar'!$L$13:$L$14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'59. Påstående_föräldrar'!$N$13:$N$14</c:f>
              <c:numCache>
                <c:formatCode>General</c:formatCode>
                <c:ptCount val="2"/>
                <c:pt idx="0">
                  <c:v>18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53-4441-A58D-7996EB28F18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overlap val="100"/>
        <c:axId val="115109248"/>
        <c:axId val="146617472"/>
      </c:barChart>
      <c:catAx>
        <c:axId val="1151092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46617472"/>
        <c:crosses val="autoZero"/>
        <c:auto val="1"/>
        <c:lblAlgn val="ctr"/>
        <c:lblOffset val="100"/>
        <c:noMultiLvlLbl val="0"/>
      </c:catAx>
      <c:valAx>
        <c:axId val="146617472"/>
        <c:scaling>
          <c:orientation val="minMax"/>
          <c:max val="1"/>
          <c:min val="0"/>
        </c:scaling>
        <c:delete val="0"/>
        <c:axPos val="t"/>
        <c:majorGridlines/>
        <c:numFmt formatCode="0%" sourceLinked="1"/>
        <c:majorTickMark val="out"/>
        <c:minorTickMark val="none"/>
        <c:tickLblPos val="low"/>
        <c:crossAx val="115109248"/>
        <c:crosses val="autoZero"/>
        <c:crossBetween val="between"/>
        <c:majorUnit val="0.2"/>
      </c:valAx>
      <c:spPr>
        <a:noFill/>
      </c:spPr>
    </c:plotArea>
    <c:legend>
      <c:legendPos val="b"/>
      <c:layout>
        <c:manualLayout>
          <c:xMode val="edge"/>
          <c:yMode val="edge"/>
          <c:x val="9.8808038800205056E-2"/>
          <c:y val="0.84582808398950138"/>
          <c:w val="0.73111191969765332"/>
          <c:h val="7.812554680664918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>
          <a:latin typeface="+mn-lt"/>
        </a:defRPr>
      </a:pPr>
      <a:endParaRPr lang="sv-SE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B1001E"/>
            </a:solidFill>
            <a:ln>
              <a:solidFill>
                <a:srgbClr val="B1001E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9A-4657-9BA5-095ED2A66EC1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9A-4657-9BA5-095ED2A66EC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97556061-73B0-4D1F-8BEC-F91B8492B974}" type="VALU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[VÄRDE]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F9A-4657-9BA5-095ED2A66EC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531D945-1A46-4778-8A02-697371D2B87E}" type="VALU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[VÄRDE]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F9A-4657-9BA5-095ED2A66E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'60. Påstående_vuxna'!$K$14:$L$14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'60. Påstående_vuxna'!$K$15:$L$15</c:f>
              <c:numCache>
                <c:formatCode>General</c:formatCode>
                <c:ptCount val="2"/>
                <c:pt idx="0">
                  <c:v>77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9A-4657-9BA5-095ED2A66E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8937504"/>
        <c:axId val="598935864"/>
      </c:barChart>
      <c:catAx>
        <c:axId val="59893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8935864"/>
        <c:crosses val="autoZero"/>
        <c:auto val="1"/>
        <c:lblAlgn val="ctr"/>
        <c:lblOffset val="100"/>
        <c:noMultiLvlLbl val="0"/>
      </c:catAx>
      <c:valAx>
        <c:axId val="5989358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b="1" dirty="0" smtClean="0">
                    <a:solidFill>
                      <a:schemeClr val="tx1"/>
                    </a:solidFill>
                  </a:rPr>
                  <a:t>Andel (%)</a:t>
                </a:r>
                <a:endParaRPr lang="sv-SE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89375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Mobbning!$E$2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rgbClr val="ED7D31">
                <a:lumMod val="40000"/>
                <a:lumOff val="60000"/>
              </a:srgb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Mobbning!$D$3:$D$4</c:f>
              <c:strCache>
                <c:ptCount val="2"/>
                <c:pt idx="0">
                  <c:v>nej </c:v>
                </c:pt>
                <c:pt idx="1">
                  <c:v>ja, av en eller flera elever</c:v>
                </c:pt>
              </c:strCache>
            </c:strRef>
          </c:cat>
          <c:val>
            <c:numRef>
              <c:f>Mobbning!$E$3:$E$4</c:f>
              <c:numCache>
                <c:formatCode>General</c:formatCode>
                <c:ptCount val="2"/>
                <c:pt idx="0">
                  <c:v>82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3-4E28-A93F-A51D495758F1}"/>
            </c:ext>
          </c:extLst>
        </c:ser>
        <c:ser>
          <c:idx val="2"/>
          <c:order val="1"/>
          <c:tx>
            <c:strRef>
              <c:f>Mobbning!$F$2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Mobbning!$D$3:$D$4</c:f>
              <c:strCache>
                <c:ptCount val="2"/>
                <c:pt idx="0">
                  <c:v>nej </c:v>
                </c:pt>
                <c:pt idx="1">
                  <c:v>ja, av en eller flera elever</c:v>
                </c:pt>
              </c:strCache>
            </c:strRef>
          </c:cat>
          <c:val>
            <c:numRef>
              <c:f>Mobbning!$F$3:$F$4</c:f>
              <c:numCache>
                <c:formatCode>General</c:formatCode>
                <c:ptCount val="2"/>
                <c:pt idx="0">
                  <c:v>87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93-4E28-A93F-A51D495758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Andel (%)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D7D31">
                <a:lumMod val="40000"/>
                <a:lumOff val="60000"/>
              </a:srgbClr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539-47DB-8582-912A7C6BD2FB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'62A. Mobbning_utfört_nej'!$L$12:$M$12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'62A. Mobbning_utfört_nej'!$L$13:$M$13</c:f>
              <c:numCache>
                <c:formatCode>General</c:formatCode>
                <c:ptCount val="2"/>
                <c:pt idx="0">
                  <c:v>98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39-47DB-8582-912A7C6BD2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Andel (%)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'63G. Utsatt_nej'!$K$13</c:f>
              <c:strCache>
                <c:ptCount val="1"/>
                <c:pt idx="0">
                  <c:v>Särskolan</c:v>
                </c:pt>
              </c:strCache>
            </c:strRef>
          </c:tx>
          <c:spPr>
            <a:solidFill>
              <a:srgbClr val="F99D1C"/>
            </a:soli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'63G. Utsatt_nej'!$J$14:$J$15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'63G. Utsatt_nej'!$K$14:$K$15</c:f>
              <c:numCache>
                <c:formatCode>0</c:formatCode>
                <c:ptCount val="2"/>
                <c:pt idx="0">
                  <c:v>72.727272727272734</c:v>
                </c:pt>
                <c:pt idx="1">
                  <c:v>85.18518518518519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76-404D-9BD6-F79036AB168B}"/>
            </c:ext>
          </c:extLst>
        </c:ser>
        <c:ser>
          <c:idx val="2"/>
          <c:order val="1"/>
          <c:tx>
            <c:strRef>
              <c:f>'63G. Utsatt_nej'!$L$13</c:f>
              <c:strCache>
                <c:ptCount val="1"/>
                <c:pt idx="0">
                  <c:v>åk 9 och gy 2</c:v>
                </c:pt>
              </c:strCache>
            </c:strRef>
          </c:tx>
          <c:spPr>
            <a:solidFill>
              <a:srgbClr val="B1001E"/>
            </a:solidFill>
            <a:ln>
              <a:solidFill>
                <a:srgbClr val="B1001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'63G. Utsatt_nej'!$J$14:$J$15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'63G. Utsatt_nej'!$L$14:$L$15</c:f>
              <c:numCache>
                <c:formatCode>0</c:formatCode>
                <c:ptCount val="2"/>
                <c:pt idx="0">
                  <c:v>55.9</c:v>
                </c:pt>
                <c:pt idx="1">
                  <c:v>80.900000000000006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76-404D-9BD6-F79036AB16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/>
                  <a:t>Andel (%)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Trivs!$E$3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rgbClr val="ED7D31">
                <a:lumMod val="40000"/>
                <a:lumOff val="60000"/>
              </a:srgb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Trivs!$D$4:$D$10</c:f>
              <c:strCache>
                <c:ptCount val="7"/>
                <c:pt idx="0">
                  <c:v>trivs med livet </c:v>
                </c:pt>
                <c:pt idx="1">
                  <c:v>trivs med sina kompisar</c:v>
                </c:pt>
                <c:pt idx="2">
                  <c:v>trivs med fritiden</c:v>
                </c:pt>
                <c:pt idx="3">
                  <c:v>trivs med sin familj</c:v>
                </c:pt>
                <c:pt idx="4">
                  <c:v>trivs i sin skola </c:v>
                </c:pt>
                <c:pt idx="5">
                  <c:v>trivs i sitt bostadsområde </c:v>
                </c:pt>
                <c:pt idx="6">
                  <c:v>trivs med sin hemort</c:v>
                </c:pt>
              </c:strCache>
            </c:strRef>
          </c:cat>
          <c:val>
            <c:numRef>
              <c:f>Trivs!$E$4:$E$10</c:f>
              <c:numCache>
                <c:formatCode>General</c:formatCode>
                <c:ptCount val="7"/>
                <c:pt idx="0">
                  <c:v>88</c:v>
                </c:pt>
                <c:pt idx="1">
                  <c:v>94</c:v>
                </c:pt>
                <c:pt idx="2">
                  <c:v>94</c:v>
                </c:pt>
                <c:pt idx="3">
                  <c:v>99</c:v>
                </c:pt>
                <c:pt idx="4">
                  <c:v>94</c:v>
                </c:pt>
                <c:pt idx="5">
                  <c:v>92</c:v>
                </c:pt>
                <c:pt idx="6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19-483D-9470-59D0B9C909C6}"/>
            </c:ext>
          </c:extLst>
        </c:ser>
        <c:ser>
          <c:idx val="2"/>
          <c:order val="1"/>
          <c:tx>
            <c:strRef>
              <c:f>Trivs!$F$3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Trivs!$D$4:$D$10</c:f>
              <c:strCache>
                <c:ptCount val="7"/>
                <c:pt idx="0">
                  <c:v>trivs med livet </c:v>
                </c:pt>
                <c:pt idx="1">
                  <c:v>trivs med sina kompisar</c:v>
                </c:pt>
                <c:pt idx="2">
                  <c:v>trivs med fritiden</c:v>
                </c:pt>
                <c:pt idx="3">
                  <c:v>trivs med sin familj</c:v>
                </c:pt>
                <c:pt idx="4">
                  <c:v>trivs i sin skola </c:v>
                </c:pt>
                <c:pt idx="5">
                  <c:v>trivs i sitt bostadsområde </c:v>
                </c:pt>
                <c:pt idx="6">
                  <c:v>trivs med sin hemort</c:v>
                </c:pt>
              </c:strCache>
            </c:strRef>
          </c:cat>
          <c:val>
            <c:numRef>
              <c:f>Trivs!$F$4:$F$10</c:f>
              <c:numCache>
                <c:formatCode>General</c:formatCode>
                <c:ptCount val="7"/>
                <c:pt idx="0">
                  <c:v>95</c:v>
                </c:pt>
                <c:pt idx="1">
                  <c:v>97</c:v>
                </c:pt>
                <c:pt idx="2">
                  <c:v>96</c:v>
                </c:pt>
                <c:pt idx="3">
                  <c:v>95</c:v>
                </c:pt>
                <c:pt idx="4">
                  <c:v>95</c:v>
                </c:pt>
                <c:pt idx="5">
                  <c:v>96</c:v>
                </c:pt>
                <c:pt idx="6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19-483D-9470-59D0B9C909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Andel (%)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'71. Framtid'!$T$9</c:f>
              <c:strCache>
                <c:ptCount val="1"/>
                <c:pt idx="0">
                  <c:v>Särskolan</c:v>
                </c:pt>
              </c:strCache>
            </c:strRef>
          </c:tx>
          <c:spPr>
            <a:solidFill>
              <a:srgbClr val="F99D1C"/>
            </a:soli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'71. Framtid'!$S$10:$S$11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'71. Framtid'!$T$10:$T$11</c:f>
              <c:numCache>
                <c:formatCode>0</c:formatCode>
                <c:ptCount val="2"/>
                <c:pt idx="0">
                  <c:v>59.493670886075947</c:v>
                </c:pt>
                <c:pt idx="1">
                  <c:v>81.034482758620683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83-41F9-9FE5-D579F9E4BE12}"/>
            </c:ext>
          </c:extLst>
        </c:ser>
        <c:ser>
          <c:idx val="2"/>
          <c:order val="1"/>
          <c:tx>
            <c:strRef>
              <c:f>'71. Framtid'!$U$8:$U$9</c:f>
              <c:strCache>
                <c:ptCount val="2"/>
                <c:pt idx="1">
                  <c:v>åk 9 och gy 2</c:v>
                </c:pt>
              </c:strCache>
            </c:strRef>
          </c:tx>
          <c:spPr>
            <a:solidFill>
              <a:srgbClr val="B1001E"/>
            </a:solidFill>
            <a:ln>
              <a:solidFill>
                <a:srgbClr val="B1001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'71. Framtid'!$S$10:$S$11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'71. Framtid'!$U$10:$U$11</c:f>
              <c:numCache>
                <c:formatCode>0</c:formatCode>
                <c:ptCount val="2"/>
                <c:pt idx="0">
                  <c:v>76.7</c:v>
                </c:pt>
                <c:pt idx="1">
                  <c:v>84.8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83-41F9-9FE5-D579F9E4BE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Andel (%)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37584254955047003"/>
          <c:y val="0.91375188812551766"/>
          <c:w val="0.24831490089906008"/>
          <c:h val="5.2213126735857332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471354204569166E-2"/>
          <c:y val="0.10739938757655293"/>
          <c:w val="0.87595383294278606"/>
          <c:h val="0.7357713619130942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'72. Efter_skolan'!$M$13</c:f>
              <c:strCache>
                <c:ptCount val="1"/>
                <c:pt idx="0">
                  <c:v>jobba</c:v>
                </c:pt>
              </c:strCache>
            </c:strRef>
          </c:tx>
          <c:spPr>
            <a:solidFill>
              <a:srgbClr val="B1001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'72. Efter_skolan'!$L$14:$L$15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'72. Efter_skolan'!$M$14:$M$15</c:f>
              <c:numCache>
                <c:formatCode>General</c:formatCode>
                <c:ptCount val="2"/>
                <c:pt idx="0">
                  <c:v>49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17-4544-8E34-7FDA75B7B89D}"/>
            </c:ext>
          </c:extLst>
        </c:ser>
        <c:ser>
          <c:idx val="1"/>
          <c:order val="1"/>
          <c:tx>
            <c:strRef>
              <c:f>'72. Efter_skolan'!$N$13</c:f>
              <c:strCache>
                <c:ptCount val="1"/>
                <c:pt idx="0">
                  <c:v>studera</c:v>
                </c:pt>
              </c:strCache>
            </c:strRef>
          </c:tx>
          <c:spPr>
            <a:solidFill>
              <a:srgbClr val="EFCEB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'72. Efter_skolan'!$L$14:$L$15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'72. Efter_skolan'!$N$14:$N$15</c:f>
              <c:numCache>
                <c:formatCode>General</c:formatCode>
                <c:ptCount val="2"/>
                <c:pt idx="0">
                  <c:v>18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17-4544-8E34-7FDA75B7B89D}"/>
            </c:ext>
          </c:extLst>
        </c:ser>
        <c:ser>
          <c:idx val="2"/>
          <c:order val="2"/>
          <c:tx>
            <c:strRef>
              <c:f>'72. Efter_skolan'!$O$13</c:f>
              <c:strCache>
                <c:ptCount val="1"/>
                <c:pt idx="0">
                  <c:v>vet ej 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'72. Efter_skolan'!$L$14:$L$15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'72. Efter_skolan'!$O$14:$O$15</c:f>
              <c:numCache>
                <c:formatCode>General</c:formatCode>
                <c:ptCount val="2"/>
                <c:pt idx="0">
                  <c:v>25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17-4544-8E34-7FDA75B7B89D}"/>
            </c:ext>
          </c:extLst>
        </c:ser>
        <c:ser>
          <c:idx val="3"/>
          <c:order val="3"/>
          <c:tx>
            <c:strRef>
              <c:f>'72. Efter_skolan'!$P$13</c:f>
              <c:strCache>
                <c:ptCount val="1"/>
                <c:pt idx="0">
                  <c:v>något annat 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'72. Efter_skolan'!$L$14:$L$15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'72. Efter_skolan'!$P$14:$P$15</c:f>
              <c:numCache>
                <c:formatCode>General</c:formatCode>
                <c:ptCount val="2"/>
                <c:pt idx="0">
                  <c:v>8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17-4544-8E34-7FDA75B7B89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overlap val="100"/>
        <c:axId val="115109248"/>
        <c:axId val="146617472"/>
      </c:barChart>
      <c:catAx>
        <c:axId val="1151092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46617472"/>
        <c:crosses val="autoZero"/>
        <c:auto val="1"/>
        <c:lblAlgn val="ctr"/>
        <c:lblOffset val="100"/>
        <c:noMultiLvlLbl val="0"/>
      </c:catAx>
      <c:valAx>
        <c:axId val="146617472"/>
        <c:scaling>
          <c:orientation val="minMax"/>
          <c:max val="1"/>
          <c:min val="0"/>
        </c:scaling>
        <c:delete val="0"/>
        <c:axPos val="t"/>
        <c:majorGridlines/>
        <c:numFmt formatCode="0%" sourceLinked="1"/>
        <c:majorTickMark val="out"/>
        <c:minorTickMark val="none"/>
        <c:tickLblPos val="low"/>
        <c:crossAx val="115109248"/>
        <c:crosses val="autoZero"/>
        <c:crossBetween val="between"/>
        <c:majorUnit val="0.2"/>
      </c:valAx>
      <c:spPr>
        <a:noFill/>
      </c:spPr>
    </c:plotArea>
    <c:legend>
      <c:legendPos val="b"/>
      <c:layout>
        <c:manualLayout>
          <c:xMode val="edge"/>
          <c:yMode val="edge"/>
          <c:x val="0.28214129483814521"/>
          <c:y val="0.88749489647127444"/>
          <c:w val="0.52202230971128605"/>
          <c:h val="7.812554680664918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>
          <a:latin typeface="+mn-lt"/>
        </a:defRPr>
      </a:pPr>
      <a:endParaRPr lang="sv-S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82142414195118"/>
          <c:y val="3.7501593884851046E-2"/>
          <c:w val="0.8440820262437676"/>
          <c:h val="0.80542336937190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'10. Ont i magen'!$K$20</c:f>
              <c:strCache>
                <c:ptCount val="1"/>
                <c:pt idx="0">
                  <c:v>Särskolan</c:v>
                </c:pt>
              </c:strCache>
            </c:strRef>
          </c:tx>
          <c:spPr>
            <a:solidFill>
              <a:srgbClr val="F99D1C"/>
            </a:soli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'10. Ont i magen'!$J$21:$J$22</c:f>
              <c:strCache>
                <c:ptCount val="2"/>
                <c:pt idx="0">
                  <c:v>Tjejer</c:v>
                </c:pt>
                <c:pt idx="1">
                  <c:v>Killar </c:v>
                </c:pt>
              </c:strCache>
            </c:strRef>
          </c:cat>
          <c:val>
            <c:numRef>
              <c:f>'10. Ont i magen'!$K$21:$K$22</c:f>
              <c:numCache>
                <c:formatCode>General</c:formatCode>
                <c:ptCount val="2"/>
                <c:pt idx="0">
                  <c:v>10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7B-4910-A5D1-42009E33779D}"/>
            </c:ext>
          </c:extLst>
        </c:ser>
        <c:ser>
          <c:idx val="2"/>
          <c:order val="1"/>
          <c:tx>
            <c:strRef>
              <c:f>'10. Ont i magen'!$L$20</c:f>
              <c:strCache>
                <c:ptCount val="1"/>
                <c:pt idx="0">
                  <c:v>åk 9 och gy 2</c:v>
                </c:pt>
              </c:strCache>
            </c:strRef>
          </c:tx>
          <c:spPr>
            <a:solidFill>
              <a:srgbClr val="B1001E"/>
            </a:solidFill>
            <a:ln>
              <a:solidFill>
                <a:srgbClr val="B1001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'10. Ont i magen'!$J$21:$J$22</c:f>
              <c:strCache>
                <c:ptCount val="2"/>
                <c:pt idx="0">
                  <c:v>Tjejer</c:v>
                </c:pt>
                <c:pt idx="1">
                  <c:v>Killar </c:v>
                </c:pt>
              </c:strCache>
            </c:strRef>
          </c:cat>
          <c:val>
            <c:numRef>
              <c:f>'10. Ont i magen'!$L$21:$L$22</c:f>
              <c:numCache>
                <c:formatCode>General</c:formatCode>
                <c:ptCount val="2"/>
                <c:pt idx="0">
                  <c:v>16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7B-4910-A5D1-42009E3377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dirty="0" smtClean="0"/>
                  <a:t>Andel (%)</a:t>
                </a:r>
                <a:endParaRPr lang="sv-SE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24301131291926"/>
          <c:y val="6.4267250626355188E-2"/>
          <c:w val="0.83468285214348203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'11. Känt mig ledsen'!$K$20</c:f>
              <c:strCache>
                <c:ptCount val="1"/>
                <c:pt idx="0">
                  <c:v>Särskolan</c:v>
                </c:pt>
              </c:strCache>
            </c:strRef>
          </c:tx>
          <c:spPr>
            <a:solidFill>
              <a:srgbClr val="F99D1C"/>
            </a:soli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'11. Känt mig ledsen'!$J$21:$J$22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'11. Känt mig ledsen'!$K$21:$K$22</c:f>
              <c:numCache>
                <c:formatCode>General</c:formatCode>
                <c:ptCount val="2"/>
                <c:pt idx="0">
                  <c:v>14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8-4DB7-881E-CD9F10530938}"/>
            </c:ext>
          </c:extLst>
        </c:ser>
        <c:ser>
          <c:idx val="2"/>
          <c:order val="1"/>
          <c:tx>
            <c:strRef>
              <c:f>'11. Känt mig ledsen'!$L$20</c:f>
              <c:strCache>
                <c:ptCount val="1"/>
                <c:pt idx="0">
                  <c:v>åk 9 och gy 2</c:v>
                </c:pt>
              </c:strCache>
            </c:strRef>
          </c:tx>
          <c:spPr>
            <a:solidFill>
              <a:srgbClr val="B1001E"/>
            </a:solidFill>
            <a:ln>
              <a:solidFill>
                <a:srgbClr val="B1001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'11. Känt mig ledsen'!$J$21:$J$22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'11. Känt mig ledsen'!$L$21:$L$22</c:f>
              <c:numCache>
                <c:formatCode>General</c:formatCode>
                <c:ptCount val="2"/>
                <c:pt idx="0">
                  <c:v>35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8-4DB7-881E-CD9F105309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Andel (%)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34418350068383213"/>
          <c:y val="0.86050332523732542"/>
          <c:w val="0.37244999597745843"/>
          <c:h val="5.1313717753242873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'12. Orolig'!$K$17</c:f>
              <c:strCache>
                <c:ptCount val="1"/>
                <c:pt idx="0">
                  <c:v>Särskolan</c:v>
                </c:pt>
              </c:strCache>
            </c:strRef>
          </c:tx>
          <c:spPr>
            <a:solidFill>
              <a:srgbClr val="F99D1C"/>
            </a:soli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'12. Orolig'!$J$18:$J$19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'12. Orolig'!$K$18:$K$19</c:f>
              <c:numCache>
                <c:formatCode>General</c:formatCode>
                <c:ptCount val="2"/>
                <c:pt idx="0">
                  <c:v>10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B6-4665-8772-CAC38108AAA9}"/>
            </c:ext>
          </c:extLst>
        </c:ser>
        <c:ser>
          <c:idx val="2"/>
          <c:order val="1"/>
          <c:tx>
            <c:strRef>
              <c:f>'12. Orolig'!$L$17</c:f>
              <c:strCache>
                <c:ptCount val="1"/>
                <c:pt idx="0">
                  <c:v>åk 9 och gy 2 </c:v>
                </c:pt>
              </c:strCache>
            </c:strRef>
          </c:tx>
          <c:spPr>
            <a:solidFill>
              <a:srgbClr val="B1001E"/>
            </a:solidFill>
            <a:ln>
              <a:solidFill>
                <a:srgbClr val="B1001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'12. Orolig'!$J$18:$J$19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'12. Orolig'!$L$18:$L$19</c:f>
              <c:numCache>
                <c:formatCode>General</c:formatCode>
                <c:ptCount val="2"/>
                <c:pt idx="0">
                  <c:v>34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B6-4665-8772-CAC38108AA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/>
                  <a:t>Rubrik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3624589464654917"/>
          <c:y val="0.90724118957159705"/>
          <c:w val="0.36981117122324964"/>
          <c:h val="5.615459190357657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'13. Frukost'!$M$10</c:f>
              <c:strCache>
                <c:ptCount val="1"/>
                <c:pt idx="0">
                  <c:v>varje skoldag</c:v>
                </c:pt>
              </c:strCache>
            </c:strRef>
          </c:tx>
          <c:spPr>
            <a:solidFill>
              <a:srgbClr val="B1001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'13. Frukost'!$L$11:$L$12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'13. Frukost'!$M$11:$M$12</c:f>
              <c:numCache>
                <c:formatCode>General</c:formatCode>
                <c:ptCount val="2"/>
                <c:pt idx="0">
                  <c:v>49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40-4CBD-AB19-CFCDBDB1079C}"/>
            </c:ext>
          </c:extLst>
        </c:ser>
        <c:ser>
          <c:idx val="1"/>
          <c:order val="1"/>
          <c:tx>
            <c:strRef>
              <c:f>'13. Frukost'!$N$10</c:f>
              <c:strCache>
                <c:ptCount val="1"/>
                <c:pt idx="0">
                  <c:v>3-4 skoldagar</c:v>
                </c:pt>
              </c:strCache>
            </c:strRef>
          </c:tx>
          <c:spPr>
            <a:solidFill>
              <a:srgbClr val="EFCEB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'13. Frukost'!$L$11:$L$12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'13. Frukost'!$N$11:$N$12</c:f>
              <c:numCache>
                <c:formatCode>0</c:formatCode>
                <c:ptCount val="2"/>
                <c:pt idx="0">
                  <c:v>15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40-4CBD-AB19-CFCDBDB1079C}"/>
            </c:ext>
          </c:extLst>
        </c:ser>
        <c:ser>
          <c:idx val="2"/>
          <c:order val="2"/>
          <c:tx>
            <c:strRef>
              <c:f>'13. Frukost'!$O$10</c:f>
              <c:strCache>
                <c:ptCount val="1"/>
                <c:pt idx="0">
                  <c:v>1-2 skoldagar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'13. Frukost'!$L$11:$L$12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'13. Frukost'!$O$11:$O$12</c:f>
              <c:numCache>
                <c:formatCode>0</c:formatCode>
                <c:ptCount val="2"/>
                <c:pt idx="0">
                  <c:v>16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40-4CBD-AB19-CFCDBDB1079C}"/>
            </c:ext>
          </c:extLst>
        </c:ser>
        <c:ser>
          <c:idx val="3"/>
          <c:order val="3"/>
          <c:tx>
            <c:strRef>
              <c:f>'13. Frukost'!$P$10</c:f>
              <c:strCache>
                <c:ptCount val="1"/>
                <c:pt idx="0">
                  <c:v>Aldrig 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'13. Frukost'!$L$11:$L$12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'13. Frukost'!$P$11:$P$12</c:f>
              <c:numCache>
                <c:formatCode>General</c:formatCode>
                <c:ptCount val="2"/>
                <c:pt idx="0">
                  <c:v>20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40-4CBD-AB19-CFCDBDB1079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3"/>
        <c:overlap val="100"/>
        <c:axId val="115109248"/>
        <c:axId val="146617472"/>
      </c:barChart>
      <c:catAx>
        <c:axId val="1151092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46617472"/>
        <c:crosses val="autoZero"/>
        <c:auto val="1"/>
        <c:lblAlgn val="ctr"/>
        <c:lblOffset val="100"/>
        <c:noMultiLvlLbl val="0"/>
      </c:catAx>
      <c:valAx>
        <c:axId val="146617472"/>
        <c:scaling>
          <c:orientation val="minMax"/>
          <c:max val="1"/>
          <c:min val="0"/>
        </c:scaling>
        <c:delete val="0"/>
        <c:axPos val="t"/>
        <c:majorGridlines/>
        <c:numFmt formatCode="0%" sourceLinked="1"/>
        <c:majorTickMark val="out"/>
        <c:minorTickMark val="none"/>
        <c:tickLblPos val="low"/>
        <c:crossAx val="115109248"/>
        <c:crosses val="autoZero"/>
        <c:crossBetween val="between"/>
        <c:majorUnit val="0.2"/>
      </c:valAx>
      <c:spPr>
        <a:noFill/>
      </c:spPr>
    </c:plotArea>
    <c:legend>
      <c:legendPos val="b"/>
      <c:layout>
        <c:manualLayout>
          <c:xMode val="edge"/>
          <c:yMode val="edge"/>
          <c:x val="0.23127275214376708"/>
          <c:y val="0.85045785943423735"/>
          <c:w val="0.54466952217292053"/>
          <c:h val="7.812554680664918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>
          <a:latin typeface="+mn-lt"/>
        </a:defRPr>
      </a:pPr>
      <a:endParaRPr lang="sv-S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'14. Frukt'!$L$14</c:f>
              <c:strCache>
                <c:ptCount val="1"/>
                <c:pt idx="0">
                  <c:v>Särskolan</c:v>
                </c:pt>
              </c:strCache>
            </c:strRef>
          </c:tx>
          <c:spPr>
            <a:solidFill>
              <a:srgbClr val="F99D1C"/>
            </a:soli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'14. Frukt'!$K$15:$K$16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'14. Frukt'!$L$15:$L$16</c:f>
              <c:numCache>
                <c:formatCode>0</c:formatCode>
                <c:ptCount val="2"/>
                <c:pt idx="0">
                  <c:v>27.500000000000004</c:v>
                </c:pt>
                <c:pt idx="1">
                  <c:v>34.188034188034187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E7-4E1D-91B0-13795C4B02AF}"/>
            </c:ext>
          </c:extLst>
        </c:ser>
        <c:ser>
          <c:idx val="2"/>
          <c:order val="1"/>
          <c:tx>
            <c:strRef>
              <c:f>'14. Frukt'!$M$14</c:f>
              <c:strCache>
                <c:ptCount val="1"/>
                <c:pt idx="0">
                  <c:v>åk 9 och gy 2</c:v>
                </c:pt>
              </c:strCache>
            </c:strRef>
          </c:tx>
          <c:spPr>
            <a:solidFill>
              <a:srgbClr val="B1001E"/>
            </a:solidFill>
            <a:ln>
              <a:solidFill>
                <a:srgbClr val="B1001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'14. Frukt'!$K$15:$K$16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'14. Frukt'!$M$15:$M$16</c:f>
              <c:numCache>
                <c:formatCode>0</c:formatCode>
                <c:ptCount val="2"/>
                <c:pt idx="0">
                  <c:v>35.15</c:v>
                </c:pt>
                <c:pt idx="1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E7-4E1D-91B0-13795C4B02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/>
                  <a:t>Andel (%)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43485917250494"/>
          <c:y val="5.2696934234893425E-2"/>
          <c:w val="0.83468285214348203"/>
          <c:h val="0.80682080897301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'15. Grönsaker'!$M$14</c:f>
              <c:strCache>
                <c:ptCount val="1"/>
                <c:pt idx="0">
                  <c:v>Särskolan</c:v>
                </c:pt>
              </c:strCache>
            </c:strRef>
          </c:tx>
          <c:spPr>
            <a:solidFill>
              <a:srgbClr val="F99D1C"/>
            </a:soli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'15. Grönsaker'!$L$15:$L$16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'15. Grönsaker'!$M$15:$M$16</c:f>
              <c:numCache>
                <c:formatCode>0</c:formatCode>
                <c:ptCount val="2"/>
                <c:pt idx="0">
                  <c:v>45.7</c:v>
                </c:pt>
                <c:pt idx="1">
                  <c:v>40.53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7D-47AB-8782-2C30B156B02F}"/>
            </c:ext>
          </c:extLst>
        </c:ser>
        <c:ser>
          <c:idx val="2"/>
          <c:order val="1"/>
          <c:tx>
            <c:strRef>
              <c:f>'15. Grönsaker'!$N$14</c:f>
              <c:strCache>
                <c:ptCount val="1"/>
                <c:pt idx="0">
                  <c:v>åk 9 och gy 2</c:v>
                </c:pt>
              </c:strCache>
            </c:strRef>
          </c:tx>
          <c:spPr>
            <a:solidFill>
              <a:srgbClr val="B1001E"/>
            </a:solidFill>
            <a:ln>
              <a:solidFill>
                <a:srgbClr val="B1001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'15. Grönsaker'!$L$15:$L$16</c:f>
              <c:strCache>
                <c:ptCount val="2"/>
                <c:pt idx="0">
                  <c:v>Tjejer</c:v>
                </c:pt>
                <c:pt idx="1">
                  <c:v>Killar</c:v>
                </c:pt>
              </c:strCache>
            </c:strRef>
          </c:cat>
          <c:val>
            <c:numRef>
              <c:f>'15. Grönsaker'!$N$15:$N$16</c:f>
              <c:numCache>
                <c:formatCode>0</c:formatCode>
                <c:ptCount val="2"/>
                <c:pt idx="0">
                  <c:v>59.2</c:v>
                </c:pt>
                <c:pt idx="1">
                  <c:v>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7D-47AB-8782-2C30B156B0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20000"/>
        <c:axId val="206321536"/>
      </c:barChart>
      <c:catAx>
        <c:axId val="206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21536"/>
        <c:crosses val="autoZero"/>
        <c:auto val="1"/>
        <c:lblAlgn val="ctr"/>
        <c:lblOffset val="100"/>
        <c:noMultiLvlLbl val="0"/>
      </c:catAx>
      <c:valAx>
        <c:axId val="20632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Andel (%)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6320000"/>
        <c:crosses val="autoZero"/>
        <c:crossBetween val="between"/>
        <c:majorUnit val="2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sv-SE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26FF9-0C3F-4853-8303-533EC9D5C49C}" type="datetimeFigureOut">
              <a:rPr lang="sv-SE" smtClean="0"/>
              <a:t>2021-07-01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44401-568A-494C-BAC8-7EC91C2B60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301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4401-568A-494C-BAC8-7EC91C2B605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637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4401-568A-494C-BAC8-7EC91C2B6052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3396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4401-568A-494C-BAC8-7EC91C2B6052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0281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4401-568A-494C-BAC8-7EC91C2B6052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9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Kön: Annan könsidentitet och osäker = 5</a:t>
            </a:r>
            <a:r>
              <a:rPr lang="sv-SE" baseline="0" dirty="0" smtClean="0"/>
              <a:t> (2 %)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4401-568A-494C-BAC8-7EC91C2B605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302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Något högre andel tjejer i särskolan som mår bra än tjejer i åk</a:t>
            </a:r>
            <a:r>
              <a:rPr lang="sv-SE" baseline="0" dirty="0" smtClean="0"/>
              <a:t> 9 och </a:t>
            </a:r>
            <a:r>
              <a:rPr lang="sv-SE" baseline="0" dirty="0" err="1" smtClean="0"/>
              <a:t>gy</a:t>
            </a:r>
            <a:r>
              <a:rPr lang="sv-SE" baseline="0" dirty="0" smtClean="0"/>
              <a:t> 2.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4401-568A-494C-BAC8-7EC91C2B605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3964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Särskolans staplar är i princip högre för samtliga påståenden. Mest tydligt bland tjejerna.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4401-568A-494C-BAC8-7EC91C2B605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4608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4401-568A-494C-BAC8-7EC91C2B6052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3297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4401-568A-494C-BAC8-7EC91C2B6052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3014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4401-568A-494C-BAC8-7EC91C2B6052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4197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4401-568A-494C-BAC8-7EC91C2B6052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1794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4401-568A-494C-BAC8-7EC91C2B6052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474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80000" y="1800000"/>
            <a:ext cx="4104000" cy="129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80000" y="3348000"/>
            <a:ext cx="4104000" cy="1296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2"/>
          </p:nvPr>
        </p:nvSpPr>
        <p:spPr>
          <a:xfrm>
            <a:off x="0" y="856800"/>
            <a:ext cx="4212000" cy="6012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680000" y="5949950"/>
            <a:ext cx="410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550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(ange enhet via Infoga sidfot)</a:t>
            </a:r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971550" y="2781299"/>
            <a:ext cx="7272338" cy="2664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291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800000"/>
            <a:ext cx="7272000" cy="1310400"/>
          </a:xfrm>
        </p:spPr>
        <p:txBody>
          <a:bodyPr anchor="t">
            <a:noAutofit/>
          </a:bodyPr>
          <a:lstStyle>
            <a:lvl1pPr algn="l">
              <a:defRPr sz="4000" b="0" cap="none" baseline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348000"/>
            <a:ext cx="7272000" cy="7020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3026-074D-47C0-9C27-0E6D13F34D3B}" type="datetime1">
              <a:rPr lang="sv-SE" smtClean="0"/>
              <a:t>2021-07-01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(ange enhet via Infoga sidfot)</a:t>
            </a:r>
            <a:endParaRPr lang="sv-SE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759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004000" y="2782800"/>
            <a:ext cx="3240000" cy="266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aseline="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infoga objekt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9C8F-CF2B-4954-AD86-67E67B3F0994}" type="datetime1">
              <a:rPr lang="sv-SE" smtClean="0"/>
              <a:t>2021-07-01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(ange enhet via Infoga sidfot)</a:t>
            </a:r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2"/>
          </p:nvPr>
        </p:nvSpPr>
        <p:spPr>
          <a:xfrm>
            <a:off x="971550" y="2782800"/>
            <a:ext cx="3816000" cy="2664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179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5086800"/>
            <a:ext cx="7272000" cy="360000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972000" y="2278800"/>
            <a:ext cx="7272000" cy="259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0B5-ECB6-49DD-97D1-5CB4327A0056}" type="datetime1">
              <a:rPr lang="sv-SE" smtClean="0"/>
              <a:t>2021-07-01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(ange enhet via Infoga sidfot)</a:t>
            </a:r>
            <a:endParaRPr lang="sv-SE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535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07CA-4C69-4C08-8C29-035B9511DEA4}" type="datetime1">
              <a:rPr lang="sv-SE" smtClean="0"/>
              <a:t>2021-07-01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(ange enhet via Infoga sidfot)</a:t>
            </a:r>
            <a:endParaRPr lang="sv-SE"/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2"/>
          </p:nvPr>
        </p:nvSpPr>
        <p:spPr>
          <a:xfrm>
            <a:off x="395288" y="1080000"/>
            <a:ext cx="8353425" cy="468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00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782800"/>
            <a:ext cx="7272000" cy="26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24000" y="6480000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A2B202-C021-4829-968F-D40FE4AFDF5C}" type="datetime1">
              <a:rPr lang="sv-SE" smtClean="0"/>
              <a:t>2021-07-01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000" y="6192000"/>
            <a:ext cx="5184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8D00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mtClean="0"/>
              <a:t>(ange enhet via Infoga sidfot)</a:t>
            </a:r>
            <a:endParaRPr lang="sv-SE"/>
          </a:p>
        </p:txBody>
      </p: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920" y="0"/>
            <a:ext cx="9182161" cy="8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20" y="6156790"/>
            <a:ext cx="1770892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3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212000" y="1628800"/>
            <a:ext cx="4932000" cy="1467200"/>
          </a:xfrm>
        </p:spPr>
        <p:txBody>
          <a:bodyPr>
            <a:normAutofit/>
          </a:bodyPr>
          <a:lstStyle/>
          <a:p>
            <a:r>
              <a:rPr lang="sv-SE" sz="3200" dirty="0" smtClean="0"/>
              <a:t>Folkhälsoenkät Ung 2020 – Särskolan</a:t>
            </a:r>
            <a:endParaRPr lang="sv-SE" sz="32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427984" y="2996952"/>
            <a:ext cx="4104000" cy="1337376"/>
          </a:xfrm>
        </p:spPr>
        <p:txBody>
          <a:bodyPr>
            <a:normAutofit fontScale="55000" lnSpcReduction="20000"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pPr algn="l"/>
            <a:r>
              <a:rPr lang="sv-SE" sz="2900" dirty="0" smtClean="0"/>
              <a:t>Ida Erixon, Folkhälsoutvecklare</a:t>
            </a:r>
          </a:p>
          <a:p>
            <a:pPr algn="l"/>
            <a:r>
              <a:rPr lang="sv-SE" sz="2900" dirty="0" smtClean="0"/>
              <a:t>Marit Eriksson, Epidemiolog </a:t>
            </a:r>
          </a:p>
          <a:p>
            <a:pPr algn="l"/>
            <a:r>
              <a:rPr lang="sv-SE" sz="2900" dirty="0" smtClean="0"/>
              <a:t>Sektion Folkhälsa </a:t>
            </a:r>
          </a:p>
          <a:p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753"/>
            <a:ext cx="4030180" cy="6045271"/>
          </a:xfrm>
        </p:spPr>
      </p:pic>
    </p:spTree>
    <p:extLst>
      <p:ext uri="{BB962C8B-B14F-4D97-AF65-F5344CB8AC3E}">
        <p14:creationId xmlns:p14="http://schemas.microsoft.com/office/powerpoint/2010/main" val="25620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8920" y="955770"/>
            <a:ext cx="7272000" cy="648000"/>
          </a:xfrm>
        </p:spPr>
        <p:txBody>
          <a:bodyPr/>
          <a:lstStyle/>
          <a:p>
            <a:r>
              <a:rPr lang="sv-SE" dirty="0" smtClean="0"/>
              <a:t>Frukt och grönt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1245636"/>
              </p:ext>
            </p:extLst>
          </p:nvPr>
        </p:nvGraphicFramePr>
        <p:xfrm>
          <a:off x="324000" y="1568048"/>
          <a:ext cx="3671976" cy="3769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ktangel 6"/>
          <p:cNvSpPr/>
          <p:nvPr/>
        </p:nvSpPr>
        <p:spPr>
          <a:xfrm>
            <a:off x="658920" y="5337502"/>
            <a:ext cx="3625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 smtClean="0">
                <a:ea typeface="Times" panose="02020603050405020304" pitchFamily="18" charset="0"/>
              </a:rPr>
              <a:t>Andel </a:t>
            </a:r>
            <a:r>
              <a:rPr lang="sv-SE" sz="1400" dirty="0">
                <a:ea typeface="Times" panose="02020603050405020304" pitchFamily="18" charset="0"/>
              </a:rPr>
              <a:t>(%) unga som äter frukt varje dag, per kön och skolform.</a:t>
            </a:r>
            <a:endParaRPr lang="sv-SE" sz="14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93670032"/>
              </p:ext>
            </p:extLst>
          </p:nvPr>
        </p:nvGraphicFramePr>
        <p:xfrm>
          <a:off x="4347008" y="1528865"/>
          <a:ext cx="4006888" cy="377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ktangel 8"/>
          <p:cNvSpPr/>
          <p:nvPr/>
        </p:nvSpPr>
        <p:spPr>
          <a:xfrm>
            <a:off x="4771752" y="5333072"/>
            <a:ext cx="3582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ea typeface="Times" panose="02020603050405020304" pitchFamily="18" charset="0"/>
              </a:rPr>
              <a:t>Andel (%) unga som äter grönsaker varje dag, per kön och skolform.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17285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272000" cy="648000"/>
          </a:xfrm>
        </p:spPr>
        <p:txBody>
          <a:bodyPr/>
          <a:lstStyle/>
          <a:p>
            <a:r>
              <a:rPr lang="sv-SE" dirty="0" smtClean="0"/>
              <a:t>Matvanor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687036"/>
              </p:ext>
            </p:extLst>
          </p:nvPr>
        </p:nvGraphicFramePr>
        <p:xfrm>
          <a:off x="201844" y="1545074"/>
          <a:ext cx="4572000" cy="396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ktangel 6"/>
          <p:cNvSpPr/>
          <p:nvPr/>
        </p:nvSpPr>
        <p:spPr>
          <a:xfrm>
            <a:off x="877493" y="5293952"/>
            <a:ext cx="3432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Fördelning (%) av hur ofta unga brukar dricka </a:t>
            </a:r>
            <a:r>
              <a:rPr lang="sv-SE" sz="1400" dirty="0" err="1"/>
              <a:t>sockersötad</a:t>
            </a:r>
            <a:r>
              <a:rPr lang="sv-SE" sz="1400" dirty="0"/>
              <a:t> dryck </a:t>
            </a:r>
            <a:r>
              <a:rPr lang="sv-SE" sz="1400" dirty="0" smtClean="0"/>
              <a:t>t.ex. </a:t>
            </a:r>
            <a:r>
              <a:rPr lang="sv-SE" sz="1400" dirty="0"/>
              <a:t>saft, läsk och </a:t>
            </a:r>
            <a:r>
              <a:rPr lang="sv-SE" sz="1400" dirty="0" smtClean="0"/>
              <a:t>juice</a:t>
            </a: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491685"/>
              </p:ext>
            </p:extLst>
          </p:nvPr>
        </p:nvGraphicFramePr>
        <p:xfrm>
          <a:off x="4680593" y="1362149"/>
          <a:ext cx="4155678" cy="4409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ktangel 8"/>
          <p:cNvSpPr/>
          <p:nvPr/>
        </p:nvSpPr>
        <p:spPr>
          <a:xfrm>
            <a:off x="4912416" y="5293952"/>
            <a:ext cx="36920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Fördelning (%) av hur ofta unga brukar dricka </a:t>
            </a:r>
            <a:endParaRPr lang="sv-SE" sz="1400" dirty="0" smtClean="0"/>
          </a:p>
          <a:p>
            <a:r>
              <a:rPr lang="sv-SE" sz="1400" dirty="0" smtClean="0"/>
              <a:t>energidryck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9952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918064"/>
            <a:ext cx="7272000" cy="648000"/>
          </a:xfrm>
        </p:spPr>
        <p:txBody>
          <a:bodyPr/>
          <a:lstStyle/>
          <a:p>
            <a:r>
              <a:rPr lang="sv-SE" dirty="0" smtClean="0"/>
              <a:t>Matvanor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990644"/>
              </p:ext>
            </p:extLst>
          </p:nvPr>
        </p:nvGraphicFramePr>
        <p:xfrm>
          <a:off x="324001" y="1589931"/>
          <a:ext cx="4392015" cy="4075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457003"/>
              </p:ext>
            </p:extLst>
          </p:nvPr>
        </p:nvGraphicFramePr>
        <p:xfrm>
          <a:off x="4811615" y="1589931"/>
          <a:ext cx="3888432" cy="4075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683568" y="5511849"/>
            <a:ext cx="4049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Fördelning (%) av hur ofta unga äter godis eller chips </a:t>
            </a:r>
            <a:endParaRPr lang="sv-SE" sz="1400" dirty="0"/>
          </a:p>
        </p:txBody>
      </p:sp>
      <p:sp>
        <p:nvSpPr>
          <p:cNvPr id="12" name="textruta 11"/>
          <p:cNvSpPr txBox="1"/>
          <p:nvPr/>
        </p:nvSpPr>
        <p:spPr>
          <a:xfrm>
            <a:off x="5046590" y="5427995"/>
            <a:ext cx="360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Fördelning (%) av hur ofta unga äter pizza eller hamburgare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40042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272000" cy="648000"/>
          </a:xfrm>
        </p:spPr>
        <p:txBody>
          <a:bodyPr/>
          <a:lstStyle/>
          <a:p>
            <a:r>
              <a:rPr lang="sv-SE" dirty="0" smtClean="0"/>
              <a:t>Fysisk aktivitet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(ange enhet via Infoga sidfot)</a:t>
            </a:r>
            <a:endParaRPr lang="sv-SE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08060"/>
              </p:ext>
            </p:extLst>
          </p:nvPr>
        </p:nvGraphicFramePr>
        <p:xfrm>
          <a:off x="324000" y="1700728"/>
          <a:ext cx="4248000" cy="381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396042"/>
              </p:ext>
            </p:extLst>
          </p:nvPr>
        </p:nvGraphicFramePr>
        <p:xfrm>
          <a:off x="4716016" y="1700728"/>
          <a:ext cx="4176464" cy="381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604760" y="5517232"/>
            <a:ext cx="3967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Fördelning (%) av hur ofta unga brukar cykla eller gå</a:t>
            </a:r>
            <a:endParaRPr lang="sv-SE" sz="1400" dirty="0"/>
          </a:p>
        </p:txBody>
      </p:sp>
      <p:sp>
        <p:nvSpPr>
          <p:cNvPr id="9" name="textruta 8"/>
          <p:cNvSpPr txBox="1"/>
          <p:nvPr/>
        </p:nvSpPr>
        <p:spPr>
          <a:xfrm>
            <a:off x="4852761" y="5373217"/>
            <a:ext cx="3895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Fördelning (%) av hur ofta unga brukar träna på sin fritid så att de svettas och blir trötta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9065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000" y="980728"/>
            <a:ext cx="7272000" cy="648000"/>
          </a:xfrm>
        </p:spPr>
        <p:txBody>
          <a:bodyPr/>
          <a:lstStyle/>
          <a:p>
            <a:r>
              <a:rPr lang="sv-SE" dirty="0" smtClean="0"/>
              <a:t>Sömn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27236808"/>
              </p:ext>
            </p:extLst>
          </p:nvPr>
        </p:nvGraphicFramePr>
        <p:xfrm>
          <a:off x="1259632" y="1628728"/>
          <a:ext cx="640871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ktangel 6"/>
          <p:cNvSpPr/>
          <p:nvPr/>
        </p:nvSpPr>
        <p:spPr>
          <a:xfrm>
            <a:off x="1835696" y="5510798"/>
            <a:ext cx="5526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ea typeface="Times" panose="02020603050405020304" pitchFamily="18" charset="0"/>
              </a:rPr>
              <a:t>Andel (%) unga som tycker att de sover bra, per kön och skolform.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3304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272000" cy="648000"/>
          </a:xfrm>
        </p:spPr>
        <p:txBody>
          <a:bodyPr/>
          <a:lstStyle/>
          <a:p>
            <a:r>
              <a:rPr lang="sv-SE" dirty="0" smtClean="0"/>
              <a:t>Sex och samlevnad 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563044"/>
              </p:ext>
            </p:extLst>
          </p:nvPr>
        </p:nvGraphicFramePr>
        <p:xfrm>
          <a:off x="1268356" y="1844824"/>
          <a:ext cx="5670376" cy="36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1044000" y="5536507"/>
            <a:ext cx="6950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Andel (%) unga som vill ha mer kunskap kring olika ämnen inom sex och samlevnad, per kön 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412377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000" y="980728"/>
            <a:ext cx="7272000" cy="648000"/>
          </a:xfrm>
        </p:spPr>
        <p:txBody>
          <a:bodyPr/>
          <a:lstStyle/>
          <a:p>
            <a:r>
              <a:rPr lang="sv-SE" dirty="0" smtClean="0"/>
              <a:t>Tobak, alkohol, narkotika och spel 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49668"/>
            <a:ext cx="4430224" cy="2952328"/>
          </a:xfr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(ange enhet via Infoga sidfot)</a:t>
            </a:r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1077449" y="2204864"/>
            <a:ext cx="3816000" cy="3241936"/>
          </a:xfrm>
        </p:spPr>
        <p:txBody>
          <a:bodyPr/>
          <a:lstStyle/>
          <a:p>
            <a:r>
              <a:rPr lang="sv-SE" dirty="0" smtClean="0"/>
              <a:t>Snus </a:t>
            </a:r>
          </a:p>
          <a:p>
            <a:r>
              <a:rPr lang="sv-SE" dirty="0" smtClean="0"/>
              <a:t>Alkohol</a:t>
            </a:r>
          </a:p>
          <a:p>
            <a:r>
              <a:rPr lang="sv-SE" dirty="0" smtClean="0"/>
              <a:t>Spel 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435275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975518"/>
            <a:ext cx="7272000" cy="648000"/>
          </a:xfrm>
        </p:spPr>
        <p:txBody>
          <a:bodyPr/>
          <a:lstStyle/>
          <a:p>
            <a:r>
              <a:rPr lang="sv-SE" dirty="0" smtClean="0"/>
              <a:t>Snus 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84862693"/>
              </p:ext>
            </p:extLst>
          </p:nvPr>
        </p:nvGraphicFramePr>
        <p:xfrm>
          <a:off x="1044000" y="1640006"/>
          <a:ext cx="6840368" cy="3860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ktangel 6"/>
          <p:cNvSpPr/>
          <p:nvPr/>
        </p:nvSpPr>
        <p:spPr>
          <a:xfrm>
            <a:off x="1907704" y="5517232"/>
            <a:ext cx="5454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1400" dirty="0">
                <a:ea typeface="Times" panose="02020603050405020304" pitchFamily="18" charset="0"/>
                <a:cs typeface="Times New Roman" panose="02020603050405020304" pitchFamily="18" charset="0"/>
              </a:rPr>
              <a:t>Andel (%) unga som snusar ibland eller varje dag, per kön och skolform.</a:t>
            </a:r>
          </a:p>
        </p:txBody>
      </p:sp>
    </p:spTree>
    <p:extLst>
      <p:ext uri="{BB962C8B-B14F-4D97-AF65-F5344CB8AC3E}">
        <p14:creationId xmlns:p14="http://schemas.microsoft.com/office/powerpoint/2010/main" val="3221363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8952" y="949484"/>
            <a:ext cx="7272000" cy="648000"/>
          </a:xfrm>
        </p:spPr>
        <p:txBody>
          <a:bodyPr/>
          <a:lstStyle/>
          <a:p>
            <a:r>
              <a:rPr lang="sv-SE" dirty="0" smtClean="0"/>
              <a:t>Alkohol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5379915"/>
              </p:ext>
            </p:extLst>
          </p:nvPr>
        </p:nvGraphicFramePr>
        <p:xfrm>
          <a:off x="1259632" y="1700808"/>
          <a:ext cx="633670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ktangel 6"/>
          <p:cNvSpPr/>
          <p:nvPr/>
        </p:nvSpPr>
        <p:spPr>
          <a:xfrm>
            <a:off x="1634248" y="5373216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ea typeface="Times" panose="02020603050405020304" pitchFamily="18" charset="0"/>
              </a:rPr>
              <a:t>Andel (%) unga som har druckit alkohol någon gång under det senaste året, per kön och skolform.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921261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000" y="980728"/>
            <a:ext cx="7272000" cy="648000"/>
          </a:xfrm>
        </p:spPr>
        <p:txBody>
          <a:bodyPr/>
          <a:lstStyle/>
          <a:p>
            <a:r>
              <a:rPr lang="sv-SE" dirty="0" smtClean="0"/>
              <a:t>Spel 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(ange enhet via Infoga sidfot)</a:t>
            </a:r>
            <a:endParaRPr lang="sv-SE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40845165"/>
              </p:ext>
            </p:extLst>
          </p:nvPr>
        </p:nvGraphicFramePr>
        <p:xfrm>
          <a:off x="1044000" y="1772816"/>
          <a:ext cx="64803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ktangel 6"/>
          <p:cNvSpPr/>
          <p:nvPr/>
        </p:nvSpPr>
        <p:spPr>
          <a:xfrm>
            <a:off x="1232960" y="5327702"/>
            <a:ext cx="693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ea typeface="Times" panose="02020603050405020304" pitchFamily="18" charset="0"/>
              </a:rPr>
              <a:t>Andel (%) unga som har köpt virtuella saker i data-/mobilspel under den senaste månaden, per kön och skolform.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76737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000" y="1052736"/>
            <a:ext cx="7272000" cy="648000"/>
          </a:xfrm>
        </p:spPr>
        <p:txBody>
          <a:bodyPr/>
          <a:lstStyle/>
          <a:p>
            <a:r>
              <a:rPr lang="sv-SE" dirty="0" smtClean="0"/>
              <a:t>Svarsfrekvens 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(ange enhet via Infoga sidfot)</a:t>
            </a:r>
            <a:endParaRPr lang="sv-SE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047758"/>
              </p:ext>
            </p:extLst>
          </p:nvPr>
        </p:nvGraphicFramePr>
        <p:xfrm>
          <a:off x="689793" y="2420888"/>
          <a:ext cx="7560840" cy="291924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17129">
                  <a:extLst>
                    <a:ext uri="{9D8B030D-6E8A-4147-A177-3AD203B41FA5}">
                      <a16:colId xmlns:a16="http://schemas.microsoft.com/office/drawing/2014/main" val="2659406963"/>
                    </a:ext>
                  </a:extLst>
                </a:gridCol>
                <a:gridCol w="1593025">
                  <a:extLst>
                    <a:ext uri="{9D8B030D-6E8A-4147-A177-3AD203B41FA5}">
                      <a16:colId xmlns:a16="http://schemas.microsoft.com/office/drawing/2014/main" val="1455329139"/>
                    </a:ext>
                  </a:extLst>
                </a:gridCol>
                <a:gridCol w="1641301">
                  <a:extLst>
                    <a:ext uri="{9D8B030D-6E8A-4147-A177-3AD203B41FA5}">
                      <a16:colId xmlns:a16="http://schemas.microsoft.com/office/drawing/2014/main" val="3051063277"/>
                    </a:ext>
                  </a:extLst>
                </a:gridCol>
                <a:gridCol w="2009385">
                  <a:extLst>
                    <a:ext uri="{9D8B030D-6E8A-4147-A177-3AD203B41FA5}">
                      <a16:colId xmlns:a16="http://schemas.microsoft.com/office/drawing/2014/main" val="4219049284"/>
                    </a:ext>
                  </a:extLst>
                </a:gridCol>
              </a:tblGrid>
              <a:tr h="973082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Årskurs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</a:rPr>
                        <a:t>Antal elever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</a:rPr>
                        <a:t>Antal svarande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</a:rPr>
                        <a:t>Svarsfrekvens (%)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7212417"/>
                  </a:ext>
                </a:extLst>
              </a:tr>
              <a:tr h="64872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Grundsärskolan 7-9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162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</a:rPr>
                        <a:t>83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</a:rPr>
                        <a:t>51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3560177"/>
                  </a:ext>
                </a:extLst>
              </a:tr>
              <a:tr h="64872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Gymnasiesärskolan 1-4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228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121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</a:rPr>
                        <a:t>53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3389293"/>
                  </a:ext>
                </a:extLst>
              </a:tr>
              <a:tr h="64872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0" u="none" strike="noStrike" dirty="0">
                          <a:effectLst/>
                        </a:rPr>
                        <a:t>Totalt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390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204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</a:rPr>
                        <a:t>52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6848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2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272000" cy="648000"/>
          </a:xfrm>
        </p:spPr>
        <p:txBody>
          <a:bodyPr/>
          <a:lstStyle/>
          <a:p>
            <a:r>
              <a:rPr lang="sv-SE" dirty="0" smtClean="0"/>
              <a:t>Skola och fritid 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32856"/>
            <a:ext cx="4526247" cy="3016318"/>
          </a:xfr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(ange enhet via Infoga sidfot)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899592" y="1916831"/>
            <a:ext cx="3528392" cy="3672408"/>
          </a:xfrm>
        </p:spPr>
        <p:txBody>
          <a:bodyPr>
            <a:noAutofit/>
          </a:bodyPr>
          <a:lstStyle/>
          <a:p>
            <a:r>
              <a:rPr lang="sv-SE" dirty="0" smtClean="0"/>
              <a:t>Arbetsro </a:t>
            </a:r>
          </a:p>
          <a:p>
            <a:r>
              <a:rPr lang="sv-SE" dirty="0" smtClean="0"/>
              <a:t>Skolk</a:t>
            </a:r>
          </a:p>
          <a:p>
            <a:r>
              <a:rPr lang="sv-SE" dirty="0" smtClean="0"/>
              <a:t>Demokrati och inflytande</a:t>
            </a:r>
          </a:p>
          <a:p>
            <a:r>
              <a:rPr lang="sv-SE" dirty="0" smtClean="0"/>
              <a:t>Påståenden om fritid </a:t>
            </a:r>
          </a:p>
          <a:p>
            <a:r>
              <a:rPr lang="sv-SE" dirty="0" smtClean="0"/>
              <a:t>Fritidsaktivitet</a:t>
            </a:r>
          </a:p>
          <a:p>
            <a:r>
              <a:rPr lang="sv-SE" dirty="0" smtClean="0"/>
              <a:t>Medlem i någon förening </a:t>
            </a:r>
          </a:p>
          <a:p>
            <a:r>
              <a:rPr lang="sv-SE" dirty="0" smtClean="0"/>
              <a:t>Skärmtid</a:t>
            </a:r>
          </a:p>
          <a:p>
            <a:r>
              <a:rPr lang="sv-SE" dirty="0" smtClean="0"/>
              <a:t>Trygghet </a:t>
            </a:r>
          </a:p>
          <a:p>
            <a:r>
              <a:rPr lang="sv-SE" dirty="0" smtClean="0"/>
              <a:t>Mobbning</a:t>
            </a:r>
          </a:p>
          <a:p>
            <a:r>
              <a:rPr lang="sv-SE" dirty="0" smtClean="0"/>
              <a:t>Utsatthet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1227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000" y="992465"/>
            <a:ext cx="7272000" cy="648000"/>
          </a:xfrm>
        </p:spPr>
        <p:txBody>
          <a:bodyPr/>
          <a:lstStyle/>
          <a:p>
            <a:r>
              <a:rPr lang="sv-SE" dirty="0" smtClean="0"/>
              <a:t>Skola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77189229"/>
              </p:ext>
            </p:extLst>
          </p:nvPr>
        </p:nvGraphicFramePr>
        <p:xfrm>
          <a:off x="1187624" y="1628728"/>
          <a:ext cx="662436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ktangel 6"/>
          <p:cNvSpPr/>
          <p:nvPr/>
        </p:nvSpPr>
        <p:spPr>
          <a:xfrm>
            <a:off x="1403648" y="5445152"/>
            <a:ext cx="6480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ea typeface="Times" panose="02020603050405020304" pitchFamily="18" charset="0"/>
              </a:rPr>
              <a:t>Andel (%) unga som ofta eller alltid har arbetsro på lektionerna, per kön och skolform.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639774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272000" cy="648000"/>
          </a:xfrm>
        </p:spPr>
        <p:txBody>
          <a:bodyPr/>
          <a:lstStyle/>
          <a:p>
            <a:r>
              <a:rPr lang="sv-SE" dirty="0" smtClean="0"/>
              <a:t>Skolk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724941"/>
              </p:ext>
            </p:extLst>
          </p:nvPr>
        </p:nvGraphicFramePr>
        <p:xfrm>
          <a:off x="827584" y="1700728"/>
          <a:ext cx="6911960" cy="367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2315749" y="5373216"/>
            <a:ext cx="3935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Fördelning (%) av hur ofta unga skolkar från skolan 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23109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272000" cy="648000"/>
          </a:xfrm>
        </p:spPr>
        <p:txBody>
          <a:bodyPr/>
          <a:lstStyle/>
          <a:p>
            <a:r>
              <a:rPr lang="sv-SE" dirty="0" smtClean="0"/>
              <a:t>Demokrati 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711601"/>
              </p:ext>
            </p:extLst>
          </p:nvPr>
        </p:nvGraphicFramePr>
        <p:xfrm>
          <a:off x="1331236" y="1556720"/>
          <a:ext cx="6193092" cy="381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2051720" y="5301208"/>
            <a:ext cx="5325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Fördelning (%) över hur unga ser på sina möjligheter</a:t>
            </a:r>
            <a:r>
              <a:rPr lang="sv-SE" sz="1400" dirty="0"/>
              <a:t> </a:t>
            </a:r>
            <a:r>
              <a:rPr lang="sv-SE" sz="1400" dirty="0" smtClean="0"/>
              <a:t>att föra fram sina </a:t>
            </a:r>
          </a:p>
          <a:p>
            <a:r>
              <a:rPr lang="sv-SE" sz="1400" dirty="0" smtClean="0"/>
              <a:t>åsikter till dem som bestämmer i skolan, per kön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640400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880430"/>
            <a:ext cx="7272000" cy="648000"/>
          </a:xfrm>
        </p:spPr>
        <p:txBody>
          <a:bodyPr/>
          <a:lstStyle/>
          <a:p>
            <a:r>
              <a:rPr lang="sv-SE" dirty="0" smtClean="0"/>
              <a:t>Påståenden om fritid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670126"/>
              </p:ext>
            </p:extLst>
          </p:nvPr>
        </p:nvGraphicFramePr>
        <p:xfrm>
          <a:off x="1115616" y="1528430"/>
          <a:ext cx="669593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1475656" y="5560878"/>
            <a:ext cx="6526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Andel (%) unga som svarade stämmer helt eller stämmer delvis på följande påståenden</a:t>
            </a:r>
          </a:p>
        </p:txBody>
      </p:sp>
    </p:spTree>
    <p:extLst>
      <p:ext uri="{BB962C8B-B14F-4D97-AF65-F5344CB8AC3E}">
        <p14:creationId xmlns:p14="http://schemas.microsoft.com/office/powerpoint/2010/main" val="813839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915777"/>
            <a:ext cx="7272000" cy="648000"/>
          </a:xfrm>
        </p:spPr>
        <p:txBody>
          <a:bodyPr/>
          <a:lstStyle/>
          <a:p>
            <a:r>
              <a:rPr lang="sv-SE" dirty="0" smtClean="0"/>
              <a:t>Fritidsaktiviteter 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1547664" y="5576516"/>
            <a:ext cx="6326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Andel (%) unga som brukar hålla på med följande aktiviteter, minst 1-2 ggr per vecka</a:t>
            </a: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414913"/>
              </p:ext>
            </p:extLst>
          </p:nvPr>
        </p:nvGraphicFramePr>
        <p:xfrm>
          <a:off x="1187624" y="1732253"/>
          <a:ext cx="6366453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8448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950698"/>
            <a:ext cx="7272000" cy="648000"/>
          </a:xfrm>
        </p:spPr>
        <p:txBody>
          <a:bodyPr/>
          <a:lstStyle/>
          <a:p>
            <a:r>
              <a:rPr lang="sv-SE" dirty="0" smtClean="0"/>
              <a:t>Medlem i någon förening 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68478561"/>
              </p:ext>
            </p:extLst>
          </p:nvPr>
        </p:nvGraphicFramePr>
        <p:xfrm>
          <a:off x="1168488" y="1598698"/>
          <a:ext cx="6552728" cy="3954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ktangel 6"/>
          <p:cNvSpPr/>
          <p:nvPr/>
        </p:nvSpPr>
        <p:spPr>
          <a:xfrm>
            <a:off x="2051720" y="5553239"/>
            <a:ext cx="5453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ea typeface="Times" panose="02020603050405020304" pitchFamily="18" charset="0"/>
              </a:rPr>
              <a:t>Andel (%) unga som är medlem i någon förening, per kön och skolform.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513639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6422" y="908832"/>
            <a:ext cx="7272000" cy="648000"/>
          </a:xfrm>
        </p:spPr>
        <p:txBody>
          <a:bodyPr/>
          <a:lstStyle/>
          <a:p>
            <a:r>
              <a:rPr lang="sv-SE" dirty="0" smtClean="0"/>
              <a:t>Skärmtid 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548125"/>
              </p:ext>
            </p:extLst>
          </p:nvPr>
        </p:nvGraphicFramePr>
        <p:xfrm>
          <a:off x="1207702" y="1402944"/>
          <a:ext cx="6480720" cy="417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684000" y="5287499"/>
            <a:ext cx="797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Fördelning </a:t>
            </a:r>
            <a:r>
              <a:rPr lang="sv-SE" sz="1400" dirty="0"/>
              <a:t>över hur många timmar en vardag efter skolan som unga brukar spela tv-, data- eller mobilspel, </a:t>
            </a:r>
            <a:endParaRPr lang="sv-SE" sz="1400" dirty="0" smtClean="0"/>
          </a:p>
          <a:p>
            <a:r>
              <a:rPr lang="sv-SE" sz="1400" dirty="0" smtClean="0"/>
              <a:t>se </a:t>
            </a:r>
            <a:r>
              <a:rPr lang="sv-SE" sz="1400" dirty="0"/>
              <a:t>på film, serier, tv-program eller kolla på klipp samt använt sociala medier (%), </a:t>
            </a:r>
            <a:r>
              <a:rPr lang="sv-SE" sz="1400" dirty="0" smtClean="0"/>
              <a:t>per </a:t>
            </a:r>
            <a:r>
              <a:rPr lang="sv-SE" sz="1400" dirty="0"/>
              <a:t>kön. </a:t>
            </a:r>
          </a:p>
        </p:txBody>
      </p:sp>
    </p:spTree>
    <p:extLst>
      <p:ext uri="{BB962C8B-B14F-4D97-AF65-F5344CB8AC3E}">
        <p14:creationId xmlns:p14="http://schemas.microsoft.com/office/powerpoint/2010/main" val="3978187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2983" y="912321"/>
            <a:ext cx="7272000" cy="648000"/>
          </a:xfrm>
        </p:spPr>
        <p:txBody>
          <a:bodyPr/>
          <a:lstStyle/>
          <a:p>
            <a:r>
              <a:rPr lang="sv-SE" dirty="0" smtClean="0"/>
              <a:t>Trygghet 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96121519"/>
              </p:ext>
            </p:extLst>
          </p:nvPr>
        </p:nvGraphicFramePr>
        <p:xfrm>
          <a:off x="582721" y="1619502"/>
          <a:ext cx="3697881" cy="37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01536848"/>
              </p:ext>
            </p:extLst>
          </p:nvPr>
        </p:nvGraphicFramePr>
        <p:xfrm>
          <a:off x="4572000" y="1619502"/>
          <a:ext cx="4104456" cy="37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ktangel 7"/>
          <p:cNvSpPr/>
          <p:nvPr/>
        </p:nvSpPr>
        <p:spPr>
          <a:xfrm>
            <a:off x="874119" y="5390694"/>
            <a:ext cx="3553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ea typeface="Times" panose="02020603050405020304" pitchFamily="18" charset="0"/>
              </a:rPr>
              <a:t>Andel (%) unga som alltid känner sig trygga i klassrummet, per kön och skolform</a:t>
            </a:r>
            <a:endParaRPr lang="sv-SE" sz="1400" dirty="0"/>
          </a:p>
        </p:txBody>
      </p:sp>
      <p:sp>
        <p:nvSpPr>
          <p:cNvPr id="9" name="Rektangel 8"/>
          <p:cNvSpPr/>
          <p:nvPr/>
        </p:nvSpPr>
        <p:spPr>
          <a:xfrm>
            <a:off x="5004048" y="5390694"/>
            <a:ext cx="4139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1400" dirty="0">
                <a:ea typeface="Times" panose="02020603050405020304" pitchFamily="18" charset="0"/>
                <a:cs typeface="Times New Roman" panose="02020603050405020304" pitchFamily="18" charset="0"/>
              </a:rPr>
              <a:t>Andel (%) unga som alltid känner sig trygga i sitt bostadsområde, per kön och skolform.</a:t>
            </a:r>
          </a:p>
          <a:p>
            <a:pPr>
              <a:spcAft>
                <a:spcPts val="0"/>
              </a:spcAft>
            </a:pPr>
            <a:r>
              <a:rPr lang="sv-SE" b="1" dirty="0"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71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019840"/>
            <a:ext cx="7272000" cy="648000"/>
          </a:xfrm>
        </p:spPr>
        <p:txBody>
          <a:bodyPr/>
          <a:lstStyle/>
          <a:p>
            <a:r>
              <a:rPr lang="sv-SE" dirty="0" smtClean="0"/>
              <a:t>Trygghet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93832821"/>
              </p:ext>
            </p:extLst>
          </p:nvPr>
        </p:nvGraphicFramePr>
        <p:xfrm>
          <a:off x="1259632" y="1667840"/>
          <a:ext cx="659367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ktangel 6"/>
          <p:cNvSpPr/>
          <p:nvPr/>
        </p:nvSpPr>
        <p:spPr>
          <a:xfrm>
            <a:off x="1763688" y="5507558"/>
            <a:ext cx="5976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ea typeface="Times" panose="02020603050405020304" pitchFamily="18" charset="0"/>
              </a:rPr>
              <a:t>Andel (%) unga som alltid känner sig trygga på nätet, per kön och skolform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55181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917000"/>
            <a:ext cx="7272000" cy="648000"/>
          </a:xfrm>
        </p:spPr>
        <p:txBody>
          <a:bodyPr/>
          <a:lstStyle/>
          <a:p>
            <a:r>
              <a:rPr lang="sv-SE" dirty="0" smtClean="0"/>
              <a:t>Bakgrundvariabler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637000"/>
            <a:ext cx="8352928" cy="42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000" y="908720"/>
            <a:ext cx="7272000" cy="648000"/>
          </a:xfrm>
        </p:spPr>
        <p:txBody>
          <a:bodyPr/>
          <a:lstStyle/>
          <a:p>
            <a:r>
              <a:rPr lang="sv-SE" dirty="0" smtClean="0"/>
              <a:t>Tillit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88966"/>
              </p:ext>
            </p:extLst>
          </p:nvPr>
        </p:nvGraphicFramePr>
        <p:xfrm>
          <a:off x="899592" y="1556720"/>
          <a:ext cx="6552336" cy="4104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1547664" y="5507359"/>
            <a:ext cx="5741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Fördelning (%) över om unga litar på någon av sina vårdnadshavare , per kön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467168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344" y="996968"/>
            <a:ext cx="7272000" cy="648000"/>
          </a:xfrm>
        </p:spPr>
        <p:txBody>
          <a:bodyPr/>
          <a:lstStyle/>
          <a:p>
            <a:r>
              <a:rPr lang="sv-SE" dirty="0" smtClean="0"/>
              <a:t>Tillit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1475656" y="5291498"/>
            <a:ext cx="5690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Andel (%) unga som har andra vuxna (inte vårdnadshavare) i sin närhet som</a:t>
            </a:r>
          </a:p>
          <a:p>
            <a:r>
              <a:rPr lang="sv-SE" sz="1400" dirty="0" smtClean="0"/>
              <a:t>de kan berätta personliga saker för, per kön  </a:t>
            </a:r>
            <a:endParaRPr lang="sv-SE" sz="1400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171445"/>
              </p:ext>
            </p:extLst>
          </p:nvPr>
        </p:nvGraphicFramePr>
        <p:xfrm>
          <a:off x="1341172" y="1772816"/>
          <a:ext cx="5535084" cy="339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6404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4420" y="916778"/>
            <a:ext cx="7272000" cy="648000"/>
          </a:xfrm>
        </p:spPr>
        <p:txBody>
          <a:bodyPr/>
          <a:lstStyle/>
          <a:p>
            <a:r>
              <a:rPr lang="sv-SE" dirty="0" smtClean="0"/>
              <a:t>Mobbning – </a:t>
            </a:r>
            <a:r>
              <a:rPr lang="sv-SE" sz="2800" dirty="0" smtClean="0"/>
              <a:t>själv blivit utsatt </a:t>
            </a:r>
            <a:endParaRPr lang="sv-SE" sz="28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(ange enhet via Infoga sidfot)</a:t>
            </a:r>
            <a:endParaRPr lang="sv-SE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620532"/>
              </p:ext>
            </p:extLst>
          </p:nvPr>
        </p:nvGraphicFramePr>
        <p:xfrm>
          <a:off x="1331640" y="1700808"/>
          <a:ext cx="604867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1907704" y="5364535"/>
            <a:ext cx="52956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Andel unga som har blivit, har inte blivit utsatta för mobbning, </a:t>
            </a:r>
          </a:p>
          <a:p>
            <a:r>
              <a:rPr lang="sv-SE" sz="1400" dirty="0" smtClean="0"/>
              <a:t>respektive blivit utsatta för mobbning av en eller flera elever, per </a:t>
            </a:r>
            <a:r>
              <a:rPr lang="sv-SE" sz="1400" dirty="0"/>
              <a:t>kön. </a:t>
            </a:r>
          </a:p>
          <a:p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1407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80920" cy="648000"/>
          </a:xfrm>
        </p:spPr>
        <p:txBody>
          <a:bodyPr>
            <a:normAutofit fontScale="90000"/>
          </a:bodyPr>
          <a:lstStyle/>
          <a:p>
            <a:r>
              <a:rPr lang="sv-SE" sz="4000" dirty="0" smtClean="0"/>
              <a:t>Mobbning</a:t>
            </a:r>
            <a:r>
              <a:rPr lang="sv-SE" dirty="0" smtClean="0"/>
              <a:t> – </a:t>
            </a:r>
            <a:r>
              <a:rPr lang="sv-SE" sz="3100" dirty="0" smtClean="0"/>
              <a:t>utsatt andra</a:t>
            </a:r>
            <a:endParaRPr lang="sv-SE" sz="31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203744"/>
              </p:ext>
            </p:extLst>
          </p:nvPr>
        </p:nvGraphicFramePr>
        <p:xfrm>
          <a:off x="1331640" y="1745627"/>
          <a:ext cx="6048672" cy="36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1528827" y="5517231"/>
            <a:ext cx="6158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Andel (%) unga som </a:t>
            </a:r>
            <a:r>
              <a:rPr lang="sv-SE" sz="1400" u="sng" dirty="0" smtClean="0"/>
              <a:t>inte</a:t>
            </a:r>
            <a:r>
              <a:rPr lang="sv-SE" sz="1400" dirty="0" smtClean="0"/>
              <a:t> varit med och mobbat andra elever på sin skola, per kön 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750939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000" y="980728"/>
            <a:ext cx="7272000" cy="648000"/>
          </a:xfrm>
        </p:spPr>
        <p:txBody>
          <a:bodyPr/>
          <a:lstStyle/>
          <a:p>
            <a:r>
              <a:rPr lang="sv-SE" dirty="0" smtClean="0"/>
              <a:t>Utsatthet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73257031"/>
              </p:ext>
            </p:extLst>
          </p:nvPr>
        </p:nvGraphicFramePr>
        <p:xfrm>
          <a:off x="1331640" y="1628728"/>
          <a:ext cx="648034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ktangel 6"/>
          <p:cNvSpPr/>
          <p:nvPr/>
        </p:nvSpPr>
        <p:spPr>
          <a:xfrm>
            <a:off x="1633979" y="5589168"/>
            <a:ext cx="6336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 smtClean="0">
                <a:ea typeface="Times" panose="02020603050405020304" pitchFamily="18" charset="0"/>
              </a:rPr>
              <a:t>Andel </a:t>
            </a:r>
            <a:r>
              <a:rPr lang="sv-SE" sz="1400" dirty="0">
                <a:ea typeface="Times" panose="02020603050405020304" pitchFamily="18" charset="0"/>
              </a:rPr>
              <a:t>(%) unga som </a:t>
            </a:r>
            <a:r>
              <a:rPr lang="sv-SE" sz="1400" u="sng" dirty="0">
                <a:ea typeface="Times" panose="02020603050405020304" pitchFamily="18" charset="0"/>
              </a:rPr>
              <a:t>inte</a:t>
            </a:r>
            <a:r>
              <a:rPr lang="sv-SE" sz="1400" dirty="0">
                <a:ea typeface="Times" panose="02020603050405020304" pitchFamily="18" charset="0"/>
              </a:rPr>
              <a:t> varit utsatta för sexuella ofredanden, per kön och skolform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183845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272000" cy="648000"/>
          </a:xfrm>
        </p:spPr>
        <p:txBody>
          <a:bodyPr/>
          <a:lstStyle/>
          <a:p>
            <a:r>
              <a:rPr lang="sv-SE" dirty="0" smtClean="0"/>
              <a:t>Livet och framtiden 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54831"/>
            <a:ext cx="4457400" cy="2970438"/>
          </a:xfr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(ange enhet via Infoga sidfot)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1008000" y="2295969"/>
            <a:ext cx="3816000" cy="3241936"/>
          </a:xfrm>
        </p:spPr>
        <p:txBody>
          <a:bodyPr/>
          <a:lstStyle/>
          <a:p>
            <a:r>
              <a:rPr lang="sv-SE" dirty="0" smtClean="0"/>
              <a:t>Trivs </a:t>
            </a:r>
          </a:p>
          <a:p>
            <a:r>
              <a:rPr lang="sv-SE" dirty="0" smtClean="0"/>
              <a:t>Framtiden </a:t>
            </a:r>
          </a:p>
          <a:p>
            <a:r>
              <a:rPr lang="sv-SE" dirty="0" smtClean="0"/>
              <a:t>Göra efter skolan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1424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550" y="980728"/>
            <a:ext cx="7272000" cy="648000"/>
          </a:xfrm>
        </p:spPr>
        <p:txBody>
          <a:bodyPr/>
          <a:lstStyle/>
          <a:p>
            <a:r>
              <a:rPr lang="sv-SE" dirty="0" smtClean="0"/>
              <a:t>Trivs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891551"/>
              </p:ext>
            </p:extLst>
          </p:nvPr>
        </p:nvGraphicFramePr>
        <p:xfrm>
          <a:off x="1044000" y="1700728"/>
          <a:ext cx="6686549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1457328" y="5543139"/>
            <a:ext cx="6290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Andel (%) unga som trivs mycket bra eller ganska bra med olika </a:t>
            </a:r>
            <a:r>
              <a:rPr lang="sv-SE" sz="1400" dirty="0" smtClean="0"/>
              <a:t>delar</a:t>
            </a:r>
            <a:r>
              <a:rPr lang="sv-SE" sz="1400" dirty="0" smtClean="0"/>
              <a:t> </a:t>
            </a:r>
            <a:r>
              <a:rPr lang="sv-SE" sz="1400" dirty="0" smtClean="0"/>
              <a:t>i livet, per kön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749184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358" y="908720"/>
            <a:ext cx="7272000" cy="648000"/>
          </a:xfrm>
        </p:spPr>
        <p:txBody>
          <a:bodyPr/>
          <a:lstStyle/>
          <a:p>
            <a:r>
              <a:rPr lang="sv-SE" dirty="0" smtClean="0"/>
              <a:t>Framtiden 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21727488"/>
              </p:ext>
            </p:extLst>
          </p:nvPr>
        </p:nvGraphicFramePr>
        <p:xfrm>
          <a:off x="1403648" y="1556720"/>
          <a:ext cx="6264320" cy="3950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ktangel 6"/>
          <p:cNvSpPr/>
          <p:nvPr/>
        </p:nvSpPr>
        <p:spPr>
          <a:xfrm>
            <a:off x="1907704" y="5507431"/>
            <a:ext cx="5616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ea typeface="Times" panose="02020603050405020304" pitchFamily="18" charset="0"/>
              </a:rPr>
              <a:t>Andel (%) unga som ser positivt/ljust på sin framtid, per kön och skolform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47138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986699"/>
            <a:ext cx="7272000" cy="648000"/>
          </a:xfrm>
        </p:spPr>
        <p:txBody>
          <a:bodyPr/>
          <a:lstStyle/>
          <a:p>
            <a:r>
              <a:rPr lang="sv-SE" dirty="0" smtClean="0"/>
              <a:t>Framtid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575149"/>
              </p:ext>
            </p:extLst>
          </p:nvPr>
        </p:nvGraphicFramePr>
        <p:xfrm>
          <a:off x="899592" y="1726019"/>
          <a:ext cx="669674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2123728" y="5497501"/>
            <a:ext cx="4461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Fördelning (%) över vad de unga vill göra när skolan är slut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90868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014734"/>
            <a:ext cx="7272000" cy="648000"/>
          </a:xfrm>
        </p:spPr>
        <p:txBody>
          <a:bodyPr/>
          <a:lstStyle/>
          <a:p>
            <a:r>
              <a:rPr lang="sv-SE" dirty="0" smtClean="0"/>
              <a:t>Hälsa och livsstil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48880"/>
            <a:ext cx="4320072" cy="2882298"/>
          </a:xfr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684000" y="2204864"/>
            <a:ext cx="3816000" cy="3456384"/>
          </a:xfrm>
        </p:spPr>
        <p:txBody>
          <a:bodyPr>
            <a:noAutofit/>
          </a:bodyPr>
          <a:lstStyle/>
          <a:p>
            <a:r>
              <a:rPr lang="sv-SE" dirty="0" smtClean="0"/>
              <a:t>Allmän hälsa</a:t>
            </a:r>
          </a:p>
          <a:p>
            <a:r>
              <a:rPr lang="sv-SE" dirty="0" smtClean="0"/>
              <a:t>Upplevd självkänsla </a:t>
            </a:r>
          </a:p>
          <a:p>
            <a:r>
              <a:rPr lang="sv-SE" dirty="0" smtClean="0"/>
              <a:t>Psykosomatiska besvär</a:t>
            </a:r>
          </a:p>
          <a:p>
            <a:r>
              <a:rPr lang="sv-SE" dirty="0" smtClean="0"/>
              <a:t>Frukost</a:t>
            </a:r>
          </a:p>
          <a:p>
            <a:r>
              <a:rPr lang="sv-SE" dirty="0" smtClean="0"/>
              <a:t>Frukt och grönt</a:t>
            </a:r>
          </a:p>
          <a:p>
            <a:r>
              <a:rPr lang="sv-SE" dirty="0" smtClean="0"/>
              <a:t>Matvanor</a:t>
            </a:r>
          </a:p>
          <a:p>
            <a:r>
              <a:rPr lang="sv-SE" dirty="0" smtClean="0"/>
              <a:t>Fysisk aktivitet</a:t>
            </a:r>
          </a:p>
          <a:p>
            <a:r>
              <a:rPr lang="sv-SE" dirty="0" smtClean="0"/>
              <a:t>Sömn </a:t>
            </a:r>
          </a:p>
          <a:p>
            <a:r>
              <a:rPr lang="sv-SE" dirty="0" smtClean="0"/>
              <a:t>Sex och samlevnad</a:t>
            </a:r>
          </a:p>
        </p:txBody>
      </p:sp>
    </p:spTree>
    <p:extLst>
      <p:ext uri="{BB962C8B-B14F-4D97-AF65-F5344CB8AC3E}">
        <p14:creationId xmlns:p14="http://schemas.microsoft.com/office/powerpoint/2010/main" val="9579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272000" cy="648000"/>
          </a:xfrm>
        </p:spPr>
        <p:txBody>
          <a:bodyPr/>
          <a:lstStyle/>
          <a:p>
            <a:r>
              <a:rPr lang="sv-SE" dirty="0" smtClean="0"/>
              <a:t>Allmän hälsa 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044000" y="5464480"/>
            <a:ext cx="7157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1400" dirty="0" smtClean="0"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Andel </a:t>
            </a:r>
            <a:r>
              <a:rPr lang="sv-SE" sz="1400" dirty="0"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(%) unga som uppger att deras allmänna hälsa är bra, per </a:t>
            </a:r>
            <a:r>
              <a:rPr lang="sv-SE" sz="1400" dirty="0" smtClean="0"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kön och skolform </a:t>
            </a:r>
            <a:endParaRPr lang="sv-SE" sz="14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51925147"/>
              </p:ext>
            </p:extLst>
          </p:nvPr>
        </p:nvGraphicFramePr>
        <p:xfrm>
          <a:off x="1259632" y="1628728"/>
          <a:ext cx="6336704" cy="383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540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7950" y="908720"/>
            <a:ext cx="7272000" cy="648000"/>
          </a:xfrm>
        </p:spPr>
        <p:txBody>
          <a:bodyPr/>
          <a:lstStyle/>
          <a:p>
            <a:r>
              <a:rPr lang="sv-SE" dirty="0" smtClean="0"/>
              <a:t>Upplevd självkänsla 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587950" y="5373288"/>
            <a:ext cx="7632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Andel (%) unga som svarade </a:t>
            </a:r>
            <a:r>
              <a:rPr lang="sv-SE" sz="1400" dirty="0" smtClean="0"/>
              <a:t>håller </a:t>
            </a:r>
            <a:r>
              <a:rPr lang="sv-SE" sz="1400" dirty="0"/>
              <a:t>med på följande frågor om känslor och tankar, per kön och </a:t>
            </a:r>
            <a:r>
              <a:rPr lang="sv-SE" sz="1400" dirty="0" smtClean="0"/>
              <a:t>skolform </a:t>
            </a:r>
            <a:endParaRPr lang="sv-SE" sz="14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18882484"/>
              </p:ext>
            </p:extLst>
          </p:nvPr>
        </p:nvGraphicFramePr>
        <p:xfrm>
          <a:off x="1044000" y="1700808"/>
          <a:ext cx="681595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6435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272000" cy="648000"/>
          </a:xfrm>
        </p:spPr>
        <p:txBody>
          <a:bodyPr/>
          <a:lstStyle/>
          <a:p>
            <a:r>
              <a:rPr lang="sv-SE" dirty="0" smtClean="0"/>
              <a:t>Psykosomatiska besvär 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663574"/>
              </p:ext>
            </p:extLst>
          </p:nvPr>
        </p:nvGraphicFramePr>
        <p:xfrm>
          <a:off x="222687" y="1772816"/>
          <a:ext cx="4287845" cy="372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ktangel 6"/>
          <p:cNvSpPr/>
          <p:nvPr/>
        </p:nvSpPr>
        <p:spPr>
          <a:xfrm>
            <a:off x="1015793" y="5497990"/>
            <a:ext cx="3494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Andelen (%) unga som ofta har ont i huvudet </a:t>
            </a: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798619"/>
              </p:ext>
            </p:extLst>
          </p:nvPr>
        </p:nvGraphicFramePr>
        <p:xfrm>
          <a:off x="4716016" y="1772815"/>
          <a:ext cx="4051589" cy="372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ktangel 8"/>
          <p:cNvSpPr/>
          <p:nvPr/>
        </p:nvSpPr>
        <p:spPr>
          <a:xfrm>
            <a:off x="5112950" y="5497990"/>
            <a:ext cx="36546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Andel (%) unga som ofta brukar ha ont i magen </a:t>
            </a:r>
          </a:p>
        </p:txBody>
      </p:sp>
    </p:spTree>
    <p:extLst>
      <p:ext uri="{BB962C8B-B14F-4D97-AF65-F5344CB8AC3E}">
        <p14:creationId xmlns:p14="http://schemas.microsoft.com/office/powerpoint/2010/main" val="97694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272000" cy="648000"/>
          </a:xfrm>
        </p:spPr>
        <p:txBody>
          <a:bodyPr/>
          <a:lstStyle/>
          <a:p>
            <a:r>
              <a:rPr lang="sv-SE" dirty="0" smtClean="0"/>
              <a:t>Psykosomatiska besvär 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02732"/>
              </p:ext>
            </p:extLst>
          </p:nvPr>
        </p:nvGraphicFramePr>
        <p:xfrm>
          <a:off x="527458" y="1700728"/>
          <a:ext cx="4176464" cy="417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668051"/>
              </p:ext>
            </p:extLst>
          </p:nvPr>
        </p:nvGraphicFramePr>
        <p:xfrm>
          <a:off x="4548867" y="1844748"/>
          <a:ext cx="4290130" cy="38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ktangel 7"/>
          <p:cNvSpPr/>
          <p:nvPr/>
        </p:nvSpPr>
        <p:spPr>
          <a:xfrm>
            <a:off x="1240525" y="5517232"/>
            <a:ext cx="3308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Andel (%) unga som ofta känner sig ledsna 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261665" y="5517232"/>
            <a:ext cx="329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Andel (%) unga som ofta känner sig oroliga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79995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684000" y="986624"/>
            <a:ext cx="7272000" cy="648000"/>
          </a:xfrm>
        </p:spPr>
        <p:txBody>
          <a:bodyPr/>
          <a:lstStyle/>
          <a:p>
            <a:r>
              <a:rPr lang="sv-SE" dirty="0" smtClean="0"/>
              <a:t>Frukost 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D4FA-DBFD-4353-A014-BD136871FB11}" type="datetime1">
              <a:rPr lang="sv-SE" smtClean="0"/>
              <a:t>2021-07-01</a:t>
            </a:fld>
            <a:endParaRPr lang="sv-SE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782761"/>
              </p:ext>
            </p:extLst>
          </p:nvPr>
        </p:nvGraphicFramePr>
        <p:xfrm>
          <a:off x="827584" y="1706660"/>
          <a:ext cx="7488832" cy="388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ktangel 11"/>
          <p:cNvSpPr/>
          <p:nvPr/>
        </p:nvSpPr>
        <p:spPr>
          <a:xfrm>
            <a:off x="2269190" y="5459079"/>
            <a:ext cx="4872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Fördelning (%) av hur ofta de unga äter frukost </a:t>
            </a:r>
            <a:r>
              <a:rPr lang="sv-SE" sz="1400" dirty="0" smtClean="0"/>
              <a:t>under skoldagar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12064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Region Jönköping</Template>
  <TotalTime>2502</TotalTime>
  <Words>932</Words>
  <Application>Microsoft Office PowerPoint</Application>
  <PresentationFormat>Bildspel på skärmen (4:3)</PresentationFormat>
  <Paragraphs>217</Paragraphs>
  <Slides>38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</vt:lpstr>
      <vt:lpstr>Times New Roman</vt:lpstr>
      <vt:lpstr>Office-tema</vt:lpstr>
      <vt:lpstr>Folkhälsoenkät Ung 2020 – Särskolan</vt:lpstr>
      <vt:lpstr>Svarsfrekvens </vt:lpstr>
      <vt:lpstr>Bakgrundvariabler</vt:lpstr>
      <vt:lpstr>Hälsa och livsstil </vt:lpstr>
      <vt:lpstr>Allmän hälsa </vt:lpstr>
      <vt:lpstr>Upplevd självkänsla </vt:lpstr>
      <vt:lpstr>Psykosomatiska besvär </vt:lpstr>
      <vt:lpstr>Psykosomatiska besvär </vt:lpstr>
      <vt:lpstr>Frukost </vt:lpstr>
      <vt:lpstr>Frukt och grönt</vt:lpstr>
      <vt:lpstr>Matvanor</vt:lpstr>
      <vt:lpstr>Matvanor</vt:lpstr>
      <vt:lpstr>Fysisk aktivitet</vt:lpstr>
      <vt:lpstr>Sömn</vt:lpstr>
      <vt:lpstr>Sex och samlevnad </vt:lpstr>
      <vt:lpstr>Tobak, alkohol, narkotika och spel </vt:lpstr>
      <vt:lpstr>Snus </vt:lpstr>
      <vt:lpstr>Alkohol</vt:lpstr>
      <vt:lpstr>Spel </vt:lpstr>
      <vt:lpstr>Skola och fritid </vt:lpstr>
      <vt:lpstr>Skola</vt:lpstr>
      <vt:lpstr>Skolk</vt:lpstr>
      <vt:lpstr>Demokrati </vt:lpstr>
      <vt:lpstr>Påståenden om fritid</vt:lpstr>
      <vt:lpstr>Fritidsaktiviteter </vt:lpstr>
      <vt:lpstr>Medlem i någon förening </vt:lpstr>
      <vt:lpstr>Skärmtid </vt:lpstr>
      <vt:lpstr>Trygghet </vt:lpstr>
      <vt:lpstr>Trygghet</vt:lpstr>
      <vt:lpstr>Tillit</vt:lpstr>
      <vt:lpstr>Tillit</vt:lpstr>
      <vt:lpstr>Mobbning – själv blivit utsatt </vt:lpstr>
      <vt:lpstr>Mobbning – utsatt andra</vt:lpstr>
      <vt:lpstr>Utsatthet</vt:lpstr>
      <vt:lpstr>Livet och framtiden </vt:lpstr>
      <vt:lpstr>Trivs</vt:lpstr>
      <vt:lpstr>Framtiden </vt:lpstr>
      <vt:lpstr>Framtid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Björn Elise</dc:creator>
  <cp:lastModifiedBy>Erixon Ida</cp:lastModifiedBy>
  <cp:revision>91</cp:revision>
  <dcterms:created xsi:type="dcterms:W3CDTF">2020-12-03T07:34:23Z</dcterms:created>
  <dcterms:modified xsi:type="dcterms:W3CDTF">2021-07-01T12:40:18Z</dcterms:modified>
</cp:coreProperties>
</file>