
<file path=[Content_Types].xml><?xml version="1.0" encoding="utf-8"?>
<Types xmlns="http://schemas.openxmlformats.org/package/2006/content-types">
  <Default Extension="bin"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8.bin" ContentType="image/x-emf"/>
  <Override PartName="/ppt/media/image9.bin" ContentType="image/x-emf"/>
  <Override PartName="/ppt/media/image10.bin" ContentType="image/x-emf"/>
  <Override PartName="/ppt/media/image11.bin" ContentType="image/x-emf"/>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3.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3.xml" ContentType="application/vnd.openxmlformats-officedocument.drawingml.chart+xml"/>
  <Override PartName="/ppt/charts/chart154.xml" ContentType="application/vnd.openxmlformats-officedocument.drawingml.chart+xml"/>
  <Override PartName="/ppt/charts/chart155.xml" ContentType="application/vnd.openxmlformats-officedocument.drawingml.chart+xml"/>
  <Override PartName="/ppt/charts/chart156.xml" ContentType="application/vnd.openxmlformats-officedocument.drawingml.chart+xml"/>
  <Override PartName="/ppt/charts/chart157.xml" ContentType="application/vnd.openxmlformats-officedocument.drawingml.chart+xml"/>
  <Override PartName="/ppt/charts/chart158.xml" ContentType="application/vnd.openxmlformats-officedocument.drawingml.chart+xml"/>
  <Override PartName="/ppt/charts/chart159.xml" ContentType="application/vnd.openxmlformats-officedocument.drawingml.chart+xml"/>
  <Override PartName="/ppt/charts/chart160.xml" ContentType="application/vnd.openxmlformats-officedocument.drawingml.chart+xml"/>
  <Override PartName="/ppt/charts/chart161.xml" ContentType="application/vnd.openxmlformats-officedocument.drawingml.chart+xml"/>
  <Override PartName="/ppt/charts/chart162.xml" ContentType="application/vnd.openxmlformats-officedocument.drawingml.chart+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charts/chart167.xml" ContentType="application/vnd.openxmlformats-officedocument.drawingml.chart+xml"/>
  <Override PartName="/ppt/charts/chart168.xml" ContentType="application/vnd.openxmlformats-officedocument.drawingml.chart+xml"/>
  <Override PartName="/ppt/charts/chart169.xml" ContentType="application/vnd.openxmlformats-officedocument.drawingml.chart+xml"/>
  <Override PartName="/ppt/charts/chart170.xml" ContentType="application/vnd.openxmlformats-officedocument.drawingml.chart+xml"/>
  <Override PartName="/ppt/charts/chart171.xml" ContentType="application/vnd.openxmlformats-officedocument.drawingml.chart+xml"/>
  <Override PartName="/ppt/charts/chart172.xml" ContentType="application/vnd.openxmlformats-officedocument.drawingml.chart+xml"/>
  <Override PartName="/ppt/charts/chart173.xml" ContentType="application/vnd.openxmlformats-officedocument.drawingml.chart+xml"/>
  <Override PartName="/ppt/charts/chart174.xml" ContentType="application/vnd.openxmlformats-officedocument.drawingml.chart+xml"/>
  <Override PartName="/ppt/charts/chart175.xml" ContentType="application/vnd.openxmlformats-officedocument.drawingml.chart+xml"/>
  <Override PartName="/ppt/charts/chart176.xml" ContentType="application/vnd.openxmlformats-officedocument.drawingml.chart+xml"/>
  <Override PartName="/ppt/charts/chart177.xml" ContentType="application/vnd.openxmlformats-officedocument.drawingml.chart+xml"/>
  <Override PartName="/ppt/charts/chart178.xml" ContentType="application/vnd.openxmlformats-officedocument.drawingml.chart+xml"/>
  <Override PartName="/ppt/charts/chart179.xml" ContentType="application/vnd.openxmlformats-officedocument.drawingml.chart+xml"/>
  <Override PartName="/ppt/charts/chart180.xml" ContentType="application/vnd.openxmlformats-officedocument.drawingml.chart+xml"/>
  <Override PartName="/ppt/charts/chart181.xml" ContentType="application/vnd.openxmlformats-officedocument.drawingml.chart+xml"/>
  <Override PartName="/ppt/charts/chart182.xml" ContentType="application/vnd.openxmlformats-officedocument.drawingml.chart+xml"/>
  <Override PartName="/ppt/charts/chart183.xml" ContentType="application/vnd.openxmlformats-officedocument.drawingml.chart+xml"/>
  <Override PartName="/ppt/charts/chart184.xml" ContentType="application/vnd.openxmlformats-officedocument.drawingml.chart+xml"/>
  <Override PartName="/ppt/charts/chart185.xml" ContentType="application/vnd.openxmlformats-officedocument.drawingml.chart+xml"/>
  <Override PartName="/ppt/charts/chart186.xml" ContentType="application/vnd.openxmlformats-officedocument.drawingml.chart+xml"/>
  <Override PartName="/ppt/charts/chart187.xml" ContentType="application/vnd.openxmlformats-officedocument.drawingml.chart+xml"/>
  <Override PartName="/ppt/charts/chart188.xml" ContentType="application/vnd.openxmlformats-officedocument.drawingml.chart+xml"/>
  <Override PartName="/ppt/charts/chart189.xml" ContentType="application/vnd.openxmlformats-officedocument.drawingml.chart+xml"/>
  <Override PartName="/ppt/charts/chart190.xml" ContentType="application/vnd.openxmlformats-officedocument.drawingml.chart+xml"/>
  <Override PartName="/ppt/charts/chart191.xml" ContentType="application/vnd.openxmlformats-officedocument.drawingml.chart+xml"/>
  <Override PartName="/ppt/charts/chart192.xml" ContentType="application/vnd.openxmlformats-officedocument.drawingml.chart+xml"/>
  <Override PartName="/ppt/charts/chart193.xml" ContentType="application/vnd.openxmlformats-officedocument.drawingml.chart+xml"/>
  <Override PartName="/ppt/charts/chart194.xml" ContentType="application/vnd.openxmlformats-officedocument.drawingml.chart+xml"/>
  <Override PartName="/ppt/charts/chart195.xml" ContentType="application/vnd.openxmlformats-officedocument.drawingml.chart+xml"/>
  <Override PartName="/ppt/charts/chart196.xml" ContentType="application/vnd.openxmlformats-officedocument.drawingml.chart+xml"/>
  <Override PartName="/ppt/charts/chart197.xml" ContentType="application/vnd.openxmlformats-officedocument.drawingml.chart+xml"/>
  <Override PartName="/ppt/charts/chart198.xml" ContentType="application/vnd.openxmlformats-officedocument.drawingml.chart+xml"/>
  <Override PartName="/ppt/charts/chart199.xml" ContentType="application/vnd.openxmlformats-officedocument.drawingml.chart+xml"/>
  <Override PartName="/ppt/charts/chart200.xml" ContentType="application/vnd.openxmlformats-officedocument.drawingml.chart+xml"/>
  <Override PartName="/ppt/charts/chart201.xml" ContentType="application/vnd.openxmlformats-officedocument.drawingml.chart+xml"/>
  <Override PartName="/ppt/charts/chart202.xml" ContentType="application/vnd.openxmlformats-officedocument.drawingml.chart+xml"/>
  <Override PartName="/ppt/charts/chart203.xml" ContentType="application/vnd.openxmlformats-officedocument.drawingml.chart+xml"/>
  <Override PartName="/ppt/charts/chart20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2" r:id="rId3"/>
  </p:sldMasterIdLst>
  <p:notesMasterIdLst>
    <p:notesMasterId r:id="rId127"/>
  </p:notesMasterIdLst>
  <p:sldIdLst>
    <p:sldId id="375" r:id="rId4"/>
    <p:sldId id="376" r:id="rId5"/>
    <p:sldId id="494" r:id="rId6"/>
    <p:sldId id="501" r:id="rId7"/>
    <p:sldId id="377" r:id="rId8"/>
    <p:sldId id="495" r:id="rId9"/>
    <p:sldId id="496" r:id="rId10"/>
    <p:sldId id="378" r:id="rId11"/>
    <p:sldId id="379" r:id="rId12"/>
    <p:sldId id="380" r:id="rId13"/>
    <p:sldId id="381" r:id="rId14"/>
    <p:sldId id="382" r:id="rId15"/>
    <p:sldId id="383" r:id="rId16"/>
    <p:sldId id="384" r:id="rId17"/>
    <p:sldId id="385" r:id="rId18"/>
    <p:sldId id="500"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 id="420" r:id="rId53"/>
    <p:sldId id="421" r:id="rId54"/>
    <p:sldId id="497" r:id="rId55"/>
    <p:sldId id="423" r:id="rId56"/>
    <p:sldId id="424" r:id="rId57"/>
    <p:sldId id="425" r:id="rId58"/>
    <p:sldId id="426" r:id="rId59"/>
    <p:sldId id="427" r:id="rId60"/>
    <p:sldId id="428" r:id="rId61"/>
    <p:sldId id="429" r:id="rId62"/>
    <p:sldId id="430" r:id="rId63"/>
    <p:sldId id="431" r:id="rId64"/>
    <p:sldId id="432" r:id="rId65"/>
    <p:sldId id="433" r:id="rId66"/>
    <p:sldId id="434" r:id="rId67"/>
    <p:sldId id="435" r:id="rId68"/>
    <p:sldId id="436" r:id="rId69"/>
    <p:sldId id="437" r:id="rId70"/>
    <p:sldId id="438" r:id="rId71"/>
    <p:sldId id="439" r:id="rId72"/>
    <p:sldId id="440" r:id="rId73"/>
    <p:sldId id="441" r:id="rId74"/>
    <p:sldId id="442" r:id="rId75"/>
    <p:sldId id="443" r:id="rId76"/>
    <p:sldId id="444" r:id="rId77"/>
    <p:sldId id="445" r:id="rId78"/>
    <p:sldId id="446" r:id="rId79"/>
    <p:sldId id="447" r:id="rId80"/>
    <p:sldId id="448" r:id="rId81"/>
    <p:sldId id="449" r:id="rId82"/>
    <p:sldId id="450" r:id="rId83"/>
    <p:sldId id="451" r:id="rId84"/>
    <p:sldId id="452" r:id="rId85"/>
    <p:sldId id="453" r:id="rId86"/>
    <p:sldId id="454" r:id="rId87"/>
    <p:sldId id="455" r:id="rId88"/>
    <p:sldId id="456" r:id="rId89"/>
    <p:sldId id="457" r:id="rId90"/>
    <p:sldId id="458" r:id="rId91"/>
    <p:sldId id="499" r:id="rId92"/>
    <p:sldId id="460" r:id="rId93"/>
    <p:sldId id="461" r:id="rId94"/>
    <p:sldId id="462" r:id="rId95"/>
    <p:sldId id="463" r:id="rId96"/>
    <p:sldId id="464" r:id="rId97"/>
    <p:sldId id="465" r:id="rId98"/>
    <p:sldId id="466" r:id="rId99"/>
    <p:sldId id="467" r:id="rId100"/>
    <p:sldId id="468" r:id="rId101"/>
    <p:sldId id="469" r:id="rId102"/>
    <p:sldId id="470" r:id="rId103"/>
    <p:sldId id="471" r:id="rId104"/>
    <p:sldId id="472" r:id="rId105"/>
    <p:sldId id="473" r:id="rId106"/>
    <p:sldId id="498" r:id="rId107"/>
    <p:sldId id="475" r:id="rId108"/>
    <p:sldId id="476" r:id="rId109"/>
    <p:sldId id="477" r:id="rId110"/>
    <p:sldId id="478" r:id="rId111"/>
    <p:sldId id="479" r:id="rId112"/>
    <p:sldId id="480" r:id="rId113"/>
    <p:sldId id="481" r:id="rId114"/>
    <p:sldId id="482" r:id="rId115"/>
    <p:sldId id="483" r:id="rId116"/>
    <p:sldId id="484" r:id="rId117"/>
    <p:sldId id="485" r:id="rId118"/>
    <p:sldId id="486" r:id="rId119"/>
    <p:sldId id="487" r:id="rId120"/>
    <p:sldId id="488" r:id="rId121"/>
    <p:sldId id="489" r:id="rId122"/>
    <p:sldId id="490" r:id="rId123"/>
    <p:sldId id="491" r:id="rId124"/>
    <p:sldId id="492" r:id="rId125"/>
    <p:sldId id="493" r:id="rId1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F2ED9C-F5F3-C251-3AAE-8C8C89C69133}" name="Simon Nygren Greus" initials="SN" userId="S::simon.nygren.greus@indikator.org::e107ea70-7480-4a9e-b65e-270b1cad1fe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kalkylblad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kalkylblad99.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kalkylblad100.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kalkylblad101.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kalkylblad102.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kalkylblad103.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kalkylblad104.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kalkylblad105.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kalkylblad106.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kalkylblad107.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kalkylblad10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kalkylblad10.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kalkylblad109.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kalkylblad110.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kalkylblad111.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kalkylblad112.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kalkylblad113.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kalkylblad114.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kalkylblad115.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kalkylblad116.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kalkylblad117.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kalkylblad11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kalkylblad11.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kalkylblad119.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kalkylblad120.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kalkylblad121.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kalkylblad122.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kalkylblad123.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kalkylblad124.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kalkylblad125.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kalkylblad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kalkylblad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kalkylblad12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kalkylblad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kalkylblad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kalkylblad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kalkylblad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kalkylblad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kalkylblad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kalkylblad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kalkylblad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kalkylblad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kalkylblad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kalkylblad13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kalkylblad13.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kalkylblad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kalkylblad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kalkylblad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kalkylblad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kalkylblad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kalkylblad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kalkylblad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kalkylblad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kalkylblad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kalkylblad14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kalkylblad14.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kalkylblad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kalkylblad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kalkylblad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kalkylblad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kalkylblad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kalkylblad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kalkylblad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kalkylblad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kalkylblad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kalkylblad158.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kalkylblad15.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kalkylblad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kalkylblad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kalkylblad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kalkylblad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kalkylblad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kalkylblad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kalkylblad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kalkylblad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kalkylblad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kalkylblad168.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kalkylblad16.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kalkylblad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kalkylblad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kalkylblad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kalkylblad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kalkylblad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kalkylblad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kalkylblad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kalkylblad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kalkylblad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kalkylblad17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kalkylblad17.xlsx"/></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kalkylblad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kalkylblad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kalkylblad181.xlsx"/></Relationships>
</file>

<file path=ppt/charts/_rels/chart183.xml.rels><?xml version="1.0" encoding="UTF-8" standalone="yes"?>
<Relationships xmlns="http://schemas.openxmlformats.org/package/2006/relationships"><Relationship Id="rId1" Type="http://schemas.openxmlformats.org/officeDocument/2006/relationships/package" Target="../embeddings/Microsoft_Excel-kalkylblad182.xlsx"/></Relationships>
</file>

<file path=ppt/charts/_rels/chart184.xml.rels><?xml version="1.0" encoding="UTF-8" standalone="yes"?>
<Relationships xmlns="http://schemas.openxmlformats.org/package/2006/relationships"><Relationship Id="rId1" Type="http://schemas.openxmlformats.org/officeDocument/2006/relationships/package" Target="../embeddings/Microsoft_Excel-kalkylblad183.xlsx"/></Relationships>
</file>

<file path=ppt/charts/_rels/chart185.xml.rels><?xml version="1.0" encoding="UTF-8" standalone="yes"?>
<Relationships xmlns="http://schemas.openxmlformats.org/package/2006/relationships"><Relationship Id="rId1" Type="http://schemas.openxmlformats.org/officeDocument/2006/relationships/package" Target="../embeddings/Microsoft_Excel-kalkylblad184.xlsx"/></Relationships>
</file>

<file path=ppt/charts/_rels/chart186.xml.rels><?xml version="1.0" encoding="UTF-8" standalone="yes"?>
<Relationships xmlns="http://schemas.openxmlformats.org/package/2006/relationships"><Relationship Id="rId1" Type="http://schemas.openxmlformats.org/officeDocument/2006/relationships/package" Target="../embeddings/Microsoft_Excel-kalkylblad185.xlsx"/></Relationships>
</file>

<file path=ppt/charts/_rels/chart187.xml.rels><?xml version="1.0" encoding="UTF-8" standalone="yes"?>
<Relationships xmlns="http://schemas.openxmlformats.org/package/2006/relationships"><Relationship Id="rId1" Type="http://schemas.openxmlformats.org/officeDocument/2006/relationships/package" Target="../embeddings/Microsoft_Excel-kalkylblad186.xlsx"/></Relationships>
</file>

<file path=ppt/charts/_rels/chart188.xml.rels><?xml version="1.0" encoding="UTF-8" standalone="yes"?>
<Relationships xmlns="http://schemas.openxmlformats.org/package/2006/relationships"><Relationship Id="rId1" Type="http://schemas.openxmlformats.org/officeDocument/2006/relationships/package" Target="../embeddings/Microsoft_Excel-kalkylblad187.xlsx"/></Relationships>
</file>

<file path=ppt/charts/_rels/chart189.xml.rels><?xml version="1.0" encoding="UTF-8" standalone="yes"?>
<Relationships xmlns="http://schemas.openxmlformats.org/package/2006/relationships"><Relationship Id="rId1" Type="http://schemas.openxmlformats.org/officeDocument/2006/relationships/package" Target="../embeddings/Microsoft_Excel-kalkylblad18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kalkylblad18.xlsx"/></Relationships>
</file>

<file path=ppt/charts/_rels/chart190.xml.rels><?xml version="1.0" encoding="UTF-8" standalone="yes"?>
<Relationships xmlns="http://schemas.openxmlformats.org/package/2006/relationships"><Relationship Id="rId1" Type="http://schemas.openxmlformats.org/officeDocument/2006/relationships/package" Target="../embeddings/Microsoft_Excel-kalkylblad189.xlsx"/></Relationships>
</file>

<file path=ppt/charts/_rels/chart191.xml.rels><?xml version="1.0" encoding="UTF-8" standalone="yes"?>
<Relationships xmlns="http://schemas.openxmlformats.org/package/2006/relationships"><Relationship Id="rId1" Type="http://schemas.openxmlformats.org/officeDocument/2006/relationships/package" Target="../embeddings/Microsoft_Excel-kalkylblad190.xlsx"/></Relationships>
</file>

<file path=ppt/charts/_rels/chart192.xml.rels><?xml version="1.0" encoding="UTF-8" standalone="yes"?>
<Relationships xmlns="http://schemas.openxmlformats.org/package/2006/relationships"><Relationship Id="rId1" Type="http://schemas.openxmlformats.org/officeDocument/2006/relationships/package" Target="../embeddings/Microsoft_Excel-kalkylblad191.xlsx"/></Relationships>
</file>

<file path=ppt/charts/_rels/chart193.xml.rels><?xml version="1.0" encoding="UTF-8" standalone="yes"?>
<Relationships xmlns="http://schemas.openxmlformats.org/package/2006/relationships"><Relationship Id="rId1" Type="http://schemas.openxmlformats.org/officeDocument/2006/relationships/package" Target="../embeddings/Microsoft_Excel-kalkylblad192.xlsx"/></Relationships>
</file>

<file path=ppt/charts/_rels/chart194.xml.rels><?xml version="1.0" encoding="UTF-8" standalone="yes"?>
<Relationships xmlns="http://schemas.openxmlformats.org/package/2006/relationships"><Relationship Id="rId1" Type="http://schemas.openxmlformats.org/officeDocument/2006/relationships/package" Target="../embeddings/Microsoft_Excel-kalkylblad193.xlsx"/></Relationships>
</file>

<file path=ppt/charts/_rels/chart195.xml.rels><?xml version="1.0" encoding="UTF-8" standalone="yes"?>
<Relationships xmlns="http://schemas.openxmlformats.org/package/2006/relationships"><Relationship Id="rId1" Type="http://schemas.openxmlformats.org/officeDocument/2006/relationships/package" Target="../embeddings/Microsoft_Excel-kalkylblad194.xlsx"/></Relationships>
</file>

<file path=ppt/charts/_rels/chart196.xml.rels><?xml version="1.0" encoding="UTF-8" standalone="yes"?>
<Relationships xmlns="http://schemas.openxmlformats.org/package/2006/relationships"><Relationship Id="rId1" Type="http://schemas.openxmlformats.org/officeDocument/2006/relationships/package" Target="../embeddings/Microsoft_Excel-kalkylblad195.xlsx"/></Relationships>
</file>

<file path=ppt/charts/_rels/chart197.xml.rels><?xml version="1.0" encoding="UTF-8" standalone="yes"?>
<Relationships xmlns="http://schemas.openxmlformats.org/package/2006/relationships"><Relationship Id="rId1" Type="http://schemas.openxmlformats.org/officeDocument/2006/relationships/package" Target="../embeddings/Microsoft_Excel-kalkylblad196.xlsx"/></Relationships>
</file>

<file path=ppt/charts/_rels/chart198.xml.rels><?xml version="1.0" encoding="UTF-8" standalone="yes"?>
<Relationships xmlns="http://schemas.openxmlformats.org/package/2006/relationships"><Relationship Id="rId1" Type="http://schemas.openxmlformats.org/officeDocument/2006/relationships/package" Target="../embeddings/Microsoft_Excel-kalkylblad197.xlsx"/></Relationships>
</file>

<file path=ppt/charts/_rels/chart199.xml.rels><?xml version="1.0" encoding="UTF-8" standalone="yes"?>
<Relationships xmlns="http://schemas.openxmlformats.org/package/2006/relationships"><Relationship Id="rId1" Type="http://schemas.openxmlformats.org/officeDocument/2006/relationships/package" Target="../embeddings/Microsoft_Excel-kalkylblad19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kalkylblad19.xlsx"/></Relationships>
</file>

<file path=ppt/charts/_rels/chart200.xml.rels><?xml version="1.0" encoding="UTF-8" standalone="yes"?>
<Relationships xmlns="http://schemas.openxmlformats.org/package/2006/relationships"><Relationship Id="rId1" Type="http://schemas.openxmlformats.org/officeDocument/2006/relationships/package" Target="../embeddings/Microsoft_Excel-kalkylblad199.xlsx"/></Relationships>
</file>

<file path=ppt/charts/_rels/chart201.xml.rels><?xml version="1.0" encoding="UTF-8" standalone="yes"?>
<Relationships xmlns="http://schemas.openxmlformats.org/package/2006/relationships"><Relationship Id="rId1" Type="http://schemas.openxmlformats.org/officeDocument/2006/relationships/package" Target="../embeddings/Microsoft_Excel-kalkylblad200.xlsx"/></Relationships>
</file>

<file path=ppt/charts/_rels/chart202.xml.rels><?xml version="1.0" encoding="UTF-8" standalone="yes"?>
<Relationships xmlns="http://schemas.openxmlformats.org/package/2006/relationships"><Relationship Id="rId1" Type="http://schemas.openxmlformats.org/officeDocument/2006/relationships/package" Target="../embeddings/Microsoft_Excel-kalkylblad201.xlsx"/></Relationships>
</file>

<file path=ppt/charts/_rels/chart203.xml.rels><?xml version="1.0" encoding="UTF-8" standalone="yes"?>
<Relationships xmlns="http://schemas.openxmlformats.org/package/2006/relationships"><Relationship Id="rId1" Type="http://schemas.openxmlformats.org/officeDocument/2006/relationships/package" Target="../embeddings/Microsoft_Excel-kalkylblad202.xlsx"/></Relationships>
</file>

<file path=ppt/charts/_rels/chart204.xml.rels><?xml version="1.0" encoding="UTF-8" standalone="yes"?>
<Relationships xmlns="http://schemas.openxmlformats.org/package/2006/relationships"><Relationship Id="rId1" Type="http://schemas.openxmlformats.org/officeDocument/2006/relationships/package" Target="../embeddings/Microsoft_Excel-kalkylblad203.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kalkylblad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kalkylblad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kalkylblad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kalkylblad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kalkylblad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kalkylblad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kalkylblad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kalkylblad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kalkylblad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kalkylblad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kalkylblad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kalkylblad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kalkylblad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kalkylblad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kalkylblad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kalkylblad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kalkylblad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kalkylblad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kalkylblad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kalkylblad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kalkylblad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kalkylblad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kalkylblad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kalkylblad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kalkylblad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kalkylblad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kalkylblad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kalkylblad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kalkylblad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kalkylblad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kalkylblad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kalkylblad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kalkylblad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kalkylblad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kalkylblad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kalkylblad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kalkylblad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kalkylblad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kalkylblad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kalkylblad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kalkylblad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kalkylblad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kalkylblad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kalkylblad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kalkylblad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kalkylblad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kalkylblad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kalkylblad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kalkylblad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kalkylblad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kalkylblad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kalkylblad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kalkylblad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kalkylblad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kalkylblad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kalkylblad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kalkylblad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kalkylblad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kalkylblad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kalkylblad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kalkylblad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kalkylblad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kalkylblad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kalkylblad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kalkylblad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kalkylblad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kalkylblad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kalkylblad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kalkylblad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kalkylblad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kalkylblad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kalkylblad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kalkylblad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kalkylblad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kalkylblad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kalkylblad89.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kalkylblad90.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kalkylblad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kalkylblad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kalkylblad93.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kalkylblad94.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kalkylblad95.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kalkylblad96.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kalkylblad97.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kalkylblad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Vilket kön identifierar du dig med?</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Tjej</c:v>
                </c:pt>
                <c:pt idx="1">
                  <c:v>Kille</c:v>
                </c:pt>
                <c:pt idx="2">
                  <c:v>Annan könsidentitet/Osäker</c:v>
                </c:pt>
              </c:strCache>
            </c:strRef>
          </c:cat>
          <c:val>
            <c:numRef>
              <c:f>DataSheet!$C$2:$C$4</c:f>
              <c:numCache>
                <c:formatCode>General</c:formatCode>
                <c:ptCount val="3"/>
                <c:pt idx="0">
                  <c:v>50.393700000000003</c:v>
                </c:pt>
                <c:pt idx="1">
                  <c:v>45.6693</c:v>
                </c:pt>
                <c:pt idx="2">
                  <c:v>3.9369999999999998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Tjej</c:v>
                </c:pt>
                <c:pt idx="1">
                  <c:v>Kille</c:v>
                </c:pt>
                <c:pt idx="2">
                  <c:v>Annan könsidentitet/Osäker</c:v>
                </c:pt>
              </c:strCache>
            </c:strRef>
          </c:cat>
          <c:val>
            <c:numRef>
              <c:f>DataSheet!$D$2:$D$4</c:f>
              <c:numCache>
                <c:formatCode>General</c:formatCode>
                <c:ptCount val="3"/>
                <c:pt idx="0">
                  <c:v>48.990699999999997</c:v>
                </c:pt>
                <c:pt idx="1">
                  <c:v>49.188000000000002</c:v>
                </c:pt>
                <c:pt idx="2">
                  <c:v>1.8211999999999999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unga som har </a:t>
            </a:r>
            <a:r>
              <a:rPr lang="sv-SE" i="1"/>
              <a:t>mycket högt</a:t>
            </a:r>
            <a:r>
              <a:rPr lang="sv-SE"/>
              <a:t> eller </a:t>
            </a:r>
            <a:r>
              <a:rPr lang="sv-SE" i="1"/>
              <a:t>högt</a:t>
            </a:r>
            <a:r>
              <a:rPr lang="sv-SE"/>
              <a:t> välbefinnande</a:t>
            </a:r>
          </a:p>
        </c:rich>
      </c:tx>
      <c:layout/>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70</c:v>
                </c:pt>
                <c:pt idx="1">
                  <c:v>90</c:v>
                </c:pt>
                <c:pt idx="2">
                  <c:v>73</c:v>
                </c:pt>
                <c:pt idx="3">
                  <c:v>89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c:v>
                </c:pt>
                <c:pt idx="1">
                  <c:v>88</c:v>
                </c:pt>
                <c:pt idx="2">
                  <c:v>73</c:v>
                </c:pt>
                <c:pt idx="3">
                  <c:v>88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känner sig </a:t>
            </a:r>
            <a:r>
              <a:rPr lang="sv-SE" i="1"/>
              <a:t>mycket </a:t>
            </a:r>
            <a:r>
              <a:rPr lang="sv-SE"/>
              <a:t>eller </a:t>
            </a:r>
            <a:r>
              <a:rPr lang="sv-SE" i="1"/>
              <a:t>ganska lugna </a:t>
            </a:r>
            <a:r>
              <a:rPr lang="sv-SE"/>
              <a:t>inför skolarbetet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55.056199999999997</c:v>
                </c:pt>
                <c:pt idx="1">
                  <c:v>75.280900000000003</c:v>
                </c:pt>
                <c:pt idx="2">
                  <c:v>42.1053</c:v>
                </c:pt>
                <c:pt idx="3">
                  <c:v>75.396799999999999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53.658499999999997</c:v>
                </c:pt>
                <c:pt idx="1">
                  <c:v>70.588200000000001</c:v>
                </c:pt>
                <c:pt idx="2">
                  <c:v>52.381</c:v>
                </c:pt>
                <c:pt idx="3">
                  <c:v>75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lärarna </a:t>
            </a:r>
            <a:r>
              <a:rPr lang="sv-SE" i="1"/>
              <a:t>alltid </a:t>
            </a:r>
            <a:r>
              <a:rPr lang="sv-SE"/>
              <a:t>eller </a:t>
            </a:r>
            <a:r>
              <a:rPr lang="sv-SE" i="1"/>
              <a:t>ofta </a:t>
            </a:r>
            <a:r>
              <a:rPr lang="sv-SE"/>
              <a:t>ger stöd och hjälp att utvecklas</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54.761899999999997</c:v>
                </c:pt>
                <c:pt idx="1">
                  <c:v>60.784300000000002</c:v>
                </c:pt>
                <c:pt idx="2">
                  <c:v>80.952399999999997</c:v>
                </c:pt>
                <c:pt idx="3">
                  <c:v>73.684200000000004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58.618499999999997</c:v>
                </c:pt>
                <c:pt idx="1">
                  <c:v>68.634</c:v>
                </c:pt>
                <c:pt idx="2">
                  <c:v>66.299099999999996</c:v>
                </c:pt>
                <c:pt idx="3">
                  <c:v>76.805599999999998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lärarna </a:t>
            </a:r>
            <a:r>
              <a:rPr lang="sv-SE" i="1"/>
              <a:t>alltid </a:t>
            </a:r>
            <a:r>
              <a:rPr lang="sv-SE"/>
              <a:t>eller </a:t>
            </a:r>
            <a:r>
              <a:rPr lang="sv-SE" i="1"/>
              <a:t>ofta </a:t>
            </a:r>
            <a:r>
              <a:rPr lang="sv-SE"/>
              <a:t>ger stöd och hjälp att utvecklas</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70.786500000000004</c:v>
                </c:pt>
                <c:pt idx="1">
                  <c:v>66.292100000000005</c:v>
                </c:pt>
                <c:pt idx="2">
                  <c:v>73.333299999999994</c:v>
                </c:pt>
                <c:pt idx="3">
                  <c:v>73.4375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54.761899999999997</c:v>
                </c:pt>
                <c:pt idx="1">
                  <c:v>60.784300000000002</c:v>
                </c:pt>
                <c:pt idx="2">
                  <c:v>80.952399999999997</c:v>
                </c:pt>
                <c:pt idx="3">
                  <c:v>73.684200000000004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brukar skolka någon gång per termin eller oftare</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45.238100000000003</c:v>
                </c:pt>
                <c:pt idx="1">
                  <c:v>21.5686</c:v>
                </c:pt>
                <c:pt idx="2">
                  <c:v>26.1905</c:v>
                </c:pt>
                <c:pt idx="3">
                  <c:v>39.285699999999999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30.361799999999999</c:v>
                </c:pt>
                <c:pt idx="1">
                  <c:v>25.198899999999998</c:v>
                </c:pt>
                <c:pt idx="2">
                  <c:v>32.873899999999999</c:v>
                </c:pt>
                <c:pt idx="3">
                  <c:v>32.660200000000003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brukar skolka någon gång per termin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2">
                  <c:v>10.1449</c:v>
                </c:pt>
                <c:pt idx="3">
                  <c:v>23.529399999999999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16.25</c:v>
                </c:pt>
                <c:pt idx="1">
                  <c:v>15.7143</c:v>
                </c:pt>
                <c:pt idx="2">
                  <c:v>30.909099999999999</c:v>
                </c:pt>
                <c:pt idx="3">
                  <c:v>21.4953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20.224699999999999</c:v>
                </c:pt>
                <c:pt idx="1">
                  <c:v>26.136399999999998</c:v>
                </c:pt>
                <c:pt idx="2">
                  <c:v>27.631599999999999</c:v>
                </c:pt>
                <c:pt idx="3">
                  <c:v>38.582700000000003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45.238100000000003</c:v>
                </c:pt>
                <c:pt idx="1">
                  <c:v>21.5686</c:v>
                </c:pt>
                <c:pt idx="2">
                  <c:v>26.1905</c:v>
                </c:pt>
                <c:pt idx="3">
                  <c:v>39.285699999999999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a:t>
            </a:r>
            <a:r>
              <a:rPr lang="sv-SE"/>
              <a:t> eller </a:t>
            </a:r>
            <a:r>
              <a:rPr lang="sv-SE" i="1"/>
              <a:t>stämmer helt </a:t>
            </a:r>
            <a:r>
              <a:rPr lang="sv-SE"/>
              <a:t>på påståendet "Det finns saker att göra men inget som intresserar mig"</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42.857100000000003</c:v>
                </c:pt>
                <c:pt idx="1">
                  <c:v>52.941200000000002</c:v>
                </c:pt>
                <c:pt idx="2">
                  <c:v>36.144599999999997</c:v>
                </c:pt>
                <c:pt idx="3">
                  <c:v>38.8889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51.8979</c:v>
                </c:pt>
                <c:pt idx="1">
                  <c:v>43.834699999999998</c:v>
                </c:pt>
                <c:pt idx="2">
                  <c:v>51.364600000000003</c:v>
                </c:pt>
                <c:pt idx="3">
                  <c:v>43.546100000000003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a:t>
            </a:r>
            <a:r>
              <a:rPr lang="sv-SE"/>
              <a:t> eller </a:t>
            </a:r>
            <a:r>
              <a:rPr lang="sv-SE" i="1"/>
              <a:t>stämmer helt </a:t>
            </a:r>
            <a:r>
              <a:rPr lang="sv-SE"/>
              <a:t>på påståendet "Det finns saker att göra men inget som intresserar mig"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52.325600000000001</c:v>
                </c:pt>
                <c:pt idx="1">
                  <c:v>41.379300000000001</c:v>
                </c:pt>
                <c:pt idx="2">
                  <c:v>39.1892</c:v>
                </c:pt>
                <c:pt idx="3">
                  <c:v>39.682499999999997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42.857100000000003</c:v>
                </c:pt>
                <c:pt idx="1">
                  <c:v>52.941200000000002</c:v>
                </c:pt>
                <c:pt idx="2">
                  <c:v>36.144599999999997</c:v>
                </c:pt>
                <c:pt idx="3">
                  <c:v>38.8889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 </a:t>
            </a:r>
            <a:r>
              <a:rPr lang="sv-SE"/>
              <a:t>eller </a:t>
            </a:r>
            <a:r>
              <a:rPr lang="sv-SE" i="1"/>
              <a:t>stämmer helt </a:t>
            </a:r>
            <a:r>
              <a:rPr lang="sv-SE"/>
              <a:t>på påståendet "Det finns saker att göra men min familj säger nej"</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15</c:v>
                </c:pt>
                <c:pt idx="1">
                  <c:v>11.764699999999999</c:v>
                </c:pt>
                <c:pt idx="2">
                  <c:v>7.3170999999999999</c:v>
                </c:pt>
                <c:pt idx="3">
                  <c:v>9.2592999999999996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13.7591</c:v>
                </c:pt>
                <c:pt idx="1">
                  <c:v>19.105699999999999</c:v>
                </c:pt>
                <c:pt idx="2">
                  <c:v>10.1541</c:v>
                </c:pt>
                <c:pt idx="3">
                  <c:v>15.5319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 </a:t>
            </a:r>
            <a:r>
              <a:rPr lang="sv-SE"/>
              <a:t>eller </a:t>
            </a:r>
            <a:r>
              <a:rPr lang="sv-SE" i="1"/>
              <a:t>stämmer helt </a:t>
            </a:r>
            <a:r>
              <a:rPr lang="sv-SE"/>
              <a:t>på påståendet "Det finns saker att göra men min familj säger nej"</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8.1395</c:v>
                </c:pt>
                <c:pt idx="1">
                  <c:v>12.643700000000001</c:v>
                </c:pt>
                <c:pt idx="2">
                  <c:v>6.8493000000000004</c:v>
                </c:pt>
                <c:pt idx="3">
                  <c:v>9.5237999999999996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15</c:v>
                </c:pt>
                <c:pt idx="1">
                  <c:v>11.764699999999999</c:v>
                </c:pt>
                <c:pt idx="2">
                  <c:v>7.3170999999999999</c:v>
                </c:pt>
                <c:pt idx="3">
                  <c:v>9.2592999999999996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a:t>
            </a:r>
            <a:r>
              <a:rPr lang="sv-SE"/>
              <a:t> eller </a:t>
            </a:r>
            <a:r>
              <a:rPr lang="sv-SE" i="1"/>
              <a:t>stämmer helt </a:t>
            </a:r>
            <a:r>
              <a:rPr lang="sv-SE"/>
              <a:t>på påståendet "Det finns saker att göra men jag kan inte ta mig dit"</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42.857100000000003</c:v>
                </c:pt>
                <c:pt idx="1">
                  <c:v>24</c:v>
                </c:pt>
                <c:pt idx="2">
                  <c:v>23.1707</c:v>
                </c:pt>
                <c:pt idx="3">
                  <c:v>26.415099999999999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31.485099999999999</c:v>
                </c:pt>
                <c:pt idx="1">
                  <c:v>29.415800000000001</c:v>
                </c:pt>
                <c:pt idx="2">
                  <c:v>30.6294</c:v>
                </c:pt>
                <c:pt idx="3">
                  <c:v>33.877800000000001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unga som har </a:t>
            </a:r>
            <a:r>
              <a:rPr lang="sv-SE" i="1"/>
              <a:t>mycket högt</a:t>
            </a:r>
            <a:r>
              <a:rPr lang="sv-SE"/>
              <a:t> eller </a:t>
            </a:r>
            <a:r>
              <a:rPr lang="sv-SE" i="1"/>
              <a:t>högt</a:t>
            </a:r>
            <a:r>
              <a:rPr lang="sv-SE"/>
              <a:t> välbefinnande</a:t>
            </a:r>
          </a:p>
        </c:rich>
      </c:tx>
      <c:layout/>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81</c:v>
                </c:pt>
                <c:pt idx="1">
                  <c:v>86</c:v>
                </c:pt>
                <c:pt idx="2">
                  <c:v>72</c:v>
                </c:pt>
                <c:pt idx="3">
                  <c:v>89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c:v>
                </c:pt>
                <c:pt idx="1">
                  <c:v>90</c:v>
                </c:pt>
                <c:pt idx="2">
                  <c:v>73</c:v>
                </c:pt>
                <c:pt idx="3">
                  <c:v>89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a:t>
            </a:r>
            <a:r>
              <a:rPr lang="sv-SE"/>
              <a:t> eller </a:t>
            </a:r>
            <a:r>
              <a:rPr lang="sv-SE" i="1"/>
              <a:t>stämmer helt </a:t>
            </a:r>
            <a:r>
              <a:rPr lang="sv-SE"/>
              <a:t>på påståendet "Det finns saker att göra men jag kan inte ta mig dit"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24.418600000000001</c:v>
                </c:pt>
                <c:pt idx="1">
                  <c:v>33.7209</c:v>
                </c:pt>
                <c:pt idx="2">
                  <c:v>21.9178</c:v>
                </c:pt>
                <c:pt idx="3">
                  <c:v>29.838699999999999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42.857100000000003</c:v>
                </c:pt>
                <c:pt idx="1">
                  <c:v>24</c:v>
                </c:pt>
                <c:pt idx="2">
                  <c:v>23.1707</c:v>
                </c:pt>
                <c:pt idx="3">
                  <c:v>26.415099999999999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delvis</a:t>
            </a:r>
            <a:r>
              <a:rPr lang="sv-SE"/>
              <a:t> eller </a:t>
            </a:r>
            <a:r>
              <a:rPr lang="sv-SE" i="1"/>
              <a:t>stämmer helt </a:t>
            </a:r>
            <a:r>
              <a:rPr lang="sv-SE"/>
              <a:t>på påståendet "Det finns saker att göra med det kostar för mycket"</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38.095199999999998</c:v>
                </c:pt>
                <c:pt idx="1">
                  <c:v>34</c:v>
                </c:pt>
                <c:pt idx="2">
                  <c:v>19.5122</c:v>
                </c:pt>
                <c:pt idx="3">
                  <c:v>33.333300000000001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29.710100000000001</c:v>
                </c:pt>
                <c:pt idx="1">
                  <c:v>33.537399999999998</c:v>
                </c:pt>
                <c:pt idx="2">
                  <c:v>34.055900000000001</c:v>
                </c:pt>
                <c:pt idx="3">
                  <c:v>38.576500000000003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delvis</a:t>
            </a:r>
            <a:r>
              <a:rPr lang="sv-SE"/>
              <a:t> eller </a:t>
            </a:r>
            <a:r>
              <a:rPr lang="sv-SE" i="1"/>
              <a:t>stämmer helt </a:t>
            </a:r>
            <a:r>
              <a:rPr lang="sv-SE"/>
              <a:t>på påståendet "Det finns saker att göra med det kostar för mycket"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25.882400000000001</c:v>
                </c:pt>
                <c:pt idx="1">
                  <c:v>21.839099999999998</c:v>
                </c:pt>
                <c:pt idx="2">
                  <c:v>21.9178</c:v>
                </c:pt>
                <c:pt idx="3">
                  <c:v>24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38.095199999999998</c:v>
                </c:pt>
                <c:pt idx="1">
                  <c:v>34</c:v>
                </c:pt>
                <c:pt idx="2">
                  <c:v>19.5122</c:v>
                </c:pt>
                <c:pt idx="3">
                  <c:v>33.333300000000001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följande aktiviter minst 1-2 ggr per vecka (killar och tjejer i åk 9 och gy 2).</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DataSheet!$B$2:$B$15</c:f>
              <c:strCache>
                <c:ptCount val="14"/>
                <c:pt idx="0">
                  <c:v>fritidsgården</c:v>
                </c:pt>
                <c:pt idx="1">
                  <c:v>idrotta, träna</c:v>
                </c:pt>
                <c:pt idx="2">
                  <c:v>sjunga, musik</c:v>
                </c:pt>
                <c:pt idx="3">
                  <c:v>dansa</c:v>
                </c:pt>
                <c:pt idx="4">
                  <c:v>spela teater</c:v>
                </c:pt>
                <c:pt idx="5">
                  <c:v>foto/film teckna/måla...</c:v>
                </c:pt>
                <c:pt idx="6">
                  <c:v>läsa böcker, tidningar</c:v>
                </c:pt>
                <c:pt idx="7">
                  <c:v>kyrkan/moskén...</c:v>
                </c:pt>
                <c:pt idx="8">
                  <c:v>naturen</c:v>
                </c:pt>
                <c:pt idx="9">
                  <c:v>politik</c:v>
                </c:pt>
                <c:pt idx="10">
                  <c:v>skolarbete/läxor</c:v>
                </c:pt>
                <c:pt idx="11">
                  <c:v>stan/samhället</c:v>
                </c:pt>
                <c:pt idx="12">
                  <c:v>träffa kompisar</c:v>
                </c:pt>
                <c:pt idx="13">
                  <c:v>hemma hela kvällen</c:v>
                </c:pt>
              </c:strCache>
            </c:strRef>
          </c:cat>
          <c:val>
            <c:numRef>
              <c:f>DataSheet!$C$2:$C$15</c:f>
              <c:numCache>
                <c:formatCode>General</c:formatCode>
                <c:ptCount val="14"/>
                <c:pt idx="0">
                  <c:v>11.4894</c:v>
                </c:pt>
                <c:pt idx="1">
                  <c:v>77.542400000000001</c:v>
                </c:pt>
                <c:pt idx="2">
                  <c:v>37.2881</c:v>
                </c:pt>
                <c:pt idx="3">
                  <c:v>18.8034</c:v>
                </c:pt>
                <c:pt idx="5">
                  <c:v>31.034500000000001</c:v>
                </c:pt>
                <c:pt idx="6">
                  <c:v>53.846200000000003</c:v>
                </c:pt>
                <c:pt idx="7">
                  <c:v>20.4255</c:v>
                </c:pt>
                <c:pt idx="8">
                  <c:v>69.230800000000002</c:v>
                </c:pt>
                <c:pt idx="9">
                  <c:v>8.5837000000000003</c:v>
                </c:pt>
                <c:pt idx="10">
                  <c:v>88.034199999999998</c:v>
                </c:pt>
                <c:pt idx="11">
                  <c:v>68.510599999999997</c:v>
                </c:pt>
                <c:pt idx="12">
                  <c:v>87.069000000000003</c:v>
                </c:pt>
                <c:pt idx="13">
                  <c:v>93.617000000000004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DataSheet!$B$2:$B$15</c:f>
              <c:strCache>
                <c:ptCount val="14"/>
                <c:pt idx="0">
                  <c:v>fritidsgården</c:v>
                </c:pt>
                <c:pt idx="1">
                  <c:v>idrotta, träna</c:v>
                </c:pt>
                <c:pt idx="2">
                  <c:v>sjunga, musik</c:v>
                </c:pt>
                <c:pt idx="3">
                  <c:v>dansa</c:v>
                </c:pt>
                <c:pt idx="4">
                  <c:v>spela teater</c:v>
                </c:pt>
                <c:pt idx="5">
                  <c:v>foto/film teckna/måla...</c:v>
                </c:pt>
                <c:pt idx="6">
                  <c:v>läsa böcker, tidningar</c:v>
                </c:pt>
                <c:pt idx="7">
                  <c:v>kyrkan/moskén...</c:v>
                </c:pt>
                <c:pt idx="8">
                  <c:v>naturen</c:v>
                </c:pt>
                <c:pt idx="9">
                  <c:v>politik</c:v>
                </c:pt>
                <c:pt idx="10">
                  <c:v>skolarbete/läxor</c:v>
                </c:pt>
                <c:pt idx="11">
                  <c:v>stan/samhället</c:v>
                </c:pt>
                <c:pt idx="12">
                  <c:v>träffa kompisar</c:v>
                </c:pt>
                <c:pt idx="13">
                  <c:v>hemma hela kvällen</c:v>
                </c:pt>
              </c:strCache>
            </c:strRef>
          </c:cat>
          <c:val>
            <c:numRef>
              <c:f>DataSheet!$D$2:$D$15</c:f>
              <c:numCache>
                <c:formatCode>General</c:formatCode>
                <c:ptCount val="14"/>
                <c:pt idx="0">
                  <c:v>9.9695</c:v>
                </c:pt>
                <c:pt idx="1">
                  <c:v>76.262200000000007</c:v>
                </c:pt>
                <c:pt idx="2">
                  <c:v>28.9634</c:v>
                </c:pt>
                <c:pt idx="3">
                  <c:v>15.1943</c:v>
                </c:pt>
                <c:pt idx="4">
                  <c:v>2.996</c:v>
                </c:pt>
                <c:pt idx="5">
                  <c:v>23.571999999999999</c:v>
                </c:pt>
                <c:pt idx="6">
                  <c:v>37.319200000000002</c:v>
                </c:pt>
                <c:pt idx="7">
                  <c:v>20.654599999999999</c:v>
                </c:pt>
                <c:pt idx="8">
                  <c:v>54.290799999999997</c:v>
                </c:pt>
                <c:pt idx="9">
                  <c:v>8.4019999999999992</c:v>
                </c:pt>
                <c:pt idx="10">
                  <c:v>81.083299999999994</c:v>
                </c:pt>
                <c:pt idx="11">
                  <c:v>71.662700000000001</c:v>
                </c:pt>
                <c:pt idx="12">
                  <c:v>86.255600000000001</c:v>
                </c:pt>
                <c:pt idx="13">
                  <c:v>91.196799999999996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är på fritidsgården minst 1-2 kvällar i veckan</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16.666699999999999</c:v>
                </c:pt>
                <c:pt idx="1">
                  <c:v>16</c:v>
                </c:pt>
                <c:pt idx="2">
                  <c:v>8.5366</c:v>
                </c:pt>
                <c:pt idx="3">
                  <c:v>9.4339999999999993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9.2165999999999997</c:v>
                </c:pt>
                <c:pt idx="1">
                  <c:v>13.673500000000001</c:v>
                </c:pt>
                <c:pt idx="2">
                  <c:v>5.5438999999999998</c:v>
                </c:pt>
                <c:pt idx="3">
                  <c:v>9.6728000000000005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är på fritidsgården minst 1-2 kvällar i veckan</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7.7922000000000002</c:v>
                </c:pt>
                <c:pt idx="3">
                  <c:v>12.1495</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1">
                  <c:v>22.988499999999998</c:v>
                </c:pt>
                <c:pt idx="3">
                  <c:v>14.754099999999999</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16.666699999999999</c:v>
                </c:pt>
                <c:pt idx="1">
                  <c:v>16</c:v>
                </c:pt>
                <c:pt idx="2">
                  <c:v>8.5366</c:v>
                </c:pt>
                <c:pt idx="3">
                  <c:v>9.4339999999999993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håller på med idrottsaktiviteter minst 1-2 kvällar i veckan</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73.8095</c:v>
                </c:pt>
                <c:pt idx="1">
                  <c:v>82.352900000000005</c:v>
                </c:pt>
                <c:pt idx="2">
                  <c:v>71.9512</c:v>
                </c:pt>
                <c:pt idx="3">
                  <c:v>88.679199999999994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74.671099999999996</c:v>
                </c:pt>
                <c:pt idx="1">
                  <c:v>79.932199999999995</c:v>
                </c:pt>
                <c:pt idx="2">
                  <c:v>71.679599999999994</c:v>
                </c:pt>
                <c:pt idx="3">
                  <c:v>79.33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håller på med idrottsaktiviteter minst 1-2 kvällar i veckan</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84.615399999999994</c:v>
                </c:pt>
                <c:pt idx="1">
                  <c:v>60.416699999999999</c:v>
                </c:pt>
                <c:pt idx="2">
                  <c:v>81.159400000000005</c:v>
                </c:pt>
                <c:pt idx="3">
                  <c:v>77.941199999999995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81.012699999999995</c:v>
                </c:pt>
                <c:pt idx="1">
                  <c:v>71.641800000000003</c:v>
                </c:pt>
                <c:pt idx="2">
                  <c:v>89.090900000000005</c:v>
                </c:pt>
                <c:pt idx="3">
                  <c:v>59.433999999999997</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80</c:v>
                </c:pt>
                <c:pt idx="1">
                  <c:v>74.712599999999995</c:v>
                </c:pt>
                <c:pt idx="2">
                  <c:v>78.873199999999997</c:v>
                </c:pt>
                <c:pt idx="3">
                  <c:v>63.4146</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73.8095</c:v>
                </c:pt>
                <c:pt idx="1">
                  <c:v>82.352900000000005</c:v>
                </c:pt>
                <c:pt idx="2">
                  <c:v>71.9512</c:v>
                </c:pt>
                <c:pt idx="3">
                  <c:v>88.679199999999994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sjunga, hålla på med musik minst 1-2 kvällar i veckan</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47.619</c:v>
                </c:pt>
                <c:pt idx="1">
                  <c:v>35.2941</c:v>
                </c:pt>
                <c:pt idx="2">
                  <c:v>37.804900000000004</c:v>
                </c:pt>
                <c:pt idx="3">
                  <c:v>32.075499999999998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37.073500000000003</c:v>
                </c:pt>
                <c:pt idx="1">
                  <c:v>21.0778</c:v>
                </c:pt>
                <c:pt idx="2">
                  <c:v>33.239800000000002</c:v>
                </c:pt>
                <c:pt idx="3">
                  <c:v>24.642900000000001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sjunga, hålla på med musik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38.095199999999998</c:v>
                </c:pt>
                <c:pt idx="1">
                  <c:v>25.287400000000002</c:v>
                </c:pt>
                <c:pt idx="2">
                  <c:v>35.211300000000001</c:v>
                </c:pt>
                <c:pt idx="3">
                  <c:v>20.161300000000001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47.619</c:v>
                </c:pt>
                <c:pt idx="1">
                  <c:v>35.2941</c:v>
                </c:pt>
                <c:pt idx="2">
                  <c:v>37.804900000000004</c:v>
                </c:pt>
                <c:pt idx="3">
                  <c:v>32.075499999999998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haft besvär mer än en gång i veckan de senaste sex månaderna</a:t>
            </a:r>
          </a:p>
        </c:rich>
      </c:tx>
      <c:layout/>
      <c:overlay val="0"/>
    </c:title>
    <c:autoTitleDeleted val="0"/>
    <c:plotArea>
      <c:layout/>
      <c:barChart>
        <c:barDir val="col"/>
        <c:grouping val="clustered"/>
        <c:varyColors val="0"/>
        <c:ser>
          <c:idx val="0"/>
          <c:order val="0"/>
          <c:tx>
            <c:strRef>
              <c:f>DataSheet!$C$1</c:f>
              <c:strCache>
                <c:ptCount val="1"/>
                <c:pt idx="0">
                  <c:v>Eksjö kommun - Tjejer</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DataSheet!$C$2:$C$9</c:f>
              <c:numCache>
                <c:formatCode>General</c:formatCode>
                <c:ptCount val="8"/>
                <c:pt idx="0">
                  <c:v>27.343800000000002</c:v>
                </c:pt>
                <c:pt idx="1">
                  <c:v>15.747999999999999</c:v>
                </c:pt>
                <c:pt idx="2">
                  <c:v>20.634899999999998</c:v>
                </c:pt>
                <c:pt idx="3">
                  <c:v>37.301600000000001</c:v>
                </c:pt>
                <c:pt idx="4">
                  <c:v>47.244100000000003</c:v>
                </c:pt>
                <c:pt idx="5">
                  <c:v>30.7087</c:v>
                </c:pt>
                <c:pt idx="6">
                  <c:v>48.031500000000001</c:v>
                </c:pt>
                <c:pt idx="7">
                  <c:v>33.070900000000002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Eksjö kommun - Killar</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DataSheet!$D$2:$D$9</c:f>
              <c:numCache>
                <c:formatCode>General</c:formatCode>
                <c:ptCount val="8"/>
                <c:pt idx="0">
                  <c:v>5.2632000000000003</c:v>
                </c:pt>
                <c:pt idx="2">
                  <c:v>9.6491000000000007</c:v>
                </c:pt>
                <c:pt idx="3">
                  <c:v>13.2743</c:v>
                </c:pt>
                <c:pt idx="4">
                  <c:v>20.1754</c:v>
                </c:pt>
                <c:pt idx="5">
                  <c:v>7.9645999999999999</c:v>
                </c:pt>
                <c:pt idx="6">
                  <c:v>21.238900000000001</c:v>
                </c:pt>
                <c:pt idx="7">
                  <c:v>19.642900000000001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Jönköpings län - Tjejer</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DataSheet!$E$2:$E$9</c:f>
              <c:numCache>
                <c:formatCode>General</c:formatCode>
                <c:ptCount val="8"/>
                <c:pt idx="0">
                  <c:v>28.3978</c:v>
                </c:pt>
                <c:pt idx="1">
                  <c:v>21.200800000000001</c:v>
                </c:pt>
                <c:pt idx="2">
                  <c:v>19.493099999999998</c:v>
                </c:pt>
                <c:pt idx="3">
                  <c:v>36.377899999999997</c:v>
                </c:pt>
                <c:pt idx="4">
                  <c:v>48.282299999999999</c:v>
                </c:pt>
                <c:pt idx="5">
                  <c:v>33.8538</c:v>
                </c:pt>
                <c:pt idx="6">
                  <c:v>50.312899999999999</c:v>
                </c:pt>
                <c:pt idx="7">
                  <c:v>32.033700000000003</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Jönköpings län - Killar</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DataSheet!$F$2:$F$9</c:f>
              <c:numCache>
                <c:formatCode>General</c:formatCode>
                <c:ptCount val="8"/>
                <c:pt idx="0">
                  <c:v>10.1927</c:v>
                </c:pt>
                <c:pt idx="1">
                  <c:v>6.1990999999999996</c:v>
                </c:pt>
                <c:pt idx="2">
                  <c:v>11.724399999999999</c:v>
                </c:pt>
                <c:pt idx="3">
                  <c:v>10.606999999999999</c:v>
                </c:pt>
                <c:pt idx="4">
                  <c:v>19.706900000000001</c:v>
                </c:pt>
                <c:pt idx="5">
                  <c:v>10.2468</c:v>
                </c:pt>
                <c:pt idx="6">
                  <c:v>17.863800000000001</c:v>
                </c:pt>
                <c:pt idx="7">
                  <c:v>20.604700000000001</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dansa minst 1-2 kvällar i veckan</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24.3902</c:v>
                </c:pt>
                <c:pt idx="1">
                  <c:v>10</c:v>
                </c:pt>
                <c:pt idx="2">
                  <c:v>31.7073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24.6539</c:v>
                </c:pt>
                <c:pt idx="1">
                  <c:v>5.2381000000000002</c:v>
                </c:pt>
                <c:pt idx="2">
                  <c:v>24.0169</c:v>
                </c:pt>
                <c:pt idx="3">
                  <c:v>6.7808999999999999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dansa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32.142899999999997</c:v>
                </c:pt>
                <c:pt idx="2">
                  <c:v>14.0845</c:v>
                </c:pt>
                <c:pt idx="3">
                  <c:v>4.8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24.3902</c:v>
                </c:pt>
                <c:pt idx="1">
                  <c:v>10</c:v>
                </c:pt>
                <c:pt idx="2">
                  <c:v>31.7073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spela teater minst 1-2 kvällar i veckan</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4.1333000000000002</c:v>
                </c:pt>
                <c:pt idx="1">
                  <c:v>2.0674999999999999</c:v>
                </c:pt>
                <c:pt idx="2">
                  <c:v>2.5388000000000002</c:v>
                </c:pt>
                <c:pt idx="3">
                  <c:v>2.5825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spela teater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8.2353000000000005</c:v>
                </c:pt>
                <c:pt idx="1">
                  <c:v>8.3332999999999995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foto eller film, teckna/måla, skriva, pyssla, sy eller liknande minst 1-2 kvällar i veckan</a:t>
            </a:r>
          </a:p>
        </c:rich>
      </c:tx>
      <c:layout/>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24.3902</c:v>
                </c:pt>
                <c:pt idx="1">
                  <c:v>14</c:v>
                </c:pt>
                <c:pt idx="2">
                  <c:v>43.75</c:v>
                </c:pt>
                <c:pt idx="3">
                  <c:v>30.188700000000001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33.947400000000002</c:v>
                </c:pt>
                <c:pt idx="1">
                  <c:v>12.7136</c:v>
                </c:pt>
                <c:pt idx="2">
                  <c:v>32.112699999999997</c:v>
                </c:pt>
                <c:pt idx="3">
                  <c:v>12.848000000000001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foto eller film, teckna/måla, skriva, pyssla, sy eller liknande minst 1-2 kvällar i veckan</a:t>
            </a:r>
          </a:p>
        </c:rich>
      </c:tx>
      <c:layout/>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41.860500000000002</c:v>
                </c:pt>
                <c:pt idx="1">
                  <c:v>18.390799999999999</c:v>
                </c:pt>
                <c:pt idx="2">
                  <c:v>22.5352</c:v>
                </c:pt>
                <c:pt idx="3">
                  <c:v>15.2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24.3902</c:v>
                </c:pt>
                <c:pt idx="1">
                  <c:v>14</c:v>
                </c:pt>
                <c:pt idx="2">
                  <c:v>43.75</c:v>
                </c:pt>
                <c:pt idx="3">
                  <c:v>30.188700000000001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läsa böcker, tidningar, artiklar, bloggar eller liknande minst 1-2 kvällar i veckan</a:t>
            </a:r>
          </a:p>
        </c:rich>
      </c:tx>
      <c:layout/>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51.219499999999996</c:v>
                </c:pt>
                <c:pt idx="1">
                  <c:v>38</c:v>
                </c:pt>
                <c:pt idx="2">
                  <c:v>63.4146</c:v>
                </c:pt>
                <c:pt idx="3">
                  <c:v>54.716999999999999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44.6417</c:v>
                </c:pt>
                <c:pt idx="1">
                  <c:v>27.6828</c:v>
                </c:pt>
                <c:pt idx="2">
                  <c:v>48.418799999999997</c:v>
                </c:pt>
                <c:pt idx="3">
                  <c:v>28.459299999999999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läsa böcker, tidningar, artiklar, bloggar eller liknande minst 1-2 kvällar i veckan</a:t>
            </a:r>
          </a:p>
        </c:rich>
      </c:tx>
      <c:layout/>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45.882399999999997</c:v>
                </c:pt>
                <c:pt idx="1">
                  <c:v>39.5349</c:v>
                </c:pt>
                <c:pt idx="2">
                  <c:v>36.1111</c:v>
                </c:pt>
                <c:pt idx="3">
                  <c:v>30.4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51.219499999999996</c:v>
                </c:pt>
                <c:pt idx="1">
                  <c:v>38</c:v>
                </c:pt>
                <c:pt idx="2">
                  <c:v>63.4146</c:v>
                </c:pt>
                <c:pt idx="3">
                  <c:v>54.716999999999999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engagera sig i kyrkan, moskén etc. minst 1-2 kvällar i veckan</a:t>
            </a:r>
          </a:p>
        </c:rich>
      </c:tx>
      <c:layout/>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21.428599999999999</c:v>
                </c:pt>
                <c:pt idx="1">
                  <c:v>20</c:v>
                </c:pt>
                <c:pt idx="2">
                  <c:v>18.2927</c:v>
                </c:pt>
                <c:pt idx="3">
                  <c:v>24.528300000000002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23.061599999999999</c:v>
                </c:pt>
                <c:pt idx="1">
                  <c:v>21.786899999999999</c:v>
                </c:pt>
                <c:pt idx="2">
                  <c:v>17.804400000000001</c:v>
                </c:pt>
                <c:pt idx="3">
                  <c:v>19.101900000000001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engagera sig i kyrkan, moskén etc. minst 1-2 kvällar i veckan</a:t>
            </a:r>
          </a:p>
        </c:rich>
      </c:tx>
      <c:layout/>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11.9048</c:v>
                </c:pt>
                <c:pt idx="1">
                  <c:v>17.241399999999999</c:v>
                </c:pt>
                <c:pt idx="2">
                  <c:v>9.8591999999999995</c:v>
                </c:pt>
                <c:pt idx="3">
                  <c:v>11.2903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21.428599999999999</c:v>
                </c:pt>
                <c:pt idx="1">
                  <c:v>20</c:v>
                </c:pt>
                <c:pt idx="2">
                  <c:v>18.2927</c:v>
                </c:pt>
                <c:pt idx="3">
                  <c:v>24.528300000000002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som varit irriterad eller på dåligt humör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44.186</c:v>
                </c:pt>
                <c:pt idx="1">
                  <c:v>23.529399999999999</c:v>
                </c:pt>
                <c:pt idx="2">
                  <c:v>48.8095</c:v>
                </c:pt>
                <c:pt idx="3">
                  <c:v>17.741900000000001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50.6402</c:v>
                </c:pt>
                <c:pt idx="1">
                  <c:v>20.129000000000001</c:v>
                </c:pt>
                <c:pt idx="2">
                  <c:v>46.472200000000001</c:v>
                </c:pt>
                <c:pt idx="3">
                  <c:v>18.820399999999999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i naturen minst 1-2 kvällar i veckan</a:t>
            </a:r>
          </a:p>
        </c:rich>
      </c:tx>
      <c:layout/>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60.9756</c:v>
                </c:pt>
                <c:pt idx="1">
                  <c:v>64</c:v>
                </c:pt>
                <c:pt idx="2">
                  <c:v>79.268299999999996</c:v>
                </c:pt>
                <c:pt idx="3">
                  <c:v>67.924499999999995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55.973599999999998</c:v>
                </c:pt>
                <c:pt idx="1">
                  <c:v>54.695</c:v>
                </c:pt>
                <c:pt idx="2">
                  <c:v>55.414900000000003</c:v>
                </c:pt>
                <c:pt idx="3">
                  <c:v>48.787399999999998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i naturen minst 1-2 kvällar i veckan</a:t>
            </a:r>
          </a:p>
        </c:rich>
      </c:tx>
      <c:layout/>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72.941199999999995</c:v>
                </c:pt>
                <c:pt idx="1">
                  <c:v>55.2941</c:v>
                </c:pt>
                <c:pt idx="2">
                  <c:v>55.555599999999998</c:v>
                </c:pt>
                <c:pt idx="3">
                  <c:v>57.6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60.9756</c:v>
                </c:pt>
                <c:pt idx="1">
                  <c:v>64</c:v>
                </c:pt>
                <c:pt idx="2">
                  <c:v>79.268299999999996</c:v>
                </c:pt>
                <c:pt idx="3">
                  <c:v>67.924499999999995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sig åt politik minst 1-2 kvällar i veckan</a:t>
            </a:r>
          </a:p>
        </c:rich>
      </c:tx>
      <c:layout/>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12</c:v>
                </c:pt>
                <c:pt idx="2">
                  <c:v>6.0975999999999999</c:v>
                </c:pt>
                <c:pt idx="3">
                  <c:v>13.461499999999999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6.4280999999999997</c:v>
                </c:pt>
                <c:pt idx="1">
                  <c:v>11.5992</c:v>
                </c:pt>
                <c:pt idx="2">
                  <c:v>5.0176999999999996</c:v>
                </c:pt>
                <c:pt idx="3">
                  <c:v>10.515000000000001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sig åt politik minst 1-2 kvällar i veckan</a:t>
            </a:r>
          </a:p>
        </c:rich>
      </c:tx>
      <c:layout/>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14.117599999999999</c:v>
                </c:pt>
                <c:pt idx="1">
                  <c:v>11.494300000000001</c:v>
                </c:pt>
                <c:pt idx="3">
                  <c:v>17.886199999999999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12</c:v>
                </c:pt>
                <c:pt idx="2">
                  <c:v>6.0975999999999999</c:v>
                </c:pt>
                <c:pt idx="3">
                  <c:v>13.461499999999999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tid till skolarbete eller läxor minst 1-2 kvällar i veckan</a:t>
            </a:r>
          </a:p>
        </c:rich>
      </c:tx>
      <c:layout/>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88.095200000000006</c:v>
                </c:pt>
                <c:pt idx="1">
                  <c:v>85.714299999999994</c:v>
                </c:pt>
                <c:pt idx="2">
                  <c:v>96.341499999999996</c:v>
                </c:pt>
                <c:pt idx="3">
                  <c:v>79.2453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88.3279</c:v>
                </c:pt>
                <c:pt idx="1">
                  <c:v>78.605599999999995</c:v>
                </c:pt>
                <c:pt idx="2">
                  <c:v>89.381200000000007</c:v>
                </c:pt>
                <c:pt idx="3">
                  <c:v>66.619100000000003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tid till skolarbete eller läxor minst 1-2 kvällar i veckan</a:t>
            </a:r>
          </a:p>
        </c:rich>
      </c:tx>
      <c:layout/>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94.117599999999996</c:v>
                </c:pt>
                <c:pt idx="1">
                  <c:v>81.609200000000001</c:v>
                </c:pt>
                <c:pt idx="2">
                  <c:v>92.957700000000003</c:v>
                </c:pt>
                <c:pt idx="3">
                  <c:v>74.1935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88.095200000000006</c:v>
                </c:pt>
                <c:pt idx="1">
                  <c:v>85.714299999999994</c:v>
                </c:pt>
                <c:pt idx="2">
                  <c:v>96.341499999999996</c:v>
                </c:pt>
                <c:pt idx="3">
                  <c:v>79.2453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på stan/samhället minst 1-2 kvällar i veckan</a:t>
            </a:r>
          </a:p>
        </c:rich>
      </c:tx>
      <c:layout/>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78.571399999999997</c:v>
                </c:pt>
                <c:pt idx="1">
                  <c:v>72</c:v>
                </c:pt>
                <c:pt idx="2">
                  <c:v>69.512200000000007</c:v>
                </c:pt>
                <c:pt idx="3">
                  <c:v>60.377400000000002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78.857500000000002</c:v>
                </c:pt>
                <c:pt idx="1">
                  <c:v>66.416899999999998</c:v>
                </c:pt>
                <c:pt idx="2">
                  <c:v>75.5274</c:v>
                </c:pt>
                <c:pt idx="3">
                  <c:v>68.945899999999995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på stan/samhället minst 1-2 kvällar i veckan</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46.153799999999997</c:v>
                </c:pt>
                <c:pt idx="1">
                  <c:v>46.938800000000001</c:v>
                </c:pt>
                <c:pt idx="2">
                  <c:v>40.579700000000003</c:v>
                </c:pt>
                <c:pt idx="3">
                  <c:v>39.7059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48.684199999999997</c:v>
                </c:pt>
                <c:pt idx="1">
                  <c:v>52.238799999999998</c:v>
                </c:pt>
                <c:pt idx="2">
                  <c:v>50.909100000000002</c:v>
                </c:pt>
                <c:pt idx="3">
                  <c:v>63.551400000000001</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69.411799999999999</c:v>
                </c:pt>
                <c:pt idx="1">
                  <c:v>68.604699999999994</c:v>
                </c:pt>
                <c:pt idx="2">
                  <c:v>66.197199999999995</c:v>
                </c:pt>
                <c:pt idx="3">
                  <c:v>74.1935</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78.571399999999997</c:v>
                </c:pt>
                <c:pt idx="1">
                  <c:v>72</c:v>
                </c:pt>
                <c:pt idx="2">
                  <c:v>69.512200000000007</c:v>
                </c:pt>
                <c:pt idx="3">
                  <c:v>60.377400000000002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träffa kompisar minst 1-2 kvällar i veckan</a:t>
            </a:r>
          </a:p>
        </c:rich>
      </c:tx>
      <c:layout/>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88.095200000000006</c:v>
                </c:pt>
                <c:pt idx="1">
                  <c:v>85.714299999999994</c:v>
                </c:pt>
                <c:pt idx="2">
                  <c:v>88.75</c:v>
                </c:pt>
                <c:pt idx="3">
                  <c:v>88.679199999999994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86.8369</c:v>
                </c:pt>
                <c:pt idx="1">
                  <c:v>83.412999999999997</c:v>
                </c:pt>
                <c:pt idx="2">
                  <c:v>89.669700000000006</c:v>
                </c:pt>
                <c:pt idx="3">
                  <c:v>86.366900000000001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dirty="0"/>
              <a:t>Andel (%) som brukar träffa kompisar minst 1-2 kvällar i veckan</a:t>
            </a:r>
          </a:p>
        </c:rich>
      </c:tx>
      <c:layout/>
      <c:overlay val="0"/>
    </c:title>
    <c:autoTitleDeleted val="0"/>
    <c:plotArea>
      <c:layout/>
      <c:barChart>
        <c:barDir val="col"/>
        <c:grouping val="clustered"/>
        <c:varyColors val="0"/>
        <c:ser>
          <c:idx val="3"/>
          <c:order val="0"/>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84.523799999999994</c:v>
                </c:pt>
                <c:pt idx="1">
                  <c:v>67.441900000000004</c:v>
                </c:pt>
                <c:pt idx="2">
                  <c:v>93.150700000000001</c:v>
                </c:pt>
                <c:pt idx="3">
                  <c:v>90.243899999999996</c:v>
                </c:pt>
              </c:numCache>
            </c:numRef>
          </c:val>
          <c:extLst>
            <c:ext xmlns:c16="http://schemas.microsoft.com/office/drawing/2014/chart" uri="{C3380CC4-5D6E-409C-BE32-E72D297353CC}">
              <c16:uniqueId val="{00000001-E553-4AC3-A5C9-D186C2D6C5E0}"/>
            </c:ext>
          </c:extLst>
        </c:ser>
        <c:ser>
          <c:idx val="4"/>
          <c:order val="1"/>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88.095200000000006</c:v>
                </c:pt>
                <c:pt idx="1">
                  <c:v>85.714299999999994</c:v>
                </c:pt>
                <c:pt idx="2">
                  <c:v>88.75</c:v>
                </c:pt>
                <c:pt idx="3">
                  <c:v>88.679199999999994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som varit irriterad eller på dåligt humör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42.307699999999997</c:v>
                </c:pt>
                <c:pt idx="1">
                  <c:v>16.326499999999999</c:v>
                </c:pt>
                <c:pt idx="2">
                  <c:v>27.536200000000001</c:v>
                </c:pt>
                <c:pt idx="3">
                  <c:v>13.6364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38.75</c:v>
                </c:pt>
                <c:pt idx="1">
                  <c:v>16.901399999999999</c:v>
                </c:pt>
                <c:pt idx="2">
                  <c:v>32.7273</c:v>
                </c:pt>
                <c:pt idx="3">
                  <c:v>15.8879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37.5</c:v>
                </c:pt>
                <c:pt idx="1">
                  <c:v>18.279599999999999</c:v>
                </c:pt>
                <c:pt idx="2">
                  <c:v>33.783799999999999</c:v>
                </c:pt>
                <c:pt idx="3">
                  <c:v>15.747999999999999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44.186</c:v>
                </c:pt>
                <c:pt idx="1">
                  <c:v>23.529399999999999</c:v>
                </c:pt>
                <c:pt idx="2">
                  <c:v>48.8095</c:v>
                </c:pt>
                <c:pt idx="3">
                  <c:v>17.741900000000001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hemma hela kvällen minst 1-2 kvällar i veckan</a:t>
            </a:r>
          </a:p>
        </c:rich>
      </c:tx>
      <c:layout/>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95.238100000000003</c:v>
                </c:pt>
                <c:pt idx="1">
                  <c:v>90</c:v>
                </c:pt>
                <c:pt idx="2">
                  <c:v>91.463399999999993</c:v>
                </c:pt>
                <c:pt idx="3">
                  <c:v>98.113200000000006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93.110200000000006</c:v>
                </c:pt>
                <c:pt idx="1">
                  <c:v>87.568299999999994</c:v>
                </c:pt>
                <c:pt idx="2">
                  <c:v>94.171300000000002</c:v>
                </c:pt>
                <c:pt idx="3">
                  <c:v>90.085599999999999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hemma hela kvällen minst 1-2 kvällar i veckan</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98.076899999999995</c:v>
                </c:pt>
                <c:pt idx="1">
                  <c:v>93.877600000000001</c:v>
                </c:pt>
                <c:pt idx="2">
                  <c:v>98.550700000000006</c:v>
                </c:pt>
                <c:pt idx="3">
                  <c:v>97.058800000000005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94.936700000000002</c:v>
                </c:pt>
                <c:pt idx="1">
                  <c:v>97.014899999999997</c:v>
                </c:pt>
                <c:pt idx="2">
                  <c:v>98.181799999999996</c:v>
                </c:pt>
                <c:pt idx="3">
                  <c:v>94.339600000000004</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95.2941</c:v>
                </c:pt>
                <c:pt idx="1">
                  <c:v>88.505700000000004</c:v>
                </c:pt>
                <c:pt idx="2">
                  <c:v>94.520499999999998</c:v>
                </c:pt>
                <c:pt idx="3">
                  <c:v>92.8</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95.238100000000003</c:v>
                </c:pt>
                <c:pt idx="1">
                  <c:v>90</c:v>
                </c:pt>
                <c:pt idx="2">
                  <c:v>91.463399999999993</c:v>
                </c:pt>
                <c:pt idx="3">
                  <c:v>98.113200000000006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är medlemmar i någon förening</a:t>
            </a:r>
          </a:p>
        </c:rich>
      </c:tx>
      <c:layout/>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42.5</c:v>
                </c:pt>
                <c:pt idx="1">
                  <c:v>52.173900000000003</c:v>
                </c:pt>
                <c:pt idx="2">
                  <c:v>40.243899999999996</c:v>
                </c:pt>
                <c:pt idx="3">
                  <c:v>54.716999999999999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45.915700000000001</c:v>
                </c:pt>
                <c:pt idx="1">
                  <c:v>45.690800000000003</c:v>
                </c:pt>
                <c:pt idx="2">
                  <c:v>33.145299999999999</c:v>
                </c:pt>
                <c:pt idx="3">
                  <c:v>41.421399999999998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är medlemmar i någon förening</a:t>
            </a:r>
          </a:p>
        </c:rich>
      </c:tx>
      <c:layout/>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54.545499999999997</c:v>
                </c:pt>
                <c:pt idx="1">
                  <c:v>54.430399999999999</c:v>
                </c:pt>
                <c:pt idx="2">
                  <c:v>41.428600000000003</c:v>
                </c:pt>
                <c:pt idx="3">
                  <c:v>29.2683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42.5</c:v>
                </c:pt>
                <c:pt idx="1">
                  <c:v>52.173900000000003</c:v>
                </c:pt>
                <c:pt idx="2">
                  <c:v>40.243899999999996</c:v>
                </c:pt>
                <c:pt idx="3">
                  <c:v>54.716999999999999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spelar tv-, data- eller mobilspel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4.6357999999999997</c:v>
                </c:pt>
                <c:pt idx="1">
                  <c:v>11.223800000000001</c:v>
                </c:pt>
                <c:pt idx="2">
                  <c:v>4.0960000000000001</c:v>
                </c:pt>
                <c:pt idx="3">
                  <c:v>10.5563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spelar tv-, data- eller mobilspel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20.930199999999999</c:v>
                </c:pt>
                <c:pt idx="3">
                  <c:v>14.2857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ser på film, serier, tv-program eller kollar klipp (exempelvis Youtube) </a:t>
            </a:r>
            <a:r>
              <a:rPr lang="sv-SE" i="1"/>
              <a:t>5 timmar eller mer </a:t>
            </a:r>
            <a:r>
              <a:rPr lang="sv-SE"/>
              <a:t>en genomsnittlig vardag efter skolan</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14.2857</c:v>
                </c:pt>
                <c:pt idx="2">
                  <c:v>6.0975999999999999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10.557399999999999</c:v>
                </c:pt>
                <c:pt idx="1">
                  <c:v>7.1962000000000002</c:v>
                </c:pt>
                <c:pt idx="2">
                  <c:v>10.9474</c:v>
                </c:pt>
                <c:pt idx="3">
                  <c:v>8.9413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ser på film, serier, tv-program eller kollar klipp (exempelvis Youtube) </a:t>
            </a:r>
            <a:r>
              <a:rPr lang="sv-SE" i="1"/>
              <a:t>5 timmar eller mer </a:t>
            </a:r>
            <a:r>
              <a:rPr lang="sv-SE"/>
              <a:t>en genomsnittlig vardag efter skolan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8.2353000000000005</c:v>
                </c:pt>
                <c:pt idx="1">
                  <c:v>11.764699999999999</c:v>
                </c:pt>
                <c:pt idx="3">
                  <c:v>8.8000000000000007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14.2857</c:v>
                </c:pt>
                <c:pt idx="2">
                  <c:v>6.0975999999999999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använder sociala medier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38.095199999999998</c:v>
                </c:pt>
                <c:pt idx="2">
                  <c:v>24.3902</c:v>
                </c:pt>
                <c:pt idx="3">
                  <c:v>11.1111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33.792700000000004</c:v>
                </c:pt>
                <c:pt idx="1">
                  <c:v>15.5616</c:v>
                </c:pt>
                <c:pt idx="2">
                  <c:v>28.6816</c:v>
                </c:pt>
                <c:pt idx="3">
                  <c:v>16.535399999999999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använder sociala medier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14.117599999999999</c:v>
                </c:pt>
                <c:pt idx="1">
                  <c:v>12.9412</c:v>
                </c:pt>
                <c:pt idx="2">
                  <c:v>21.126799999999999</c:v>
                </c:pt>
                <c:pt idx="3">
                  <c:v>25.6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38.095199999999998</c:v>
                </c:pt>
                <c:pt idx="2">
                  <c:v>24.3902</c:v>
                </c:pt>
                <c:pt idx="3">
                  <c:v>11.1111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känt sig stressade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48.837200000000003</c:v>
                </c:pt>
                <c:pt idx="1">
                  <c:v>20</c:v>
                </c:pt>
                <c:pt idx="2">
                  <c:v>47.619</c:v>
                </c:pt>
                <c:pt idx="3">
                  <c:v>22.5806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50.545200000000001</c:v>
                </c:pt>
                <c:pt idx="1">
                  <c:v>18.4755</c:v>
                </c:pt>
                <c:pt idx="2">
                  <c:v>51.222799999999999</c:v>
                </c:pt>
                <c:pt idx="3">
                  <c:v>17.506599999999999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väg till eller från skolan (av de som brukar vistas där) </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58.5366</c:v>
                </c:pt>
                <c:pt idx="1">
                  <c:v>88.235299999999995</c:v>
                </c:pt>
                <c:pt idx="2">
                  <c:v>62.650599999999997</c:v>
                </c:pt>
                <c:pt idx="3">
                  <c:v>81.132099999999994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58.070900000000002</c:v>
                </c:pt>
                <c:pt idx="1">
                  <c:v>81.719700000000003</c:v>
                </c:pt>
                <c:pt idx="2">
                  <c:v>58.008400000000002</c:v>
                </c:pt>
                <c:pt idx="3">
                  <c:v>81.236500000000007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väg till eller från skolan (av de som brukar vistas där) </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77.647099999999995</c:v>
                </c:pt>
                <c:pt idx="1">
                  <c:v>87.356300000000005</c:v>
                </c:pt>
                <c:pt idx="2">
                  <c:v>67.1233</c:v>
                </c:pt>
                <c:pt idx="3">
                  <c:v>80.314999999999998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58.5366</c:v>
                </c:pt>
                <c:pt idx="1">
                  <c:v>88.235299999999995</c:v>
                </c:pt>
                <c:pt idx="2">
                  <c:v>62.650599999999997</c:v>
                </c:pt>
                <c:pt idx="3">
                  <c:v>81.132099999999994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klassrummet (av de som brukar vistas där) </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57.142899999999997</c:v>
                </c:pt>
                <c:pt idx="1">
                  <c:v>78.431399999999996</c:v>
                </c:pt>
                <c:pt idx="2">
                  <c:v>74.390199999999993</c:v>
                </c:pt>
                <c:pt idx="3">
                  <c:v>83.018900000000002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58.300400000000003</c:v>
                </c:pt>
                <c:pt idx="1">
                  <c:v>78.343500000000006</c:v>
                </c:pt>
                <c:pt idx="2">
                  <c:v>70.879900000000006</c:v>
                </c:pt>
                <c:pt idx="3">
                  <c:v>84.043300000000002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klassrummet (av de som brukar vistas där) </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77.647099999999995</c:v>
                </c:pt>
                <c:pt idx="1">
                  <c:v>89.655199999999994</c:v>
                </c:pt>
                <c:pt idx="2">
                  <c:v>79.452100000000002</c:v>
                </c:pt>
                <c:pt idx="3">
                  <c:v>88.095200000000006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57.142899999999997</c:v>
                </c:pt>
                <c:pt idx="1">
                  <c:v>78.431399999999996</c:v>
                </c:pt>
                <c:pt idx="2">
                  <c:v>74.390199999999993</c:v>
                </c:pt>
                <c:pt idx="3">
                  <c:v>83.018900000000002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rasterna i skolan (av de som brukar vistas där) </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57.142899999999997</c:v>
                </c:pt>
                <c:pt idx="1">
                  <c:v>66.666700000000006</c:v>
                </c:pt>
                <c:pt idx="2">
                  <c:v>64.197500000000005</c:v>
                </c:pt>
                <c:pt idx="3">
                  <c:v>77.358500000000006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55.165599999999998</c:v>
                </c:pt>
                <c:pt idx="1">
                  <c:v>74.399500000000003</c:v>
                </c:pt>
                <c:pt idx="2">
                  <c:v>64.205299999999994</c:v>
                </c:pt>
                <c:pt idx="3">
                  <c:v>78.757199999999997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rasterna i skolan (av de som brukar vistas där) </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75.2941</c:v>
                </c:pt>
                <c:pt idx="1">
                  <c:v>82.352900000000005</c:v>
                </c:pt>
                <c:pt idx="2">
                  <c:v>71.232900000000001</c:v>
                </c:pt>
                <c:pt idx="3">
                  <c:v>88.8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57.142899999999997</c:v>
                </c:pt>
                <c:pt idx="1">
                  <c:v>66.666700000000006</c:v>
                </c:pt>
                <c:pt idx="2">
                  <c:v>64.197500000000005</c:v>
                </c:pt>
                <c:pt idx="3">
                  <c:v>77.358500000000006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fritidsgården (av de som brukar vistas där) </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61.904800000000002</c:v>
                </c:pt>
                <c:pt idx="1">
                  <c:v>72.413799999999995</c:v>
                </c:pt>
                <c:pt idx="2">
                  <c:v>70</c:v>
                </c:pt>
                <c:pt idx="3">
                  <c:v>75.862099999999998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56.8093</c:v>
                </c:pt>
                <c:pt idx="1">
                  <c:v>77.657300000000006</c:v>
                </c:pt>
                <c:pt idx="2">
                  <c:v>65.148499999999999</c:v>
                </c:pt>
                <c:pt idx="3">
                  <c:v>76.537899999999993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fritidsgården (av de som brukar vistas där) </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60.526299999999999</c:v>
                </c:pt>
                <c:pt idx="1">
                  <c:v>83.333299999999994</c:v>
                </c:pt>
                <c:pt idx="2">
                  <c:v>55.555599999999998</c:v>
                </c:pt>
                <c:pt idx="3">
                  <c:v>73.846199999999996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61.904800000000002</c:v>
                </c:pt>
                <c:pt idx="1">
                  <c:v>72.413799999999995</c:v>
                </c:pt>
                <c:pt idx="2">
                  <c:v>70</c:v>
                </c:pt>
                <c:pt idx="3">
                  <c:v>75.862099999999998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fritidsaktiviteten (av de som brukar vistas där) </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69.444400000000002</c:v>
                </c:pt>
                <c:pt idx="1">
                  <c:v>76.923100000000005</c:v>
                </c:pt>
                <c:pt idx="2">
                  <c:v>76.271199999999993</c:v>
                </c:pt>
                <c:pt idx="3">
                  <c:v>82.978700000000003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69.363200000000006</c:v>
                </c:pt>
                <c:pt idx="1">
                  <c:v>82.5976</c:v>
                </c:pt>
                <c:pt idx="2">
                  <c:v>71.920699999999997</c:v>
                </c:pt>
                <c:pt idx="3">
                  <c:v>81.81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fritidsaktiviteten (av de som brukar vistas där) </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80.596999999999994</c:v>
                </c:pt>
                <c:pt idx="1">
                  <c:v>91.304299999999998</c:v>
                </c:pt>
                <c:pt idx="2">
                  <c:v>79.310299999999998</c:v>
                </c:pt>
                <c:pt idx="3">
                  <c:v>89.887600000000006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69.444400000000002</c:v>
                </c:pt>
                <c:pt idx="1">
                  <c:v>76.923100000000005</c:v>
                </c:pt>
                <c:pt idx="2">
                  <c:v>76.271199999999993</c:v>
                </c:pt>
                <c:pt idx="3">
                  <c:v>82.978700000000003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känt sig stressade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44.230800000000002</c:v>
                </c:pt>
                <c:pt idx="1">
                  <c:v>14</c:v>
                </c:pt>
                <c:pt idx="2">
                  <c:v>39.130400000000002</c:v>
                </c:pt>
                <c:pt idx="3">
                  <c:v>13.235300000000001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44.736800000000002</c:v>
                </c:pt>
                <c:pt idx="1">
                  <c:v>12.857100000000001</c:v>
                </c:pt>
                <c:pt idx="2">
                  <c:v>50.943399999999997</c:v>
                </c:pt>
                <c:pt idx="3">
                  <c:v>12.1495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35.632199999999997</c:v>
                </c:pt>
                <c:pt idx="1">
                  <c:v>18.181799999999999</c:v>
                </c:pt>
                <c:pt idx="2">
                  <c:v>46.052599999999998</c:v>
                </c:pt>
                <c:pt idx="3">
                  <c:v>17.1875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48.837200000000003</c:v>
                </c:pt>
                <c:pt idx="1">
                  <c:v>20</c:v>
                </c:pt>
                <c:pt idx="2">
                  <c:v>47.619</c:v>
                </c:pt>
                <c:pt idx="3">
                  <c:v>22.5806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i hemmet (av de som brukar vistas där) </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85.365899999999996</c:v>
                </c:pt>
                <c:pt idx="1">
                  <c:v>98</c:v>
                </c:pt>
                <c:pt idx="2">
                  <c:v>85.185199999999995</c:v>
                </c:pt>
                <c:pt idx="3">
                  <c:v>96.226399999999998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86.939300000000003</c:v>
                </c:pt>
                <c:pt idx="1">
                  <c:v>93.881699999999995</c:v>
                </c:pt>
                <c:pt idx="2">
                  <c:v>90.3429</c:v>
                </c:pt>
                <c:pt idx="3">
                  <c:v>93.520499999999998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i hemmet (av de som brukar vistas där) </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92.941199999999995</c:v>
                </c:pt>
                <c:pt idx="1">
                  <c:v>94.252899999999997</c:v>
                </c:pt>
                <c:pt idx="2">
                  <c:v>97.260300000000001</c:v>
                </c:pt>
                <c:pt idx="3">
                  <c:v>97.637799999999999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85.365899999999996</c:v>
                </c:pt>
                <c:pt idx="1">
                  <c:v>98</c:v>
                </c:pt>
                <c:pt idx="2">
                  <c:v>85.185199999999995</c:v>
                </c:pt>
                <c:pt idx="3">
                  <c:v>96.226399999999998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i bostadsområdet (av de som brukar vistas där) </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68.292699999999996</c:v>
                </c:pt>
                <c:pt idx="1">
                  <c:v>79.591800000000006</c:v>
                </c:pt>
                <c:pt idx="2">
                  <c:v>75.308599999999998</c:v>
                </c:pt>
                <c:pt idx="3">
                  <c:v>84.615399999999994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69.061899999999994</c:v>
                </c:pt>
                <c:pt idx="1">
                  <c:v>84.657499999999999</c:v>
                </c:pt>
                <c:pt idx="2">
                  <c:v>71.004199999999997</c:v>
                </c:pt>
                <c:pt idx="3">
                  <c:v>84.302300000000002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i bostadsområdet (av de som brukar vistas där) </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77.381</c:v>
                </c:pt>
                <c:pt idx="1">
                  <c:v>90.588200000000001</c:v>
                </c:pt>
                <c:pt idx="2">
                  <c:v>80.821899999999999</c:v>
                </c:pt>
                <c:pt idx="3">
                  <c:v>85.826800000000006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68.292699999999996</c:v>
                </c:pt>
                <c:pt idx="1">
                  <c:v>79.591800000000006</c:v>
                </c:pt>
                <c:pt idx="2">
                  <c:v>75.308599999999998</c:v>
                </c:pt>
                <c:pt idx="3">
                  <c:v>84.615399999999994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nätet (av de som brukar vistas där) </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39.0244</c:v>
                </c:pt>
                <c:pt idx="1">
                  <c:v>70</c:v>
                </c:pt>
                <c:pt idx="2">
                  <c:v>45.454500000000003</c:v>
                </c:pt>
                <c:pt idx="3">
                  <c:v>66.037700000000001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34.0426</c:v>
                </c:pt>
                <c:pt idx="1">
                  <c:v>68.866</c:v>
                </c:pt>
                <c:pt idx="2">
                  <c:v>40.909100000000002</c:v>
                </c:pt>
                <c:pt idx="3">
                  <c:v>71.884100000000004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nätet (av de som brukar vistas där) </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44.578299999999999</c:v>
                </c:pt>
                <c:pt idx="1">
                  <c:v>81.609200000000001</c:v>
                </c:pt>
                <c:pt idx="2">
                  <c:v>43.055599999999998</c:v>
                </c:pt>
                <c:pt idx="3">
                  <c:v>73.387100000000004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39.0244</c:v>
                </c:pt>
                <c:pt idx="1">
                  <c:v>70</c:v>
                </c:pt>
                <c:pt idx="2">
                  <c:v>45.454500000000003</c:v>
                </c:pt>
                <c:pt idx="3">
                  <c:v>66.037700000000001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kan alltid lita på någon av mina föräldrar/vårdnadshavare när det verkligen gäller </a:t>
            </a:r>
          </a:p>
        </c:rich>
      </c:tx>
      <c:layout/>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62.790700000000001</c:v>
                </c:pt>
                <c:pt idx="1">
                  <c:v>86</c:v>
                </c:pt>
                <c:pt idx="2">
                  <c:v>85.365899999999996</c:v>
                </c:pt>
                <c:pt idx="3">
                  <c:v>82.692300000000003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70.406800000000004</c:v>
                </c:pt>
                <c:pt idx="1">
                  <c:v>82.317099999999996</c:v>
                </c:pt>
                <c:pt idx="2">
                  <c:v>80.209800000000001</c:v>
                </c:pt>
                <c:pt idx="3">
                  <c:v>84.482799999999997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kan alltid lita på någon av mina föräldrar/vårdnadshavare när det verkligen gäller </a:t>
            </a:r>
          </a:p>
        </c:rich>
      </c:tx>
      <c:layout/>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c:v>
                </c:pt>
                <c:pt idx="1">
                  <c:v>83.582099999999997</c:v>
                </c:pt>
                <c:pt idx="2">
                  <c:v>74.545500000000004</c:v>
                </c:pt>
                <c:pt idx="3">
                  <c:v>76.635499999999993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85.714299999999994</c:v>
                </c:pt>
                <c:pt idx="1">
                  <c:v>83.7209</c:v>
                </c:pt>
                <c:pt idx="2">
                  <c:v>84.722200000000001</c:v>
                </c:pt>
                <c:pt idx="3">
                  <c:v>90.476200000000006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62.790700000000001</c:v>
                </c:pt>
                <c:pt idx="1">
                  <c:v>86</c:v>
                </c:pt>
                <c:pt idx="2">
                  <c:v>85.365899999999996</c:v>
                </c:pt>
                <c:pt idx="3">
                  <c:v>82.692300000000003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Det finns vuxna i min närhet som jag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53.488399999999999</c:v>
                </c:pt>
                <c:pt idx="1">
                  <c:v>60</c:v>
                </c:pt>
                <c:pt idx="2">
                  <c:v>75.609800000000007</c:v>
                </c:pt>
                <c:pt idx="3">
                  <c:v>65.384600000000006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57.669499999999999</c:v>
                </c:pt>
                <c:pt idx="1">
                  <c:v>65.149500000000003</c:v>
                </c:pt>
                <c:pt idx="2">
                  <c:v>67.389799999999994</c:v>
                </c:pt>
                <c:pt idx="3">
                  <c:v>70.770300000000006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svarade </a:t>
            </a:r>
            <a:r>
              <a:rPr lang="sv-SE" i="1" dirty="0"/>
              <a:t>stämmer precis </a:t>
            </a:r>
            <a:r>
              <a:rPr lang="sv-SE" dirty="0"/>
              <a:t>på påståendet: Det finns vuxna i min närhet som jag kan berätta personliga saker för </a:t>
            </a:r>
          </a:p>
        </c:rich>
      </c:tx>
      <c:layout/>
      <c:overlay val="0"/>
    </c:title>
    <c:autoTitleDeleted val="0"/>
    <c:plotArea>
      <c:layout/>
      <c:barChart>
        <c:barDir val="col"/>
        <c:grouping val="clustered"/>
        <c:varyColors val="0"/>
        <c:ser>
          <c:idx val="1"/>
          <c:order val="0"/>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66.666700000000006</c:v>
                </c:pt>
                <c:pt idx="1">
                  <c:v>69.767399999999995</c:v>
                </c:pt>
                <c:pt idx="2">
                  <c:v>77.464799999999997</c:v>
                </c:pt>
                <c:pt idx="3">
                  <c:v>76</c:v>
                </c:pt>
              </c:numCache>
            </c:numRef>
          </c:val>
          <c:extLst>
            <c:ext xmlns:c16="http://schemas.microsoft.com/office/drawing/2014/chart" uri="{C3380CC4-5D6E-409C-BE32-E72D297353CC}">
              <c16:uniqueId val="{00000001-E553-4AC3-A5C9-D186C2D6C5E0}"/>
            </c:ext>
          </c:extLst>
        </c:ser>
        <c:ser>
          <c:idx val="2"/>
          <c:order val="1"/>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53.488399999999999</c:v>
                </c:pt>
                <c:pt idx="1">
                  <c:v>60</c:v>
                </c:pt>
                <c:pt idx="2">
                  <c:v>75.609800000000007</c:v>
                </c:pt>
                <c:pt idx="3">
                  <c:v>65.384600000000006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svårt att somna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27.907</c:v>
                </c:pt>
                <c:pt idx="1">
                  <c:v>28</c:v>
                </c:pt>
                <c:pt idx="2">
                  <c:v>35.714300000000001</c:v>
                </c:pt>
                <c:pt idx="3">
                  <c:v>13.114800000000001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33.205599999999997</c:v>
                </c:pt>
                <c:pt idx="1">
                  <c:v>20.116099999999999</c:v>
                </c:pt>
                <c:pt idx="2">
                  <c:v>30.461300000000001</c:v>
                </c:pt>
                <c:pt idx="3">
                  <c:v>21.721900000000002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en riktigt bra kompis som jag litar på och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69.047600000000003</c:v>
                </c:pt>
                <c:pt idx="1">
                  <c:v>66</c:v>
                </c:pt>
                <c:pt idx="2">
                  <c:v>75.609800000000007</c:v>
                </c:pt>
                <c:pt idx="3">
                  <c:v>63.461500000000001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66.819699999999997</c:v>
                </c:pt>
                <c:pt idx="1">
                  <c:v>62.406500000000001</c:v>
                </c:pt>
                <c:pt idx="2">
                  <c:v>72.459699999999998</c:v>
                </c:pt>
                <c:pt idx="3">
                  <c:v>69.568299999999994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en riktigt bra kompis som jag litar på och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c:v>
                </c:pt>
                <c:pt idx="1">
                  <c:v>64.7059</c:v>
                </c:pt>
                <c:pt idx="2">
                  <c:v>76.363600000000005</c:v>
                </c:pt>
                <c:pt idx="3">
                  <c:v>68.224299999999999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70.238100000000003</c:v>
                </c:pt>
                <c:pt idx="1">
                  <c:v>74.418599999999998</c:v>
                </c:pt>
                <c:pt idx="2">
                  <c:v>84.722200000000001</c:v>
                </c:pt>
                <c:pt idx="3">
                  <c:v>72.8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69.047600000000003</c:v>
                </c:pt>
                <c:pt idx="1">
                  <c:v>66</c:v>
                </c:pt>
                <c:pt idx="2">
                  <c:v>75.609800000000007</c:v>
                </c:pt>
                <c:pt idx="3">
                  <c:v>63.461500000000001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precis </a:t>
            </a:r>
            <a:r>
              <a:t>på påståendet: Jag har kompisar i skolan som vill vara med mig </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58.139499999999998</c:v>
                </c:pt>
                <c:pt idx="1">
                  <c:v>72</c:v>
                </c:pt>
                <c:pt idx="2">
                  <c:v>80.487799999999993</c:v>
                </c:pt>
                <c:pt idx="3">
                  <c:v>69.230800000000002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67.542699999999996</c:v>
                </c:pt>
                <c:pt idx="1">
                  <c:v>73.142499999999998</c:v>
                </c:pt>
                <c:pt idx="2">
                  <c:v>73.8279</c:v>
                </c:pt>
                <c:pt idx="3">
                  <c:v>73.318899999999999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precis </a:t>
            </a:r>
            <a:r>
              <a:t>på påståendet: Jag har kompisar i skolan som vill vara med mig </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73.75</c:v>
                </c:pt>
                <c:pt idx="1">
                  <c:v>81.159400000000005</c:v>
                </c:pt>
                <c:pt idx="2">
                  <c:v>85.454499999999996</c:v>
                </c:pt>
                <c:pt idx="3">
                  <c:v>75.700900000000004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65.476200000000006</c:v>
                </c:pt>
                <c:pt idx="1">
                  <c:v>72.093000000000004</c:v>
                </c:pt>
                <c:pt idx="2">
                  <c:v>81.428600000000003</c:v>
                </c:pt>
                <c:pt idx="3">
                  <c:v>79.032300000000006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58.139499999999998</c:v>
                </c:pt>
                <c:pt idx="1">
                  <c:v>72</c:v>
                </c:pt>
                <c:pt idx="2">
                  <c:v>80.487799999999993</c:v>
                </c:pt>
                <c:pt idx="3">
                  <c:v>69.230800000000002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vad jag ska ha på mig och hur jag ska se ut</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90.697699999999998</c:v>
                </c:pt>
                <c:pt idx="1">
                  <c:v>96</c:v>
                </c:pt>
                <c:pt idx="2">
                  <c:v>96.341499999999996</c:v>
                </c:pt>
                <c:pt idx="3">
                  <c:v>96.226399999999998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87.878799999999998</c:v>
                </c:pt>
                <c:pt idx="1">
                  <c:v>91.553100000000001</c:v>
                </c:pt>
                <c:pt idx="2">
                  <c:v>93.833200000000005</c:v>
                </c:pt>
                <c:pt idx="3">
                  <c:v>93.203199999999995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vilka kompisar jag ska ha</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88.095200000000006</c:v>
                </c:pt>
                <c:pt idx="1">
                  <c:v>92</c:v>
                </c:pt>
                <c:pt idx="2">
                  <c:v>93.9024</c:v>
                </c:pt>
                <c:pt idx="3">
                  <c:v>86.538499999999999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85.307699999999997</c:v>
                </c:pt>
                <c:pt idx="1">
                  <c:v>85.566999999999993</c:v>
                </c:pt>
                <c:pt idx="2">
                  <c:v>90.57</c:v>
                </c:pt>
                <c:pt idx="3">
                  <c:v>89.6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vad jag ska göra tillsammans med mina kompisar</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75.609800000000007</c:v>
                </c:pt>
                <c:pt idx="1">
                  <c:v>77.551000000000002</c:v>
                </c:pt>
                <c:pt idx="2">
                  <c:v>86.585400000000007</c:v>
                </c:pt>
                <c:pt idx="3">
                  <c:v>86.792500000000004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68.899199999999993</c:v>
                </c:pt>
                <c:pt idx="1">
                  <c:v>71.379499999999993</c:v>
                </c:pt>
                <c:pt idx="2">
                  <c:v>80.969099999999997</c:v>
                </c:pt>
                <c:pt idx="3">
                  <c:v>77.906999999999996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vilka fritidsaktiviteter jag ska delta i</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88.095200000000006</c:v>
                </c:pt>
                <c:pt idx="1">
                  <c:v>87.755099999999999</c:v>
                </c:pt>
                <c:pt idx="2">
                  <c:v>92.682900000000004</c:v>
                </c:pt>
                <c:pt idx="3">
                  <c:v>92.452799999999996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86.158900000000003</c:v>
                </c:pt>
                <c:pt idx="1">
                  <c:v>84.5197</c:v>
                </c:pt>
                <c:pt idx="2">
                  <c:v>91.267600000000002</c:v>
                </c:pt>
                <c:pt idx="3">
                  <c:v>89.485100000000003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utbildning jag ska ha</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87.5</c:v>
                </c:pt>
                <c:pt idx="1">
                  <c:v>82</c:v>
                </c:pt>
                <c:pt idx="2">
                  <c:v>92.682900000000004</c:v>
                </c:pt>
                <c:pt idx="3">
                  <c:v>92.452799999999996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86.904799999999994</c:v>
                </c:pt>
                <c:pt idx="1">
                  <c:v>87.061300000000003</c:v>
                </c:pt>
                <c:pt idx="2">
                  <c:v>91.695999999999998</c:v>
                </c:pt>
                <c:pt idx="3">
                  <c:v>90.362300000000005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religion/livsåskådning jag ska ha</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85.365899999999996</c:v>
                </c:pt>
                <c:pt idx="1">
                  <c:v>92</c:v>
                </c:pt>
                <c:pt idx="2">
                  <c:v>95.122</c:v>
                </c:pt>
                <c:pt idx="3">
                  <c:v>96.226399999999998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88.055700000000002</c:v>
                </c:pt>
                <c:pt idx="1">
                  <c:v>89.134900000000002</c:v>
                </c:pt>
                <c:pt idx="2">
                  <c:v>90.042400000000001</c:v>
                </c:pt>
                <c:pt idx="3">
                  <c:v>88.081400000000002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svårt att somna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35.2941</c:v>
                </c:pt>
                <c:pt idx="1">
                  <c:v>16</c:v>
                </c:pt>
                <c:pt idx="2">
                  <c:v>16.176500000000001</c:v>
                </c:pt>
                <c:pt idx="3">
                  <c:v>14.9254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25</c:v>
                </c:pt>
                <c:pt idx="1">
                  <c:v>20</c:v>
                </c:pt>
                <c:pt idx="2">
                  <c:v>23.636399999999998</c:v>
                </c:pt>
                <c:pt idx="3">
                  <c:v>17.757000000000001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22.988499999999998</c:v>
                </c:pt>
                <c:pt idx="1">
                  <c:v>16.304300000000001</c:v>
                </c:pt>
                <c:pt idx="2">
                  <c:v>30.263200000000001</c:v>
                </c:pt>
                <c:pt idx="3">
                  <c:v>22.480599999999999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27.907</c:v>
                </c:pt>
                <c:pt idx="1">
                  <c:v>28</c:v>
                </c:pt>
                <c:pt idx="2">
                  <c:v>35.714300000000001</c:v>
                </c:pt>
                <c:pt idx="3">
                  <c:v>13.114800000000001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politisk eller ideologisk uppfattning jag ska ha</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95</c:v>
                </c:pt>
                <c:pt idx="1">
                  <c:v>89.583299999999994</c:v>
                </c:pt>
                <c:pt idx="2">
                  <c:v>96.341499999999996</c:v>
                </c:pt>
                <c:pt idx="3">
                  <c:v>94.230800000000002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89.946700000000007</c:v>
                </c:pt>
                <c:pt idx="1">
                  <c:v>88.210800000000006</c:v>
                </c:pt>
                <c:pt idx="2">
                  <c:v>92.307699999999997</c:v>
                </c:pt>
                <c:pt idx="3">
                  <c:v>87.563599999999994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vem jag ska gifta mig med/leva tillsammans med som vuxen</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97.5</c:v>
                </c:pt>
                <c:pt idx="1">
                  <c:v>96</c:v>
                </c:pt>
                <c:pt idx="2">
                  <c:v>93.9024</c:v>
                </c:pt>
                <c:pt idx="3">
                  <c:v>98.113200000000006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89.881</c:v>
                </c:pt>
                <c:pt idx="1">
                  <c:v>91.764700000000005</c:v>
                </c:pt>
                <c:pt idx="2">
                  <c:v>91.350200000000001</c:v>
                </c:pt>
                <c:pt idx="3">
                  <c:v>91.503299999999996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blivit utsatt för mobbing eller trakasserier</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21.428599999999999</c:v>
                </c:pt>
                <c:pt idx="1">
                  <c:v>18.3673</c:v>
                </c:pt>
                <c:pt idx="2">
                  <c:v>8.75</c:v>
                </c:pt>
                <c:pt idx="3">
                  <c:v>7.4074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18.175699999999999</c:v>
                </c:pt>
                <c:pt idx="1">
                  <c:v>12.206899999999999</c:v>
                </c:pt>
                <c:pt idx="2">
                  <c:v>11.047800000000001</c:v>
                </c:pt>
                <c:pt idx="3">
                  <c:v>8.7436000000000007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blivit utsatt för mobbing eller trakasserier</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12.9412</c:v>
                </c:pt>
                <c:pt idx="1">
                  <c:v>10.344799999999999</c:v>
                </c:pt>
                <c:pt idx="3">
                  <c:v>8.0645000000000007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21.428599999999999</c:v>
                </c:pt>
                <c:pt idx="1">
                  <c:v>18.3673</c:v>
                </c:pt>
                <c:pt idx="2">
                  <c:v>8.75</c:v>
                </c:pt>
                <c:pt idx="3">
                  <c:v>7.4074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varit med och mobbat eller trakasserat andra</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9.7561</c:v>
                </c:pt>
                <c:pt idx="1">
                  <c:v>16.666699999999999</c:v>
                </c:pt>
                <c:pt idx="3">
                  <c:v>5.6604000000000001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4.6481000000000003</c:v>
                </c:pt>
                <c:pt idx="1">
                  <c:v>10.7461</c:v>
                </c:pt>
                <c:pt idx="2">
                  <c:v>3.0346000000000002</c:v>
                </c:pt>
                <c:pt idx="3">
                  <c:v>8.1632999999999996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varit med och mobbat eller trakasserat andra</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9.1953999999999994</c:v>
                </c:pt>
                <c:pt idx="3">
                  <c:v>8.0645000000000007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9.7561</c:v>
                </c:pt>
                <c:pt idx="1">
                  <c:v>16.666699999999999</c:v>
                </c:pt>
                <c:pt idx="3">
                  <c:v>5.6604000000000001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blivit utsatt för något av följande mot sin vilja*</a:t>
            </a:r>
          </a:p>
        </c:rich>
      </c:tx>
      <c:overlay val="0"/>
    </c:title>
    <c:autoTitleDeleted val="0"/>
    <c:plotArea>
      <c:layout/>
      <c:barChart>
        <c:barDir val="col"/>
        <c:grouping val="clustered"/>
        <c:varyColors val="0"/>
        <c:ser>
          <c:idx val="0"/>
          <c:order val="0"/>
          <c:tx>
            <c:strRef>
              <c:f>DataSheet!$C$1</c:f>
              <c:strCache>
                <c:ptCount val="1"/>
                <c:pt idx="0">
                  <c:v>Tjejer - Eksjö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Att någon tafsat på dig</c:v>
                </c:pt>
                <c:pt idx="3">
                  <c:v>Blivit kontaktad på sociala medier i sexuellt syfte</c:v>
                </c:pt>
              </c:strCache>
            </c:strRef>
          </c:cat>
          <c:val>
            <c:numRef>
              <c:f>DataSheet!$C$2:$C$5</c:f>
              <c:numCache>
                <c:formatCode>General</c:formatCode>
                <c:ptCount val="4"/>
                <c:pt idx="0">
                  <c:v>55.963299999999997</c:v>
                </c:pt>
                <c:pt idx="1">
                  <c:v>25.688099999999999</c:v>
                </c:pt>
                <c:pt idx="2">
                  <c:v>26.605499999999999</c:v>
                </c:pt>
                <c:pt idx="3">
                  <c:v>22.0183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Att någon tafsat på dig</c:v>
                </c:pt>
                <c:pt idx="3">
                  <c:v>Blivit kontaktad på sociala medier i sexuellt syfte</c:v>
                </c:pt>
              </c:strCache>
            </c:strRef>
          </c:cat>
          <c:val>
            <c:numRef>
              <c:f>DataSheet!$D$2:$D$5</c:f>
              <c:numCache>
                <c:formatCode>General</c:formatCode>
                <c:ptCount val="4"/>
                <c:pt idx="0">
                  <c:v>61.968400000000003</c:v>
                </c:pt>
                <c:pt idx="1">
                  <c:v>20.5975</c:v>
                </c:pt>
                <c:pt idx="2">
                  <c:v>17.926200000000001</c:v>
                </c:pt>
                <c:pt idx="3">
                  <c:v>20.0351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Killar - Eksjö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Att någon tafsat på dig</c:v>
                </c:pt>
                <c:pt idx="3">
                  <c:v>Blivit kontaktad på sociala medier i sexuellt syfte</c:v>
                </c:pt>
              </c:strCache>
            </c:strRef>
          </c:cat>
          <c:val>
            <c:numRef>
              <c:f>DataSheet!$E$2:$E$5</c:f>
              <c:numCache>
                <c:formatCode>General</c:formatCode>
                <c:ptCount val="4"/>
                <c:pt idx="0">
                  <c:v>76.842100000000002</c:v>
                </c:pt>
                <c:pt idx="1">
                  <c:v>9.4736999999999991</c:v>
                </c:pt>
                <c:pt idx="2">
                  <c:v>10.526300000000001</c:v>
                </c:pt>
                <c:pt idx="3">
                  <c:v>9.4736999999999991</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Att någon tafsat på dig</c:v>
                </c:pt>
                <c:pt idx="3">
                  <c:v>Blivit kontaktad på sociala medier i sexuellt syfte</c:v>
                </c:pt>
              </c:strCache>
            </c:strRef>
          </c:cat>
          <c:val>
            <c:numRef>
              <c:f>DataSheet!$F$2:$F$5</c:f>
              <c:numCache>
                <c:formatCode>General</c:formatCode>
                <c:ptCount val="4"/>
                <c:pt idx="0">
                  <c:v>81.4602</c:v>
                </c:pt>
                <c:pt idx="1">
                  <c:v>5.2370000000000001</c:v>
                </c:pt>
                <c:pt idx="2">
                  <c:v>4.6635999999999997</c:v>
                </c:pt>
                <c:pt idx="3">
                  <c:v>4.3959999999999999</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förekommit våld i din familj?</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2">
                  <c:v>13.75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11.4076</c:v>
                </c:pt>
                <c:pt idx="1">
                  <c:v>4.6768000000000001</c:v>
                </c:pt>
                <c:pt idx="2">
                  <c:v>10.992900000000001</c:v>
                </c:pt>
                <c:pt idx="3">
                  <c:v>5.3756000000000004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förekommit våld i din familj?</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5.8823999999999996</c:v>
                </c:pt>
                <c:pt idx="1">
                  <c:v>5.8140000000000001</c:v>
                </c:pt>
                <c:pt idx="2">
                  <c:v>9.7222000000000008</c:v>
                </c:pt>
                <c:pt idx="3">
                  <c:v>4.0983999999999998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2">
                  <c:v>13.75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hänt att du blivit utsatt för våld av någon vuxen?</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14.2857</c:v>
                </c:pt>
                <c:pt idx="2">
                  <c:v>14.8148</c:v>
                </c:pt>
                <c:pt idx="3">
                  <c:v>9.6153999999999993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10.718999999999999</c:v>
                </c:pt>
                <c:pt idx="1">
                  <c:v>5.6318999999999999</c:v>
                </c:pt>
                <c:pt idx="2">
                  <c:v>11.6395</c:v>
                </c:pt>
                <c:pt idx="3">
                  <c:v>8.1140000000000008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två eller fler psykosomatiska besvär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53.488399999999999</c:v>
                </c:pt>
                <c:pt idx="1">
                  <c:v>35.2941</c:v>
                </c:pt>
                <c:pt idx="2">
                  <c:v>55.2941</c:v>
                </c:pt>
                <c:pt idx="3">
                  <c:v>26.1538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61.09</c:v>
                </c:pt>
                <c:pt idx="1">
                  <c:v>25.781700000000001</c:v>
                </c:pt>
                <c:pt idx="2">
                  <c:v>60.8491</c:v>
                </c:pt>
                <c:pt idx="3">
                  <c:v>26.1126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hänt att du blivit utsatt för våld av någon vuxen?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6.9767000000000001</c:v>
                </c:pt>
                <c:pt idx="1">
                  <c:v>8.1395</c:v>
                </c:pt>
                <c:pt idx="2">
                  <c:v>11.2676</c:v>
                </c:pt>
                <c:pt idx="3">
                  <c:v>4.8780000000000001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14.2857</c:v>
                </c:pt>
                <c:pt idx="2">
                  <c:v>14.8148</c:v>
                </c:pt>
                <c:pt idx="3">
                  <c:v>9.6153999999999993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har </a:t>
            </a:r>
            <a:r>
              <a:rPr lang="sv-SE" i="1"/>
              <a:t>mycket stora</a:t>
            </a:r>
            <a:r>
              <a:rPr lang="sv-SE"/>
              <a:t> eller </a:t>
            </a:r>
            <a:r>
              <a:rPr lang="sv-SE" i="1"/>
              <a:t>ganska stora</a:t>
            </a:r>
            <a:r>
              <a:rPr lang="sv-SE"/>
              <a:t> möjligheter att föra fram sina åsikter till de som bestämmer i  kommunen</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26.8293</c:v>
                </c:pt>
                <c:pt idx="1">
                  <c:v>33.333300000000001</c:v>
                </c:pt>
                <c:pt idx="2">
                  <c:v>43.209899999999998</c:v>
                </c:pt>
                <c:pt idx="3">
                  <c:v>33.333300000000001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27.8644</c:v>
                </c:pt>
                <c:pt idx="1">
                  <c:v>39.694699999999997</c:v>
                </c:pt>
                <c:pt idx="2">
                  <c:v>29.634899999999998</c:v>
                </c:pt>
                <c:pt idx="3">
                  <c:v>35.036999999999999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har </a:t>
            </a:r>
            <a:r>
              <a:rPr lang="sv-SE" i="1"/>
              <a:t>mycket stora</a:t>
            </a:r>
            <a:r>
              <a:rPr lang="sv-SE"/>
              <a:t> eller </a:t>
            </a:r>
            <a:r>
              <a:rPr lang="sv-SE" i="1"/>
              <a:t>ganska stora</a:t>
            </a:r>
            <a:r>
              <a:rPr lang="sv-SE"/>
              <a:t> möjligheter att föra fram sina åsikter till de som bestämmer i  kommunen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32.941200000000002</c:v>
                </c:pt>
                <c:pt idx="1">
                  <c:v>25.882400000000001</c:v>
                </c:pt>
                <c:pt idx="2">
                  <c:v>17.567599999999999</c:v>
                </c:pt>
                <c:pt idx="3">
                  <c:v>25.8065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26.8293</c:v>
                </c:pt>
                <c:pt idx="1">
                  <c:v>33.333300000000001</c:v>
                </c:pt>
                <c:pt idx="2">
                  <c:v>43.209899999999998</c:v>
                </c:pt>
                <c:pt idx="3">
                  <c:v>33.333300000000001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Ja</a:t>
            </a:r>
            <a:r>
              <a:rPr lang="sv-SE"/>
              <a:t> på frågan: Vill du vara med och påverka i frågor som rör din kommun?</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36.5854</c:v>
                </c:pt>
                <c:pt idx="1">
                  <c:v>36</c:v>
                </c:pt>
                <c:pt idx="2">
                  <c:v>36.5854</c:v>
                </c:pt>
                <c:pt idx="3">
                  <c:v>26.923100000000002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36.394599999999997</c:v>
                </c:pt>
                <c:pt idx="1">
                  <c:v>33.706299999999999</c:v>
                </c:pt>
                <c:pt idx="2">
                  <c:v>30.557600000000001</c:v>
                </c:pt>
                <c:pt idx="3">
                  <c:v>31.226800000000001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Ja</a:t>
            </a:r>
            <a:r>
              <a:rPr lang="sv-SE"/>
              <a:t> på frågan: Vill du vara med och påverka i frågor som rör din kommun?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51.807200000000002</c:v>
                </c:pt>
                <c:pt idx="1">
                  <c:v>37.804900000000004</c:v>
                </c:pt>
                <c:pt idx="2">
                  <c:v>45.205500000000001</c:v>
                </c:pt>
                <c:pt idx="3">
                  <c:v>48.780500000000004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36.5854</c:v>
                </c:pt>
                <c:pt idx="1">
                  <c:v>36</c:v>
                </c:pt>
                <c:pt idx="2">
                  <c:v>36.5854</c:v>
                </c:pt>
                <c:pt idx="3">
                  <c:v>26.923100000000002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upplever att mitt liv är meningsfullt</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69.047600000000003</c:v>
                </c:pt>
                <c:pt idx="1">
                  <c:v>81.6327</c:v>
                </c:pt>
                <c:pt idx="2">
                  <c:v>76.829300000000003</c:v>
                </c:pt>
                <c:pt idx="3">
                  <c:v>86.538499999999999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67.897900000000007</c:v>
                </c:pt>
                <c:pt idx="1">
                  <c:v>82.906599999999997</c:v>
                </c:pt>
                <c:pt idx="2">
                  <c:v>74.803100000000001</c:v>
                </c:pt>
                <c:pt idx="3">
                  <c:v>81.318700000000007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upplever att mitt liv är meningsfullt</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69.6203</c:v>
                </c:pt>
                <c:pt idx="1">
                  <c:v>86.764700000000005</c:v>
                </c:pt>
                <c:pt idx="2">
                  <c:v>80</c:v>
                </c:pt>
                <c:pt idx="3">
                  <c:v>79.439300000000003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79.761899999999997</c:v>
                </c:pt>
                <c:pt idx="1">
                  <c:v>81.927700000000002</c:v>
                </c:pt>
                <c:pt idx="2">
                  <c:v>78.873199999999997</c:v>
                </c:pt>
                <c:pt idx="3">
                  <c:v>87.096800000000002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69.047600000000003</c:v>
                </c:pt>
                <c:pt idx="1">
                  <c:v>81.6327</c:v>
                </c:pt>
                <c:pt idx="2">
                  <c:v>76.829300000000003</c:v>
                </c:pt>
                <c:pt idx="3">
                  <c:v>86.538499999999999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upplever att mitt liv har ett syfte</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75.609800000000007</c:v>
                </c:pt>
                <c:pt idx="1">
                  <c:v>83.333299999999994</c:v>
                </c:pt>
                <c:pt idx="2">
                  <c:v>75.609800000000007</c:v>
                </c:pt>
                <c:pt idx="3">
                  <c:v>86.274500000000003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68.695099999999996</c:v>
                </c:pt>
                <c:pt idx="1">
                  <c:v>83.960899999999995</c:v>
                </c:pt>
                <c:pt idx="2">
                  <c:v>73.962800000000001</c:v>
                </c:pt>
                <c:pt idx="3">
                  <c:v>82.266400000000004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upplever att mitt liv har ett syfte</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68.354399999999998</c:v>
                </c:pt>
                <c:pt idx="1">
                  <c:v>89.7059</c:v>
                </c:pt>
                <c:pt idx="2">
                  <c:v>75.925899999999999</c:v>
                </c:pt>
                <c:pt idx="3">
                  <c:v>84.112099999999998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82.142899999999997</c:v>
                </c:pt>
                <c:pt idx="1">
                  <c:v>81.481499999999997</c:v>
                </c:pt>
                <c:pt idx="2">
                  <c:v>75.714299999999994</c:v>
                </c:pt>
                <c:pt idx="3">
                  <c:v>84.677400000000006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75.609800000000007</c:v>
                </c:pt>
                <c:pt idx="1">
                  <c:v>83.333299999999994</c:v>
                </c:pt>
                <c:pt idx="2">
                  <c:v>75.609800000000007</c:v>
                </c:pt>
                <c:pt idx="3">
                  <c:v>86.274500000000003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har en tro eller övertygelse som ger mig tröst/lättnad i vardagen</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52.5</c:v>
                </c:pt>
                <c:pt idx="1">
                  <c:v>71.428600000000003</c:v>
                </c:pt>
                <c:pt idx="2">
                  <c:v>49.3827</c:v>
                </c:pt>
                <c:pt idx="3">
                  <c:v>76.923100000000005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53.935699999999997</c:v>
                </c:pt>
                <c:pt idx="1">
                  <c:v>72.624899999999997</c:v>
                </c:pt>
                <c:pt idx="2">
                  <c:v>54.314700000000002</c:v>
                </c:pt>
                <c:pt idx="3">
                  <c:v>66.740899999999996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svarande utifrån bostadsläge</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Huvudorten i din kommun</c:v>
                </c:pt>
                <c:pt idx="1">
                  <c:v>Annan ort i din kommun</c:v>
                </c:pt>
                <c:pt idx="2">
                  <c:v>På landsbygden</c:v>
                </c:pt>
              </c:strCache>
            </c:strRef>
          </c:cat>
          <c:val>
            <c:numRef>
              <c:f>DataSheet!$C$2:$C$4</c:f>
              <c:numCache>
                <c:formatCode>General</c:formatCode>
                <c:ptCount val="3"/>
                <c:pt idx="0">
                  <c:v>65.432100000000005</c:v>
                </c:pt>
                <c:pt idx="1">
                  <c:v>16.460899999999999</c:v>
                </c:pt>
                <c:pt idx="2">
                  <c:v>18.106999999999999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Huvudorten i din kommun</c:v>
                </c:pt>
                <c:pt idx="1">
                  <c:v>Annan ort i din kommun</c:v>
                </c:pt>
                <c:pt idx="2">
                  <c:v>På landsbygden</c:v>
                </c:pt>
              </c:strCache>
            </c:strRef>
          </c:cat>
          <c:val>
            <c:numRef>
              <c:f>DataSheet!$D$2:$D$4</c:f>
              <c:numCache>
                <c:formatCode>General</c:formatCode>
                <c:ptCount val="3"/>
                <c:pt idx="0">
                  <c:v>51.286099999999998</c:v>
                </c:pt>
                <c:pt idx="1">
                  <c:v>30.850100000000001</c:v>
                </c:pt>
                <c:pt idx="2">
                  <c:v>17.863900000000001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två eller fler psykosomatiska besvär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53.846200000000003</c:v>
                </c:pt>
                <c:pt idx="1">
                  <c:v>24</c:v>
                </c:pt>
                <c:pt idx="2">
                  <c:v>39.130400000000002</c:v>
                </c:pt>
                <c:pt idx="3">
                  <c:v>20.588200000000001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c:v>
                </c:pt>
                <c:pt idx="1">
                  <c:v>21.9178</c:v>
                </c:pt>
                <c:pt idx="2">
                  <c:v>54.545499999999997</c:v>
                </c:pt>
                <c:pt idx="3">
                  <c:v>21.4953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45.054900000000004</c:v>
                </c:pt>
                <c:pt idx="1">
                  <c:v>28.125</c:v>
                </c:pt>
                <c:pt idx="2">
                  <c:v>52.564100000000003</c:v>
                </c:pt>
                <c:pt idx="3">
                  <c:v>27.692299999999999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53.488399999999999</c:v>
                </c:pt>
                <c:pt idx="1">
                  <c:v>35.2941</c:v>
                </c:pt>
                <c:pt idx="2">
                  <c:v>55.2941</c:v>
                </c:pt>
                <c:pt idx="3">
                  <c:v>26.1538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har en tro eller övertygelse som ger mig tröst/lättnad i vardagen</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46.8354</c:v>
                </c:pt>
                <c:pt idx="1">
                  <c:v>72.7273</c:v>
                </c:pt>
                <c:pt idx="2">
                  <c:v>44.444400000000002</c:v>
                </c:pt>
                <c:pt idx="3">
                  <c:v>49.532699999999998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56.6265</c:v>
                </c:pt>
                <c:pt idx="1">
                  <c:v>69.135800000000003</c:v>
                </c:pt>
                <c:pt idx="2">
                  <c:v>25.714300000000001</c:v>
                </c:pt>
                <c:pt idx="3">
                  <c:v>54.838700000000003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52.5</c:v>
                </c:pt>
                <c:pt idx="1">
                  <c:v>71.428600000000003</c:v>
                </c:pt>
                <c:pt idx="2">
                  <c:v>49.3827</c:v>
                </c:pt>
                <c:pt idx="3">
                  <c:v>76.923100000000005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är hoppfull inför mitt liv</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73.170699999999997</c:v>
                </c:pt>
                <c:pt idx="1">
                  <c:v>83.333299999999994</c:v>
                </c:pt>
                <c:pt idx="2">
                  <c:v>78.0488</c:v>
                </c:pt>
                <c:pt idx="3">
                  <c:v>86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70.779700000000005</c:v>
                </c:pt>
                <c:pt idx="1">
                  <c:v>85.684399999999997</c:v>
                </c:pt>
                <c:pt idx="2">
                  <c:v>75.161500000000004</c:v>
                </c:pt>
                <c:pt idx="3">
                  <c:v>83.221999999999994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är hoppfull inför mitt liv</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78.75</c:v>
                </c:pt>
                <c:pt idx="1">
                  <c:v>92.753600000000006</c:v>
                </c:pt>
                <c:pt idx="2">
                  <c:v>80</c:v>
                </c:pt>
                <c:pt idx="3">
                  <c:v>80.373800000000003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81.707300000000004</c:v>
                </c:pt>
                <c:pt idx="1">
                  <c:v>86.419799999999995</c:v>
                </c:pt>
                <c:pt idx="2">
                  <c:v>71.831000000000003</c:v>
                </c:pt>
                <c:pt idx="3">
                  <c:v>84.677400000000006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73.170699999999997</c:v>
                </c:pt>
                <c:pt idx="1">
                  <c:v>83.333299999999994</c:v>
                </c:pt>
                <c:pt idx="2">
                  <c:v>78.0488</c:v>
                </c:pt>
                <c:pt idx="3">
                  <c:v>86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ser </a:t>
            </a:r>
            <a:r>
              <a:rPr lang="sv-SE" i="1"/>
              <a:t>mycket ljust </a:t>
            </a:r>
            <a:r>
              <a:rPr lang="sv-SE"/>
              <a:t>eller </a:t>
            </a:r>
            <a:r>
              <a:rPr lang="sv-SE" i="1"/>
              <a:t>ganska ljust </a:t>
            </a:r>
            <a:r>
              <a:rPr lang="sv-SE"/>
              <a:t>på sin framtid</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57.142899999999997</c:v>
                </c:pt>
                <c:pt idx="1">
                  <c:v>87.755099999999999</c:v>
                </c:pt>
                <c:pt idx="2">
                  <c:v>79.268299999999996</c:v>
                </c:pt>
                <c:pt idx="3">
                  <c:v>84.615399999999994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72.429900000000004</c:v>
                </c:pt>
                <c:pt idx="1">
                  <c:v>85.003500000000003</c:v>
                </c:pt>
                <c:pt idx="2">
                  <c:v>78.9024</c:v>
                </c:pt>
                <c:pt idx="3">
                  <c:v>83.602900000000005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ser </a:t>
            </a:r>
            <a:r>
              <a:rPr lang="sv-SE" i="1"/>
              <a:t>mycket ljust </a:t>
            </a:r>
            <a:r>
              <a:rPr lang="sv-SE"/>
              <a:t>eller </a:t>
            </a:r>
            <a:r>
              <a:rPr lang="sv-SE" i="1"/>
              <a:t>ganska ljust </a:t>
            </a:r>
            <a:r>
              <a:rPr lang="sv-SE"/>
              <a:t>på sin framtid</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80.392200000000003</c:v>
                </c:pt>
                <c:pt idx="1">
                  <c:v>90</c:v>
                </c:pt>
                <c:pt idx="2">
                  <c:v>86.956500000000005</c:v>
                </c:pt>
                <c:pt idx="3">
                  <c:v>76.470600000000005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78.75</c:v>
                </c:pt>
                <c:pt idx="1">
                  <c:v>85.714299999999994</c:v>
                </c:pt>
                <c:pt idx="2">
                  <c:v>81.818200000000004</c:v>
                </c:pt>
                <c:pt idx="3">
                  <c:v>85.046700000000001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81.395300000000006</c:v>
                </c:pt>
                <c:pt idx="1">
                  <c:v>85.365899999999996</c:v>
                </c:pt>
                <c:pt idx="2">
                  <c:v>81.690100000000001</c:v>
                </c:pt>
                <c:pt idx="3">
                  <c:v>85.483900000000006</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57.142899999999997</c:v>
                </c:pt>
                <c:pt idx="1">
                  <c:v>87.755099999999999</c:v>
                </c:pt>
                <c:pt idx="2">
                  <c:v>79.268299999999996</c:v>
                </c:pt>
                <c:pt idx="3">
                  <c:v>84.615399999999994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tycker om mig själv"</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67.441900000000004</c:v>
                </c:pt>
                <c:pt idx="1">
                  <c:v>82.352900000000005</c:v>
                </c:pt>
                <c:pt idx="2">
                  <c:v>66.265100000000004</c:v>
                </c:pt>
                <c:pt idx="3">
                  <c:v>90.769199999999998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57.351999999999997</c:v>
                </c:pt>
                <c:pt idx="1">
                  <c:v>85</c:v>
                </c:pt>
                <c:pt idx="2">
                  <c:v>67.866799999999998</c:v>
                </c:pt>
                <c:pt idx="3">
                  <c:v>84.645700000000005</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tycker om mig själv"</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73.033699999999996</c:v>
                </c:pt>
                <c:pt idx="1">
                  <c:v>78.723399999999998</c:v>
                </c:pt>
                <c:pt idx="2">
                  <c:v>68.831199999999995</c:v>
                </c:pt>
                <c:pt idx="3">
                  <c:v>84.375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67.441900000000004</c:v>
                </c:pt>
                <c:pt idx="1">
                  <c:v>82.352900000000005</c:v>
                </c:pt>
                <c:pt idx="2">
                  <c:v>66.265100000000004</c:v>
                </c:pt>
                <c:pt idx="3">
                  <c:v>90.769199999999998</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är tillräckligt bra som jag är"</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64.285700000000006</c:v>
                </c:pt>
                <c:pt idx="1">
                  <c:v>82.352900000000005</c:v>
                </c:pt>
                <c:pt idx="2">
                  <c:v>63.095199999999998</c:v>
                </c:pt>
                <c:pt idx="3">
                  <c:v>83.076899999999995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56.850200000000001</c:v>
                </c:pt>
                <c:pt idx="1">
                  <c:v>79.858400000000003</c:v>
                </c:pt>
                <c:pt idx="2">
                  <c:v>66.666700000000006</c:v>
                </c:pt>
                <c:pt idx="3">
                  <c:v>80.065799999999996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är tillräckligt bra som jag är"</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71.9101</c:v>
                </c:pt>
                <c:pt idx="1">
                  <c:v>79.347800000000007</c:v>
                </c:pt>
                <c:pt idx="2">
                  <c:v>66.666700000000006</c:v>
                </c:pt>
                <c:pt idx="3">
                  <c:v>79.6875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64.285700000000006</c:v>
                </c:pt>
                <c:pt idx="1">
                  <c:v>82.352900000000005</c:v>
                </c:pt>
                <c:pt idx="2">
                  <c:v>63.095199999999998</c:v>
                </c:pt>
                <c:pt idx="3">
                  <c:v>83.076899999999995</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"Andra i min ålder tycker om mig"</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69.047600000000003</c:v>
                </c:pt>
                <c:pt idx="1">
                  <c:v>90.196100000000001</c:v>
                </c:pt>
                <c:pt idx="2">
                  <c:v>79.761899999999997</c:v>
                </c:pt>
                <c:pt idx="3">
                  <c:v>87.692300000000003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66.858999999999995</c:v>
                </c:pt>
                <c:pt idx="1">
                  <c:v>81.395300000000006</c:v>
                </c:pt>
                <c:pt idx="2">
                  <c:v>76.1905</c:v>
                </c:pt>
                <c:pt idx="3">
                  <c:v>82.817599999999999</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"Andra i min ålder tycker om mig"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77.906999999999996</c:v>
                </c:pt>
                <c:pt idx="1">
                  <c:v>73.626400000000004</c:v>
                </c:pt>
                <c:pt idx="2">
                  <c:v>84</c:v>
                </c:pt>
                <c:pt idx="3">
                  <c:v>81.25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69.047600000000003</c:v>
                </c:pt>
                <c:pt idx="1">
                  <c:v>90.196100000000001</c:v>
                </c:pt>
                <c:pt idx="2">
                  <c:v>79.761899999999997</c:v>
                </c:pt>
                <c:pt idx="3">
                  <c:v>87.692300000000003</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blir mycket arg och tappar ofta humöret"</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68.292699999999996</c:v>
                </c:pt>
                <c:pt idx="1">
                  <c:v>41.176499999999997</c:v>
                </c:pt>
                <c:pt idx="2">
                  <c:v>64.7059</c:v>
                </c:pt>
                <c:pt idx="3">
                  <c:v>19.354800000000001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70.178799999999995</c:v>
                </c:pt>
                <c:pt idx="1">
                  <c:v>44.601500000000001</c:v>
                </c:pt>
                <c:pt idx="2">
                  <c:v>65.809100000000001</c:v>
                </c:pt>
                <c:pt idx="3">
                  <c:v>44.788899999999998</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blir mycket arg och tappar ofta humöret"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56.818199999999997</c:v>
                </c:pt>
                <c:pt idx="1">
                  <c:v>40.860199999999999</c:v>
                </c:pt>
                <c:pt idx="2">
                  <c:v>63.157899999999998</c:v>
                </c:pt>
                <c:pt idx="3">
                  <c:v>34.375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68.292699999999996</c:v>
                </c:pt>
                <c:pt idx="1">
                  <c:v>41.176499999999997</c:v>
                </c:pt>
                <c:pt idx="2">
                  <c:v>64.7059</c:v>
                </c:pt>
                <c:pt idx="3">
                  <c:v>19.354800000000001</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slåss eller bråkar mycket. Jag kan tvinga andra att göra som jag vill"</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2">
                  <c:v>5.9523999999999999</c:v>
                </c:pt>
                <c:pt idx="3">
                  <c:v>12.9032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12.412000000000001</c:v>
                </c:pt>
                <c:pt idx="1">
                  <c:v>11.7761</c:v>
                </c:pt>
                <c:pt idx="2">
                  <c:v>9.5917999999999992</c:v>
                </c:pt>
                <c:pt idx="3">
                  <c:v>10.8466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Vilka bor du tillsammans med?</a:t>
            </a:r>
          </a:p>
        </c:rich>
      </c:tx>
      <c:overlay val="0"/>
    </c:title>
    <c:autoTitleDeleted val="0"/>
    <c:plotArea>
      <c:layout/>
      <c:barChart>
        <c:barDir val="col"/>
        <c:grouping val="clustered"/>
        <c:varyColors val="0"/>
        <c:ser>
          <c:idx val="0"/>
          <c:order val="0"/>
          <c:tx>
            <c:strRef>
              <c:f>DataSheet!$C$1</c:f>
              <c:strCache>
                <c:ptCount val="1"/>
                <c:pt idx="0">
                  <c:v>Tjejer - Eksjö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DataSheet!$C$2:$C$7</c:f>
              <c:numCache>
                <c:formatCode>General</c:formatCode>
                <c:ptCount val="6"/>
                <c:pt idx="0">
                  <c:v>67.2</c:v>
                </c:pt>
                <c:pt idx="1">
                  <c:v>13.6</c:v>
                </c:pt>
                <c:pt idx="2">
                  <c:v>9.6</c:v>
                </c:pt>
                <c:pt idx="4">
                  <c:v>4.8</c:v>
                </c:pt>
                <c:pt idx="5">
                  <c:v>4</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DataSheet!$D$2:$D$7</c:f>
              <c:numCache>
                <c:formatCode>General</c:formatCode>
                <c:ptCount val="6"/>
                <c:pt idx="0">
                  <c:v>73.623599999999996</c:v>
                </c:pt>
                <c:pt idx="1">
                  <c:v>11.446300000000001</c:v>
                </c:pt>
                <c:pt idx="2">
                  <c:v>12.472799999999999</c:v>
                </c:pt>
                <c:pt idx="3">
                  <c:v>0.37330000000000002</c:v>
                </c:pt>
                <c:pt idx="4">
                  <c:v>0.77759999999999996</c:v>
                </c:pt>
                <c:pt idx="5">
                  <c:v>1.3064</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Eksjö kommun</c:v>
                </c:pt>
              </c:strCache>
            </c:strRef>
          </c:tx>
          <c:spPr>
            <a:solidFill>
              <a:srgbClr val="B1063A"/>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E701-4188-908C-B35073F0CE9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DataSheet!$E$2:$E$7</c:f>
              <c:numCache>
                <c:formatCode>General</c:formatCode>
                <c:ptCount val="6"/>
                <c:pt idx="0">
                  <c:v>76.521699999999996</c:v>
                </c:pt>
                <c:pt idx="1">
                  <c:v>7.8261000000000003</c:v>
                </c:pt>
                <c:pt idx="2">
                  <c:v>8.6957000000000004</c:v>
                </c:pt>
                <c:pt idx="4">
                  <c:v>6.0869999999999997</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DataSheet!$F$2:$F$7</c:f>
              <c:numCache>
                <c:formatCode>General</c:formatCode>
                <c:ptCount val="6"/>
                <c:pt idx="0">
                  <c:v>73.963200000000001</c:v>
                </c:pt>
                <c:pt idx="1">
                  <c:v>12.5663</c:v>
                </c:pt>
                <c:pt idx="2">
                  <c:v>9.7599</c:v>
                </c:pt>
                <c:pt idx="3">
                  <c:v>0.59250000000000003</c:v>
                </c:pt>
                <c:pt idx="4">
                  <c:v>0.99780000000000002</c:v>
                </c:pt>
                <c:pt idx="5">
                  <c:v>2.1204000000000001</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slåss eller bråkar mycket. Jag kan tvinga andra att göra som jag vill"</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5.7470999999999997</c:v>
                </c:pt>
                <c:pt idx="1">
                  <c:v>12.9032</c:v>
                </c:pt>
                <c:pt idx="3">
                  <c:v>10.9375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794D-4BF6-A0EE-EFBA8DCC9AA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0</c:v>
                </c:pt>
                <c:pt idx="2">
                  <c:v>5.9523999999999999</c:v>
                </c:pt>
                <c:pt idx="3">
                  <c:v>12.9032</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är impulsiv och handlar utan att tänka först"</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58.5366</c:v>
                </c:pt>
                <c:pt idx="1">
                  <c:v>41.176499999999997</c:v>
                </c:pt>
                <c:pt idx="2">
                  <c:v>41.666699999999999</c:v>
                </c:pt>
                <c:pt idx="3">
                  <c:v>40.322600000000001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45.8172</c:v>
                </c:pt>
                <c:pt idx="1">
                  <c:v>40.683399999999999</c:v>
                </c:pt>
                <c:pt idx="2">
                  <c:v>44.111600000000003</c:v>
                </c:pt>
                <c:pt idx="3">
                  <c:v>38.293700000000001</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är impulsiv och handlar utan att tänka först"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40</c:v>
                </c:pt>
                <c:pt idx="1">
                  <c:v>37.634399999999999</c:v>
                </c:pt>
                <c:pt idx="2">
                  <c:v>32.467500000000001</c:v>
                </c:pt>
                <c:pt idx="3">
                  <c:v>40.625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58.5366</c:v>
                </c:pt>
                <c:pt idx="1">
                  <c:v>41.176499999999997</c:v>
                </c:pt>
                <c:pt idx="2">
                  <c:v>41.666699999999999</c:v>
                </c:pt>
                <c:pt idx="3">
                  <c:v>40.322600000000001</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har någon av följande funktionsnedsättningar</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Hörselnedsättning</c:v>
                </c:pt>
                <c:pt idx="1">
                  <c:v>Synnedsättning där glasögon eller linser inte hjälper</c:v>
                </c:pt>
                <c:pt idx="2">
                  <c:v>Rörelsehinder</c:v>
                </c:pt>
                <c:pt idx="3">
                  <c:v>Läs- och/eller skrivsvårigheter, dyslexi, dyskalkyli</c:v>
                </c:pt>
                <c:pt idx="4">
                  <c:v>ADHD, ADD, Tourettes eller liknande</c:v>
                </c:pt>
                <c:pt idx="5">
                  <c:v>Asperger, Autism eller liknande</c:v>
                </c:pt>
                <c:pt idx="6">
                  <c:v>Någon av ovanstående funktionsnedsättningar</c:v>
                </c:pt>
              </c:strCache>
            </c:strRef>
          </c:cat>
          <c:val>
            <c:numRef>
              <c:f>DataSheet!$C$2:$C$8</c:f>
              <c:numCache>
                <c:formatCode>General</c:formatCode>
                <c:ptCount val="7"/>
                <c:pt idx="0">
                  <c:v>3.6884999999999999</c:v>
                </c:pt>
                <c:pt idx="1">
                  <c:v>6.9387999999999996</c:v>
                </c:pt>
                <c:pt idx="2">
                  <c:v>3.7189999999999999</c:v>
                </c:pt>
                <c:pt idx="3">
                  <c:v>11.522600000000001</c:v>
                </c:pt>
                <c:pt idx="4">
                  <c:v>11.885199999999999</c:v>
                </c:pt>
                <c:pt idx="5">
                  <c:v>6.6390000000000002</c:v>
                </c:pt>
                <c:pt idx="6">
                  <c:v>27.571999999999999</c:v>
                </c:pt>
              </c:numCache>
            </c:numRef>
          </c:val>
          <c:extLst>
            <c:ext xmlns:c16="http://schemas.microsoft.com/office/drawing/2014/chart" uri="{C3380CC4-5D6E-409C-BE32-E72D297353CC}">
              <c16:uniqueId val="{00000000-FF90-443C-9457-0DC632CA059D}"/>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Hörselnedsättning</c:v>
                </c:pt>
                <c:pt idx="1">
                  <c:v>Synnedsättning där glasögon eller linser inte hjälper</c:v>
                </c:pt>
                <c:pt idx="2">
                  <c:v>Rörelsehinder</c:v>
                </c:pt>
                <c:pt idx="3">
                  <c:v>Läs- och/eller skrivsvårigheter, dyslexi, dyskalkyli</c:v>
                </c:pt>
                <c:pt idx="4">
                  <c:v>ADHD, ADD, Tourettes eller liknande</c:v>
                </c:pt>
                <c:pt idx="5">
                  <c:v>Asperger, Autism eller liknande</c:v>
                </c:pt>
                <c:pt idx="6">
                  <c:v>Någon av ovanstående funktionsnedsättningar</c:v>
                </c:pt>
              </c:strCache>
            </c:strRef>
          </c:cat>
          <c:val>
            <c:numRef>
              <c:f>DataSheet!$D$2:$D$8</c:f>
              <c:numCache>
                <c:formatCode>General</c:formatCode>
                <c:ptCount val="7"/>
                <c:pt idx="0">
                  <c:v>5.1322000000000001</c:v>
                </c:pt>
                <c:pt idx="1">
                  <c:v>6.6966000000000001</c:v>
                </c:pt>
                <c:pt idx="2">
                  <c:v>3.3338999999999999</c:v>
                </c:pt>
                <c:pt idx="3">
                  <c:v>12.9518</c:v>
                </c:pt>
                <c:pt idx="4">
                  <c:v>13.7461</c:v>
                </c:pt>
                <c:pt idx="5">
                  <c:v>4.1231999999999998</c:v>
                </c:pt>
                <c:pt idx="6">
                  <c:v>29.928100000000001</c:v>
                </c:pt>
              </c:numCache>
            </c:numRef>
          </c:val>
          <c:extLst>
            <c:ext xmlns:c16="http://schemas.microsoft.com/office/drawing/2014/chart" uri="{C3380CC4-5D6E-409C-BE32-E72D297353CC}">
              <c16:uniqueId val="{00000001-FF90-443C-9457-0DC632CA059D}"/>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har en långvarig sjukdom eller annat långvarigt hälsoproblem, diagnosticerat av läkare</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19.5122</c:v>
                </c:pt>
                <c:pt idx="1">
                  <c:v>25.490200000000002</c:v>
                </c:pt>
                <c:pt idx="2">
                  <c:v>25</c:v>
                </c:pt>
                <c:pt idx="3">
                  <c:v>11.666700000000001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18.830300000000001</c:v>
                </c:pt>
                <c:pt idx="1">
                  <c:v>11.795199999999999</c:v>
                </c:pt>
                <c:pt idx="2">
                  <c:v>19.427399999999999</c:v>
                </c:pt>
                <c:pt idx="3">
                  <c:v>11.5768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frukost varje dag på vardagar</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41.860500000000002</c:v>
                </c:pt>
                <c:pt idx="1">
                  <c:v>52.941200000000002</c:v>
                </c:pt>
                <c:pt idx="2">
                  <c:v>59.523800000000001</c:v>
                </c:pt>
                <c:pt idx="3">
                  <c:v>56.666699999999999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44.6006</c:v>
                </c:pt>
                <c:pt idx="1">
                  <c:v>58.054099999999998</c:v>
                </c:pt>
                <c:pt idx="2">
                  <c:v>45.6389</c:v>
                </c:pt>
                <c:pt idx="3">
                  <c:v>51.261600000000001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frukost varje dag på vardagar</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74.509799999999998</c:v>
                </c:pt>
                <c:pt idx="1">
                  <c:v>86</c:v>
                </c:pt>
                <c:pt idx="2">
                  <c:v>72.058800000000005</c:v>
                </c:pt>
                <c:pt idx="3">
                  <c:v>70.588200000000001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61.25</c:v>
                </c:pt>
                <c:pt idx="1">
                  <c:v>70.422499999999999</c:v>
                </c:pt>
                <c:pt idx="2">
                  <c:v>87.2727</c:v>
                </c:pt>
                <c:pt idx="3">
                  <c:v>65.420599999999993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57.970999999999997</c:v>
                </c:pt>
                <c:pt idx="1">
                  <c:v>56.470599999999997</c:v>
                </c:pt>
                <c:pt idx="2">
                  <c:v>51.7241</c:v>
                </c:pt>
                <c:pt idx="3">
                  <c:v>51.376100000000001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41.860500000000002</c:v>
                </c:pt>
                <c:pt idx="1">
                  <c:v>52.941200000000002</c:v>
                </c:pt>
                <c:pt idx="2">
                  <c:v>59.523800000000001</c:v>
                </c:pt>
                <c:pt idx="3">
                  <c:v>56.666699999999999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energidryck några gånger i veckan eller oftare</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46.511600000000001</c:v>
                </c:pt>
                <c:pt idx="1">
                  <c:v>39.215699999999998</c:v>
                </c:pt>
                <c:pt idx="2">
                  <c:v>29.761900000000001</c:v>
                </c:pt>
                <c:pt idx="3">
                  <c:v>38.9831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37.58</c:v>
                </c:pt>
                <c:pt idx="1">
                  <c:v>36.610599999999998</c:v>
                </c:pt>
                <c:pt idx="2">
                  <c:v>43.371899999999997</c:v>
                </c:pt>
                <c:pt idx="3">
                  <c:v>50.402099999999997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energidryck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10.2041</c:v>
                </c:pt>
                <c:pt idx="3">
                  <c:v>11.764699999999999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5050-480F-A367-5841CE054B5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7.5949</c:v>
                </c:pt>
                <c:pt idx="1">
                  <c:v>15.493</c:v>
                </c:pt>
                <c:pt idx="2">
                  <c:v>0</c:v>
                </c:pt>
                <c:pt idx="3">
                  <c:v>12.264200000000001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14.492800000000001</c:v>
                </c:pt>
                <c:pt idx="1">
                  <c:v>33.333300000000001</c:v>
                </c:pt>
                <c:pt idx="2">
                  <c:v>25.862100000000002</c:v>
                </c:pt>
                <c:pt idx="3">
                  <c:v>36.448599999999999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46.511600000000001</c:v>
                </c:pt>
                <c:pt idx="1">
                  <c:v>39.215699999999998</c:v>
                </c:pt>
                <c:pt idx="2">
                  <c:v>29.761900000000001</c:v>
                </c:pt>
                <c:pt idx="3">
                  <c:v>38.9831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chips, godis, glass eller fikabröd några gånger i veckan eller oftare</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74.418599999999998</c:v>
                </c:pt>
                <c:pt idx="1">
                  <c:v>52.941200000000002</c:v>
                </c:pt>
                <c:pt idx="2">
                  <c:v>70.238100000000003</c:v>
                </c:pt>
                <c:pt idx="3">
                  <c:v>55.172400000000003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63.467700000000001</c:v>
                </c:pt>
                <c:pt idx="1">
                  <c:v>54.280200000000001</c:v>
                </c:pt>
                <c:pt idx="2">
                  <c:v>64.193299999999994</c:v>
                </c:pt>
                <c:pt idx="3">
                  <c:v>52.684600000000003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Vad gör dina föräldrar/vårdnadshavare (huvudsaklig sysselsättning)?</a:t>
            </a:r>
          </a:p>
        </c:rich>
      </c:tx>
      <c:overlay val="0"/>
    </c:title>
    <c:autoTitleDeleted val="0"/>
    <c:plotArea>
      <c:layout/>
      <c:barChart>
        <c:barDir val="col"/>
        <c:grouping val="clustered"/>
        <c:varyColors val="0"/>
        <c:ser>
          <c:idx val="0"/>
          <c:order val="0"/>
          <c:tx>
            <c:strRef>
              <c:f>DataSheet!$C$1</c:f>
              <c:strCache>
                <c:ptCount val="1"/>
                <c:pt idx="0">
                  <c:v>Tjejer - Eksjö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DataSheet!$C$2:$C$4</c:f>
              <c:numCache>
                <c:formatCode>General</c:formatCode>
                <c:ptCount val="3"/>
                <c:pt idx="0">
                  <c:v>96.521699999999996</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DataSheet!$D$2:$D$4</c:f>
              <c:numCache>
                <c:formatCode>General</c:formatCode>
                <c:ptCount val="3"/>
                <c:pt idx="0">
                  <c:v>92.752200000000002</c:v>
                </c:pt>
                <c:pt idx="1">
                  <c:v>3.1396000000000002</c:v>
                </c:pt>
                <c:pt idx="2">
                  <c:v>4.1749999999999998</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Eksjö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DataSheet!$E$2:$E$4</c:f>
              <c:numCache>
                <c:formatCode>General</c:formatCode>
                <c:ptCount val="3"/>
                <c:pt idx="0">
                  <c:v>96.261700000000005</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DataSheet!$F$2:$F$4</c:f>
              <c:numCache>
                <c:formatCode>General</c:formatCode>
                <c:ptCount val="3"/>
                <c:pt idx="0">
                  <c:v>93.936400000000006</c:v>
                </c:pt>
                <c:pt idx="1">
                  <c:v>2.7833000000000001</c:v>
                </c:pt>
                <c:pt idx="2">
                  <c:v>3.3134999999999999</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chips, godis, glass eller fikabröd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46.153799999999997</c:v>
                </c:pt>
                <c:pt idx="1">
                  <c:v>54</c:v>
                </c:pt>
                <c:pt idx="2">
                  <c:v>42.029000000000003</c:v>
                </c:pt>
                <c:pt idx="3">
                  <c:v>51.470599999999997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39.240499999999997</c:v>
                </c:pt>
                <c:pt idx="1">
                  <c:v>43.661999999999999</c:v>
                </c:pt>
                <c:pt idx="2">
                  <c:v>48.148099999999999</c:v>
                </c:pt>
                <c:pt idx="3">
                  <c:v>48.598100000000002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43.478299999999997</c:v>
                </c:pt>
                <c:pt idx="1">
                  <c:v>34.146299999999997</c:v>
                </c:pt>
                <c:pt idx="2">
                  <c:v>51.785699999999999</c:v>
                </c:pt>
                <c:pt idx="3">
                  <c:v>49.5413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74.418599999999998</c:v>
                </c:pt>
                <c:pt idx="1">
                  <c:v>52.941200000000002</c:v>
                </c:pt>
                <c:pt idx="2">
                  <c:v>70.238100000000003</c:v>
                </c:pt>
                <c:pt idx="3">
                  <c:v>55.172400000000003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frukt så gott som dagligen eller oftare</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19.047599999999999</c:v>
                </c:pt>
                <c:pt idx="1">
                  <c:v>29.411799999999999</c:v>
                </c:pt>
                <c:pt idx="2">
                  <c:v>42.857100000000003</c:v>
                </c:pt>
                <c:pt idx="3">
                  <c:v>15.254200000000001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25.814699999999998</c:v>
                </c:pt>
                <c:pt idx="1">
                  <c:v>26.718499999999999</c:v>
                </c:pt>
                <c:pt idx="2">
                  <c:v>26.5806</c:v>
                </c:pt>
                <c:pt idx="3">
                  <c:v>19.197299999999998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frukt så gott som dagligen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50</c:v>
                </c:pt>
                <c:pt idx="1">
                  <c:v>34</c:v>
                </c:pt>
                <c:pt idx="2">
                  <c:v>53.623199999999997</c:v>
                </c:pt>
                <c:pt idx="3">
                  <c:v>22.058800000000002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43.037999999999997</c:v>
                </c:pt>
                <c:pt idx="1">
                  <c:v>20</c:v>
                </c:pt>
                <c:pt idx="2">
                  <c:v>56.363599999999998</c:v>
                </c:pt>
                <c:pt idx="3">
                  <c:v>22.4299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34.285699999999999</c:v>
                </c:pt>
                <c:pt idx="1">
                  <c:v>25</c:v>
                </c:pt>
                <c:pt idx="2">
                  <c:v>44.827599999999997</c:v>
                </c:pt>
                <c:pt idx="3">
                  <c:v>30.275200000000002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19.047599999999999</c:v>
                </c:pt>
                <c:pt idx="1">
                  <c:v>29.411799999999999</c:v>
                </c:pt>
                <c:pt idx="2">
                  <c:v>42.857100000000003</c:v>
                </c:pt>
                <c:pt idx="3">
                  <c:v>15.254200000000001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grönsaker så gott som dagligen eller oftare</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48.837200000000003</c:v>
                </c:pt>
                <c:pt idx="1">
                  <c:v>60.784300000000002</c:v>
                </c:pt>
                <c:pt idx="2">
                  <c:v>80.952399999999997</c:v>
                </c:pt>
                <c:pt idx="3">
                  <c:v>62.7119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52.752899999999997</c:v>
                </c:pt>
                <c:pt idx="1">
                  <c:v>49.902700000000003</c:v>
                </c:pt>
                <c:pt idx="2">
                  <c:v>60.546100000000003</c:v>
                </c:pt>
                <c:pt idx="3">
                  <c:v>43.297600000000003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grönsaker så gott som dagligen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70.588200000000001</c:v>
                </c:pt>
                <c:pt idx="1">
                  <c:v>36</c:v>
                </c:pt>
                <c:pt idx="2">
                  <c:v>78.260900000000007</c:v>
                </c:pt>
                <c:pt idx="3">
                  <c:v>50.746299999999998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68.75</c:v>
                </c:pt>
                <c:pt idx="1">
                  <c:v>30</c:v>
                </c:pt>
                <c:pt idx="2">
                  <c:v>83.636399999999995</c:v>
                </c:pt>
                <c:pt idx="3">
                  <c:v>37.383200000000002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68.115899999999996</c:v>
                </c:pt>
                <c:pt idx="1">
                  <c:v>48.8095</c:v>
                </c:pt>
                <c:pt idx="2">
                  <c:v>65.517200000000003</c:v>
                </c:pt>
                <c:pt idx="3">
                  <c:v>46.296300000000002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48.837200000000003</c:v>
                </c:pt>
                <c:pt idx="1">
                  <c:v>60.784300000000002</c:v>
                </c:pt>
                <c:pt idx="2">
                  <c:v>80.952399999999997</c:v>
                </c:pt>
                <c:pt idx="3">
                  <c:v>62.7119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fisk eller skaldjur några gånger i veckan eller oftare</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27.907</c:v>
                </c:pt>
                <c:pt idx="1">
                  <c:v>39.215699999999998</c:v>
                </c:pt>
                <c:pt idx="2">
                  <c:v>32.142899999999997</c:v>
                </c:pt>
                <c:pt idx="3">
                  <c:v>49.152500000000003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30.2623</c:v>
                </c:pt>
                <c:pt idx="1">
                  <c:v>40.805700000000002</c:v>
                </c:pt>
                <c:pt idx="2">
                  <c:v>31.467600000000001</c:v>
                </c:pt>
                <c:pt idx="3">
                  <c:v>38.646999999999998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fisk eller skaldjur några gånger i veckan eller oftare</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27.848099999999999</c:v>
                </c:pt>
                <c:pt idx="1">
                  <c:v>26.3889</c:v>
                </c:pt>
                <c:pt idx="2">
                  <c:v>56.363599999999998</c:v>
                </c:pt>
                <c:pt idx="3">
                  <c:v>36.792499999999997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43.478299999999997</c:v>
                </c:pt>
                <c:pt idx="1">
                  <c:v>31.7073</c:v>
                </c:pt>
                <c:pt idx="2">
                  <c:v>40.350900000000003</c:v>
                </c:pt>
                <c:pt idx="3">
                  <c:v>33.333300000000001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27.907</c:v>
                </c:pt>
                <c:pt idx="1">
                  <c:v>39.215699999999998</c:v>
                </c:pt>
                <c:pt idx="2">
                  <c:v>32.142899999999997</c:v>
                </c:pt>
                <c:pt idx="3">
                  <c:v>49.152500000000003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pizza, hamburgare, kebab eller liknande några gånger i veckan eller oftare</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13.9535</c:v>
                </c:pt>
                <c:pt idx="1">
                  <c:v>11.764699999999999</c:v>
                </c:pt>
                <c:pt idx="2">
                  <c:v>9.6386000000000003</c:v>
                </c:pt>
                <c:pt idx="3">
                  <c:v>18.644100000000002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14.2857</c:v>
                </c:pt>
                <c:pt idx="1">
                  <c:v>18.5473</c:v>
                </c:pt>
                <c:pt idx="2">
                  <c:v>12.0654</c:v>
                </c:pt>
                <c:pt idx="3">
                  <c:v>20.161300000000001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pizza, hamburgare, kebab eller liknande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3">
                  <c:v>7.3529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11D8-45C9-821A-8E48DAEA03D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6.3291000000000004</c:v>
                </c:pt>
                <c:pt idx="1">
                  <c:v>13.8889</c:v>
                </c:pt>
                <c:pt idx="3">
                  <c:v>14.9533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1">
                  <c:v>14.2857</c:v>
                </c:pt>
                <c:pt idx="3">
                  <c:v>16.822399999999998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13.9535</c:v>
                </c:pt>
                <c:pt idx="1">
                  <c:v>11.764699999999999</c:v>
                </c:pt>
                <c:pt idx="2">
                  <c:v>9.6386000000000003</c:v>
                </c:pt>
                <c:pt idx="3">
                  <c:v>18.644100000000002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kosttillskott (för exempelvis prestationshöjning, muskeltillväxt, fettförbränning) en gång i veckan eller oftare</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19.5122</c:v>
                </c:pt>
                <c:pt idx="1">
                  <c:v>28.571400000000001</c:v>
                </c:pt>
                <c:pt idx="2">
                  <c:v>14.457800000000001</c:v>
                </c:pt>
                <c:pt idx="3">
                  <c:v>35.593200000000003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16.0703</c:v>
                </c:pt>
                <c:pt idx="1">
                  <c:v>32.116799999999998</c:v>
                </c:pt>
                <c:pt idx="2">
                  <c:v>14.3249</c:v>
                </c:pt>
                <c:pt idx="3">
                  <c:v>36.771599999999999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att de </a:t>
            </a:r>
            <a:r>
              <a:rPr lang="sv-SE" i="1"/>
              <a:t>alltid </a:t>
            </a:r>
            <a:r>
              <a:rPr lang="sv-SE"/>
              <a:t>eller </a:t>
            </a:r>
            <a:r>
              <a:rPr lang="sv-SE" i="1"/>
              <a:t>ofta </a:t>
            </a:r>
            <a:r>
              <a:rPr lang="sv-SE"/>
              <a:t>har tillräckligt med pengar för att göra samma saker som sina kompisar </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85.714299999999994</c:v>
                </c:pt>
                <c:pt idx="1">
                  <c:v>76</c:v>
                </c:pt>
                <c:pt idx="2">
                  <c:v>89.411799999999999</c:v>
                </c:pt>
                <c:pt idx="3">
                  <c:v>90.769199999999998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84.958600000000004</c:v>
                </c:pt>
                <c:pt idx="1">
                  <c:v>87.451700000000002</c:v>
                </c:pt>
                <c:pt idx="2">
                  <c:v>86.234800000000007</c:v>
                </c:pt>
                <c:pt idx="3">
                  <c:v>88.362899999999996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kosttillskott (för exempelvis prestationshöjning, muskeltillväxt, fettförbränning) en gång i veckan eller oftare</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20</c:v>
                </c:pt>
                <c:pt idx="1">
                  <c:v>18.666699999999999</c:v>
                </c:pt>
                <c:pt idx="2">
                  <c:v>29.6296</c:v>
                </c:pt>
                <c:pt idx="3">
                  <c:v>23.300999999999998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19.5122</c:v>
                </c:pt>
                <c:pt idx="1">
                  <c:v>28.571400000000001</c:v>
                </c:pt>
                <c:pt idx="2">
                  <c:v>14.457800000000001</c:v>
                </c:pt>
                <c:pt idx="3">
                  <c:v>35.593200000000003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dricker sockersötad dryck (ej light) t.ex. läsk, saft, juice några gånger i veckan eller oftare</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65.116299999999995</c:v>
                </c:pt>
                <c:pt idx="1">
                  <c:v>58.823500000000003</c:v>
                </c:pt>
                <c:pt idx="2">
                  <c:v>51.1905</c:v>
                </c:pt>
                <c:pt idx="3">
                  <c:v>57.627099999999999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56.8414</c:v>
                </c:pt>
                <c:pt idx="1">
                  <c:v>62.200600000000001</c:v>
                </c:pt>
                <c:pt idx="2">
                  <c:v>57.055199999999999</c:v>
                </c:pt>
                <c:pt idx="3">
                  <c:v>64.792500000000004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dricker sockersötad dryck (ej light) t.ex. läsk, saft, juice några gånger i veckan eller oftare</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32.835799999999999</c:v>
                </c:pt>
                <c:pt idx="1">
                  <c:v>56.6265</c:v>
                </c:pt>
                <c:pt idx="2">
                  <c:v>54.386000000000003</c:v>
                </c:pt>
                <c:pt idx="3">
                  <c:v>63.302799999999998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65.116299999999995</c:v>
                </c:pt>
                <c:pt idx="1">
                  <c:v>58.823500000000003</c:v>
                </c:pt>
                <c:pt idx="2">
                  <c:v>51.1905</c:v>
                </c:pt>
                <c:pt idx="3">
                  <c:v>57.627099999999999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går eller cyklar en timme eller mer, 4-7 dagar /vecka</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46.511600000000001</c:v>
                </c:pt>
                <c:pt idx="1">
                  <c:v>68</c:v>
                </c:pt>
                <c:pt idx="2">
                  <c:v>60</c:v>
                </c:pt>
                <c:pt idx="3">
                  <c:v>63.793100000000003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47.032499999999999</c:v>
                </c:pt>
                <c:pt idx="1">
                  <c:v>52.849699999999999</c:v>
                </c:pt>
                <c:pt idx="2">
                  <c:v>46.675699999999999</c:v>
                </c:pt>
                <c:pt idx="3">
                  <c:v>50.972499999999997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går eller cyklar en timme eller mer, 4-7 dagar /vecka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63.461500000000001</c:v>
                </c:pt>
                <c:pt idx="1">
                  <c:v>50</c:v>
                </c:pt>
                <c:pt idx="2">
                  <c:v>49.275399999999998</c:v>
                </c:pt>
                <c:pt idx="3">
                  <c:v>52.238799999999998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65</c:v>
                </c:pt>
                <c:pt idx="1">
                  <c:v>66.666700000000006</c:v>
                </c:pt>
                <c:pt idx="2">
                  <c:v>58.181800000000003</c:v>
                </c:pt>
                <c:pt idx="3">
                  <c:v>48.598100000000002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67.142899999999997</c:v>
                </c:pt>
                <c:pt idx="1">
                  <c:v>59.036099999999998</c:v>
                </c:pt>
                <c:pt idx="2">
                  <c:v>48.2759</c:v>
                </c:pt>
                <c:pt idx="3">
                  <c:v>37.036999999999999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46.511600000000001</c:v>
                </c:pt>
                <c:pt idx="1">
                  <c:v>68</c:v>
                </c:pt>
                <c:pt idx="2">
                  <c:v>60</c:v>
                </c:pt>
                <c:pt idx="3">
                  <c:v>63.793100000000003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tränar minst 30 minuter 2-3 gånger per vecka eller oftare</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72.093000000000004</c:v>
                </c:pt>
                <c:pt idx="1">
                  <c:v>90.196100000000001</c:v>
                </c:pt>
                <c:pt idx="2">
                  <c:v>74.117599999999996</c:v>
                </c:pt>
                <c:pt idx="3">
                  <c:v>86.206900000000005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70.907899999999998</c:v>
                </c:pt>
                <c:pt idx="1">
                  <c:v>82.212199999999996</c:v>
                </c:pt>
                <c:pt idx="2">
                  <c:v>64.0625</c:v>
                </c:pt>
                <c:pt idx="3">
                  <c:v>79.583600000000004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tränar minst 30 minuter 2-3 gånger per vecka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88.461500000000001</c:v>
                </c:pt>
                <c:pt idx="1">
                  <c:v>64</c:v>
                </c:pt>
                <c:pt idx="2">
                  <c:v>78.260900000000007</c:v>
                </c:pt>
                <c:pt idx="3">
                  <c:v>77.941199999999995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79.746799999999993</c:v>
                </c:pt>
                <c:pt idx="1">
                  <c:v>81.944400000000002</c:v>
                </c:pt>
                <c:pt idx="2">
                  <c:v>81.818200000000004</c:v>
                </c:pt>
                <c:pt idx="3">
                  <c:v>60.377400000000002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78.260900000000007</c:v>
                </c:pt>
                <c:pt idx="1">
                  <c:v>75.609800000000007</c:v>
                </c:pt>
                <c:pt idx="2">
                  <c:v>65.517200000000003</c:v>
                </c:pt>
                <c:pt idx="3">
                  <c:v>61.4679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72.093000000000004</c:v>
                </c:pt>
                <c:pt idx="1">
                  <c:v>90.196100000000001</c:v>
                </c:pt>
                <c:pt idx="2">
                  <c:v>74.117599999999996</c:v>
                </c:pt>
                <c:pt idx="3">
                  <c:v>86.206900000000005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tycker att de sover </a:t>
            </a:r>
            <a:r>
              <a:rPr i="1"/>
              <a:t>mycket bra </a:t>
            </a:r>
            <a:r>
              <a:t>eller </a:t>
            </a:r>
            <a:r>
              <a:rPr i="1"/>
              <a:t>ganska bra</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67.441900000000004</c:v>
                </c:pt>
                <c:pt idx="1">
                  <c:v>72.549000000000007</c:v>
                </c:pt>
                <c:pt idx="2">
                  <c:v>65.882400000000004</c:v>
                </c:pt>
                <c:pt idx="3">
                  <c:v>67.241399999999999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67.475999999999999</c:v>
                </c:pt>
                <c:pt idx="1">
                  <c:v>76.645200000000003</c:v>
                </c:pt>
                <c:pt idx="2">
                  <c:v>68.296000000000006</c:v>
                </c:pt>
                <c:pt idx="3">
                  <c:v>69.205100000000002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tycker att de sover </a:t>
            </a:r>
            <a:r>
              <a:rPr i="1"/>
              <a:t>mycket bra </a:t>
            </a:r>
            <a:r>
              <a:t>eller </a:t>
            </a:r>
            <a:r>
              <a:rPr i="1"/>
              <a:t>ganska bra</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75.949399999999997</c:v>
                </c:pt>
                <c:pt idx="1">
                  <c:v>79.452100000000002</c:v>
                </c:pt>
                <c:pt idx="2">
                  <c:v>81.818200000000004</c:v>
                </c:pt>
                <c:pt idx="3">
                  <c:v>69.158900000000003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74.285700000000006</c:v>
                </c:pt>
                <c:pt idx="1">
                  <c:v>74.698800000000006</c:v>
                </c:pt>
                <c:pt idx="2">
                  <c:v>67.241399999999999</c:v>
                </c:pt>
                <c:pt idx="3">
                  <c:v>72.477099999999993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67.441900000000004</c:v>
                </c:pt>
                <c:pt idx="1">
                  <c:v>72.549000000000007</c:v>
                </c:pt>
                <c:pt idx="2">
                  <c:v>65.882400000000004</c:v>
                </c:pt>
                <c:pt idx="3">
                  <c:v>67.241399999999999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sover 8 timmar eller mer i genomsnitt</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76.1905</c:v>
                </c:pt>
                <c:pt idx="1">
                  <c:v>68.627499999999998</c:v>
                </c:pt>
                <c:pt idx="2">
                  <c:v>68.235299999999995</c:v>
                </c:pt>
                <c:pt idx="3">
                  <c:v>70.689700000000002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71.941100000000006</c:v>
                </c:pt>
                <c:pt idx="1">
                  <c:v>75.388599999999997</c:v>
                </c:pt>
                <c:pt idx="2">
                  <c:v>67.847399999999993</c:v>
                </c:pt>
                <c:pt idx="3">
                  <c:v>69.194599999999994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alltid </a:t>
            </a:r>
            <a:r>
              <a:rPr lang="sv-SE"/>
              <a:t>eller </a:t>
            </a:r>
            <a:r>
              <a:rPr lang="sv-SE" i="1"/>
              <a:t>ofta </a:t>
            </a:r>
            <a:r>
              <a:rPr lang="sv-SE"/>
              <a:t>på frågan: "Hur ofta upplever du att du och din familj har råd att göra/köpa samma saker som de flesta andra i din klass?" </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85.714299999999994</c:v>
                </c:pt>
                <c:pt idx="1">
                  <c:v>84.313699999999997</c:v>
                </c:pt>
                <c:pt idx="2">
                  <c:v>87.058800000000005</c:v>
                </c:pt>
                <c:pt idx="3">
                  <c:v>90.769199999999998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85.204099999999997</c:v>
                </c:pt>
                <c:pt idx="1">
                  <c:v>86.182500000000005</c:v>
                </c:pt>
                <c:pt idx="2">
                  <c:v>86.369799999999998</c:v>
                </c:pt>
                <c:pt idx="3">
                  <c:v>87.434200000000004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sover 8 timmar eller mer i genomsnitt</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78.260900000000007</c:v>
                </c:pt>
                <c:pt idx="1">
                  <c:v>80</c:v>
                </c:pt>
                <c:pt idx="2">
                  <c:v>83.673500000000004</c:v>
                </c:pt>
                <c:pt idx="3">
                  <c:v>70.967699999999994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77.142899999999997</c:v>
                </c:pt>
                <c:pt idx="1">
                  <c:v>77.777799999999999</c:v>
                </c:pt>
                <c:pt idx="2">
                  <c:v>64.285700000000006</c:v>
                </c:pt>
                <c:pt idx="3">
                  <c:v>67.592600000000004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76.1905</c:v>
                </c:pt>
                <c:pt idx="1">
                  <c:v>68.627499999999998</c:v>
                </c:pt>
                <c:pt idx="2">
                  <c:v>68.235299999999995</c:v>
                </c:pt>
                <c:pt idx="3">
                  <c:v>70.689700000000002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Vad skulle du behöva mer kunskap om gällande sex och samlevnad?*</a:t>
            </a:r>
          </a:p>
        </c:rich>
      </c:tx>
      <c:overlay val="0"/>
    </c:title>
    <c:autoTitleDeleted val="0"/>
    <c:plotArea>
      <c:layout/>
      <c:barChart>
        <c:barDir val="col"/>
        <c:grouping val="clustered"/>
        <c:varyColors val="0"/>
        <c:ser>
          <c:idx val="0"/>
          <c:order val="0"/>
          <c:tx>
            <c:strRef>
              <c:f>DataSheet!$C$1</c:f>
              <c:strCache>
                <c:ptCount val="1"/>
                <c:pt idx="0">
                  <c:v>Tjejer - Eksjö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DataSheet!$C$2:$C$5</c:f>
              <c:numCache>
                <c:formatCode>General</c:formatCode>
                <c:ptCount val="4"/>
                <c:pt idx="0">
                  <c:v>42.222200000000001</c:v>
                </c:pt>
                <c:pt idx="1">
                  <c:v>27.777799999999999</c:v>
                </c:pt>
                <c:pt idx="2">
                  <c:v>13.333299999999999</c:v>
                </c:pt>
                <c:pt idx="3">
                  <c:v>23.333300000000001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DataSheet!$D$2:$D$5</c:f>
              <c:numCache>
                <c:formatCode>General</c:formatCode>
                <c:ptCount val="4"/>
                <c:pt idx="0">
                  <c:v>45.305999999999997</c:v>
                </c:pt>
                <c:pt idx="1">
                  <c:v>28.499600000000001</c:v>
                </c:pt>
                <c:pt idx="2">
                  <c:v>15.9262</c:v>
                </c:pt>
                <c:pt idx="3">
                  <c:v>16.8064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Killar - Eksjö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DataSheet!$E$2:$E$5</c:f>
              <c:numCache>
                <c:formatCode>General</c:formatCode>
                <c:ptCount val="4"/>
                <c:pt idx="0">
                  <c:v>29.508199999999999</c:v>
                </c:pt>
                <c:pt idx="1">
                  <c:v>36.065600000000003</c:v>
                </c:pt>
                <c:pt idx="2">
                  <c:v>31.147500000000001</c:v>
                </c:pt>
                <c:pt idx="3">
                  <c:v>19.6721</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DataSheet!$F$2:$F$5</c:f>
              <c:numCache>
                <c:formatCode>General</c:formatCode>
                <c:ptCount val="4"/>
                <c:pt idx="0">
                  <c:v>30.9373</c:v>
                </c:pt>
                <c:pt idx="1">
                  <c:v>35.7941</c:v>
                </c:pt>
                <c:pt idx="2">
                  <c:v>24.380800000000001</c:v>
                </c:pt>
                <c:pt idx="3">
                  <c:v>18.989799999999999</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Om du skulle ha sex med någon som ville använda kondom, hur skulle du reagera då? *</a:t>
            </a:r>
          </a:p>
        </c:rich>
      </c:tx>
      <c:overlay val="0"/>
    </c:title>
    <c:autoTitleDeleted val="0"/>
    <c:plotArea>
      <c:layout/>
      <c:barChart>
        <c:barDir val="col"/>
        <c:grouping val="clustered"/>
        <c:varyColors val="0"/>
        <c:ser>
          <c:idx val="0"/>
          <c:order val="0"/>
          <c:tx>
            <c:strRef>
              <c:f>DataSheet!$C$1</c:f>
              <c:strCache>
                <c:ptCount val="1"/>
                <c:pt idx="0">
                  <c:v>Tjejer - Eksjö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DataSheet!$C$2:$C$5</c:f>
              <c:numCache>
                <c:formatCode>General</c:formatCode>
                <c:ptCount val="4"/>
                <c:pt idx="0">
                  <c:v>64.166700000000006</c:v>
                </c:pt>
                <c:pt idx="1">
                  <c:v>36.666699999999999</c:v>
                </c:pt>
                <c:pt idx="2">
                  <c:v>14.166700000000001</c:v>
                </c:pt>
                <c:pt idx="3">
                  <c:v>4.1666999999999996</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DataSheet!$D$2:$D$5</c:f>
              <c:numCache>
                <c:formatCode>General</c:formatCode>
                <c:ptCount val="4"/>
                <c:pt idx="0">
                  <c:v>71.542000000000002</c:v>
                </c:pt>
                <c:pt idx="1">
                  <c:v>37.855699999999999</c:v>
                </c:pt>
                <c:pt idx="2">
                  <c:v>10.390499999999999</c:v>
                </c:pt>
                <c:pt idx="3">
                  <c:v>2.548</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Eksjö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DataSheet!$E$2:$E$5</c:f>
              <c:numCache>
                <c:formatCode>General</c:formatCode>
                <c:ptCount val="4"/>
                <c:pt idx="0">
                  <c:v>62.886600000000001</c:v>
                </c:pt>
                <c:pt idx="1">
                  <c:v>41.237099999999998</c:v>
                </c:pt>
                <c:pt idx="2">
                  <c:v>10.3093</c:v>
                </c:pt>
                <c:pt idx="3">
                  <c:v>5.1546000000000003</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DataSheet!$F$2:$F$5</c:f>
              <c:numCache>
                <c:formatCode>General</c:formatCode>
                <c:ptCount val="4"/>
                <c:pt idx="0">
                  <c:v>65.526899999999998</c:v>
                </c:pt>
                <c:pt idx="1">
                  <c:v>30.4955</c:v>
                </c:pt>
                <c:pt idx="2">
                  <c:v>8.1646999999999998</c:v>
                </c:pt>
                <c:pt idx="3">
                  <c:v>4.2218999999999998</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a:t>
            </a:r>
            <a:r>
              <a:rPr lang="sv-SE" i="1"/>
              <a:t> ibland</a:t>
            </a:r>
            <a:r>
              <a:rPr lang="sv-SE"/>
              <a:t> eller </a:t>
            </a:r>
            <a:r>
              <a:rPr lang="sv-SE" i="1"/>
              <a:t>varje dag</a:t>
            </a:r>
            <a:r>
              <a:rPr lang="sv-SE"/>
              <a:t> på frågan "Röker du?</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3">
                  <c:v>16.666699999999999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7.569</c:v>
                </c:pt>
                <c:pt idx="1">
                  <c:v>5.9817999999999998</c:v>
                </c:pt>
                <c:pt idx="2">
                  <c:v>12.7211</c:v>
                </c:pt>
                <c:pt idx="3">
                  <c:v>13.508100000000001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a:t>
            </a:r>
            <a:r>
              <a:rPr lang="sv-SE" i="1"/>
              <a:t> ibland</a:t>
            </a:r>
            <a:r>
              <a:rPr lang="sv-SE"/>
              <a:t> eller </a:t>
            </a:r>
            <a:r>
              <a:rPr lang="sv-SE" i="1"/>
              <a:t>varje dag</a:t>
            </a:r>
            <a:r>
              <a:rPr lang="sv-SE"/>
              <a:t> på frågan "Röker du?</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2">
                  <c:v>13.235300000000001</c:v>
                </c:pt>
                <c:pt idx="3">
                  <c:v>16.176500000000001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1525-4465-BA74-C6E42FDA760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7.5</c:v>
                </c:pt>
                <c:pt idx="3">
                  <c:v>26.168199999999999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7.7778</c:v>
                </c:pt>
                <c:pt idx="1">
                  <c:v>7.6086999999999998</c:v>
                </c:pt>
                <c:pt idx="2">
                  <c:v>24</c:v>
                </c:pt>
                <c:pt idx="3">
                  <c:v>33.076900000000002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3">
                  <c:v>16.666699999999999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ibland </a:t>
            </a:r>
            <a:r>
              <a:rPr lang="sv-SE"/>
              <a:t>eller </a:t>
            </a:r>
            <a:r>
              <a:rPr lang="sv-SE" i="1"/>
              <a:t>varje dag</a:t>
            </a:r>
            <a:r>
              <a:rPr lang="sv-SE"/>
              <a:t> på frågan "Snusar du?"</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4.6512000000000002</c:v>
                </c:pt>
                <c:pt idx="1">
                  <c:v>19.607800000000001</c:v>
                </c:pt>
                <c:pt idx="2">
                  <c:v>18.823499999999999</c:v>
                </c:pt>
                <c:pt idx="3">
                  <c:v>28.333300000000001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9.3930000000000007</c:v>
                </c:pt>
                <c:pt idx="1">
                  <c:v>14.508800000000001</c:v>
                </c:pt>
                <c:pt idx="2">
                  <c:v>19.2517</c:v>
                </c:pt>
                <c:pt idx="3">
                  <c:v>30.675699999999999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ibland </a:t>
            </a:r>
            <a:r>
              <a:rPr lang="sv-SE"/>
              <a:t>eller </a:t>
            </a:r>
            <a:r>
              <a:rPr lang="sv-SE" i="1"/>
              <a:t>varje dag</a:t>
            </a:r>
            <a:r>
              <a:rPr lang="sv-SE"/>
              <a:t> på frågan "Snusar du?"</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9B6B-48CC-BF36-FC81333B4AEF}"/>
                </c:ext>
              </c:extLst>
            </c:dLbl>
            <c:dLbl>
              <c:idx val="2"/>
              <c:delete val="1"/>
              <c:extLst>
                <c:ext xmlns:c15="http://schemas.microsoft.com/office/drawing/2012/chart" uri="{CE6537A1-D6FC-4f65-9D91-7224C49458BB}"/>
                <c:ext xmlns:c16="http://schemas.microsoft.com/office/drawing/2014/chart" uri="{C3380CC4-5D6E-409C-BE32-E72D297353CC}">
                  <c16:uniqueId val="{00000001-9B6B-48CC-BF36-FC81333B4AE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2">
                  <c:v>0</c:v>
                </c:pt>
                <c:pt idx="3">
                  <c:v>19.117599999999999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2-9B6B-48CC-BF36-FC81333B4AE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2">
                  <c:v>0</c:v>
                </c:pt>
                <c:pt idx="3">
                  <c:v>32.075499999999998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1">
                  <c:v>17.391300000000001</c:v>
                </c:pt>
                <c:pt idx="2">
                  <c:v>13.1579</c:v>
                </c:pt>
                <c:pt idx="3">
                  <c:v>31.782900000000001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1">
                  <c:v>19.607800000000001</c:v>
                </c:pt>
                <c:pt idx="2">
                  <c:v>18.823499999999999</c:v>
                </c:pt>
                <c:pt idx="3">
                  <c:v>28.333300000000001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använder vitt snus </a:t>
            </a:r>
            <a:r>
              <a:rPr lang="sv-SE" i="1"/>
              <a:t>ibland </a:t>
            </a:r>
            <a:r>
              <a:rPr lang="sv-SE"/>
              <a:t>eller v</a:t>
            </a:r>
            <a:r>
              <a:rPr lang="sv-SE" i="1"/>
              <a:t>arje dag</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11.9048</c:v>
                </c:pt>
                <c:pt idx="1">
                  <c:v>24</c:v>
                </c:pt>
                <c:pt idx="2">
                  <c:v>18.823499999999999</c:v>
                </c:pt>
                <c:pt idx="3">
                  <c:v>28.333300000000001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11.7798</c:v>
                </c:pt>
                <c:pt idx="1">
                  <c:v>14.425000000000001</c:v>
                </c:pt>
                <c:pt idx="2">
                  <c:v>21.1709</c:v>
                </c:pt>
                <c:pt idx="3">
                  <c:v>28.322099999999999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använder e-cigaretter/vejpar </a:t>
            </a:r>
            <a:r>
              <a:rPr lang="sv-SE" i="1"/>
              <a:t>ibland </a:t>
            </a:r>
            <a:r>
              <a:rPr lang="sv-SE"/>
              <a:t>eller </a:t>
            </a:r>
            <a:r>
              <a:rPr lang="sv-SE" i="1"/>
              <a:t>varje dag</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32.558100000000003</c:v>
                </c:pt>
                <c:pt idx="1">
                  <c:v>19.607800000000001</c:v>
                </c:pt>
                <c:pt idx="2">
                  <c:v>25</c:v>
                </c:pt>
                <c:pt idx="3">
                  <c:v>20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23.8462</c:v>
                </c:pt>
                <c:pt idx="1">
                  <c:v>13.719099999999999</c:v>
                </c:pt>
                <c:pt idx="2">
                  <c:v>28.112200000000001</c:v>
                </c:pt>
                <c:pt idx="3">
                  <c:v>19.717400000000001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använder e-cigaretter/vejpar </a:t>
            </a:r>
            <a:r>
              <a:rPr lang="sv-SE" i="1"/>
              <a:t>ibland </a:t>
            </a:r>
            <a:r>
              <a:rPr lang="sv-SE"/>
              <a:t>eller </a:t>
            </a:r>
            <a:r>
              <a:rPr lang="sv-SE" i="1"/>
              <a:t>varje dag</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3">
                  <c:v>14.1509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10.8696</c:v>
                </c:pt>
                <c:pt idx="3">
                  <c:v>10.7692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32.558100000000003</c:v>
                </c:pt>
                <c:pt idx="1">
                  <c:v>19.607800000000001</c:v>
                </c:pt>
                <c:pt idx="2">
                  <c:v>25</c:v>
                </c:pt>
                <c:pt idx="3">
                  <c:v>20</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svarande fördelat på härkomst</a:t>
            </a:r>
          </a:p>
        </c:rich>
      </c:tx>
      <c:overlay val="0"/>
    </c:title>
    <c:autoTitleDeleted val="0"/>
    <c:plotArea>
      <c:layout/>
      <c:barChart>
        <c:barDir val="col"/>
        <c:grouping val="clustered"/>
        <c:varyColors val="0"/>
        <c:ser>
          <c:idx val="0"/>
          <c:order val="0"/>
          <c:tx>
            <c:strRef>
              <c:f>DataSheet!$C$1</c:f>
              <c:strCache>
                <c:ptCount val="1"/>
                <c:pt idx="0">
                  <c:v>Sverige</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Eksjö kommun</c:v>
                  </c:pt>
                  <c:pt idx="1">
                    <c:v>Jönköpings län</c:v>
                  </c:pt>
                  <c:pt idx="2">
                    <c:v>Eksjö kommun</c:v>
                  </c:pt>
                  <c:pt idx="3">
                    <c:v>Jönköpings län</c:v>
                  </c:pt>
                  <c:pt idx="4">
                    <c:v>Eksjö kommun</c:v>
                  </c:pt>
                  <c:pt idx="5">
                    <c:v>Jönköpings län</c:v>
                  </c:pt>
                  <c:pt idx="6">
                    <c:v>Eksjö kommun</c:v>
                  </c:pt>
                  <c:pt idx="7">
                    <c:v>Jönköpings län</c:v>
                  </c:pt>
                </c:lvl>
                <c:lvl>
                  <c:pt idx="0">
                    <c:v>Åk 9 Tjejer</c:v>
                  </c:pt>
                  <c:pt idx="2">
                    <c:v>Åk 9 Killar</c:v>
                  </c:pt>
                  <c:pt idx="4">
                    <c:v>Gy 2 Tjejer</c:v>
                  </c:pt>
                  <c:pt idx="6">
                    <c:v>Gy 2 Killar</c:v>
                  </c:pt>
                </c:lvl>
              </c:multiLvlStrCache>
            </c:multiLvlStrRef>
          </c:cat>
          <c:val>
            <c:numRef>
              <c:f>DataSheet!$C$2:$C$9</c:f>
              <c:numCache>
                <c:formatCode>General</c:formatCode>
                <c:ptCount val="8"/>
                <c:pt idx="0">
                  <c:v>72.093000000000004</c:v>
                </c:pt>
                <c:pt idx="1">
                  <c:v>72.750500000000002</c:v>
                </c:pt>
                <c:pt idx="2">
                  <c:v>68</c:v>
                </c:pt>
                <c:pt idx="3">
                  <c:v>71.318299999999994</c:v>
                </c:pt>
                <c:pt idx="4">
                  <c:v>73.8095</c:v>
                </c:pt>
                <c:pt idx="5">
                  <c:v>70.445300000000003</c:v>
                </c:pt>
                <c:pt idx="6">
                  <c:v>75.384600000000006</c:v>
                </c:pt>
                <c:pt idx="7">
                  <c:v>73.967200000000005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Övriga Europa</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Eksjö kommun</c:v>
                  </c:pt>
                  <c:pt idx="1">
                    <c:v>Jönköpings län</c:v>
                  </c:pt>
                  <c:pt idx="2">
                    <c:v>Eksjö kommun</c:v>
                  </c:pt>
                  <c:pt idx="3">
                    <c:v>Jönköpings län</c:v>
                  </c:pt>
                  <c:pt idx="4">
                    <c:v>Eksjö kommun</c:v>
                  </c:pt>
                  <c:pt idx="5">
                    <c:v>Jönköpings län</c:v>
                  </c:pt>
                  <c:pt idx="6">
                    <c:v>Eksjö kommun</c:v>
                  </c:pt>
                  <c:pt idx="7">
                    <c:v>Jönköpings län</c:v>
                  </c:pt>
                </c:lvl>
                <c:lvl>
                  <c:pt idx="0">
                    <c:v>Åk 9 Tjejer</c:v>
                  </c:pt>
                  <c:pt idx="2">
                    <c:v>Åk 9 Killar</c:v>
                  </c:pt>
                  <c:pt idx="4">
                    <c:v>Gy 2 Tjejer</c:v>
                  </c:pt>
                  <c:pt idx="6">
                    <c:v>Gy 2 Killar</c:v>
                  </c:pt>
                </c:lvl>
              </c:multiLvlStrCache>
            </c:multiLvlStrRef>
          </c:cat>
          <c:val>
            <c:numRef>
              <c:f>DataSheet!$D$2:$D$9</c:f>
              <c:numCache>
                <c:formatCode>General</c:formatCode>
                <c:ptCount val="8"/>
                <c:pt idx="0">
                  <c:v>11.6279</c:v>
                </c:pt>
                <c:pt idx="1">
                  <c:v>9.7001000000000008</c:v>
                </c:pt>
                <c:pt idx="2">
                  <c:v>14</c:v>
                </c:pt>
                <c:pt idx="3">
                  <c:v>9.7105999999999995</c:v>
                </c:pt>
                <c:pt idx="4">
                  <c:v>10.7143</c:v>
                </c:pt>
                <c:pt idx="5">
                  <c:v>10.1889</c:v>
                </c:pt>
                <c:pt idx="6">
                  <c:v>7.6923000000000004</c:v>
                </c:pt>
                <c:pt idx="7">
                  <c:v>9.7705000000000002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Övriga världen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Eksjö kommun</c:v>
                  </c:pt>
                  <c:pt idx="1">
                    <c:v>Jönköpings län</c:v>
                  </c:pt>
                  <c:pt idx="2">
                    <c:v>Eksjö kommun</c:v>
                  </c:pt>
                  <c:pt idx="3">
                    <c:v>Jönköpings län</c:v>
                  </c:pt>
                  <c:pt idx="4">
                    <c:v>Eksjö kommun</c:v>
                  </c:pt>
                  <c:pt idx="5">
                    <c:v>Jönköpings län</c:v>
                  </c:pt>
                  <c:pt idx="6">
                    <c:v>Eksjö kommun</c:v>
                  </c:pt>
                  <c:pt idx="7">
                    <c:v>Jönköpings län</c:v>
                  </c:pt>
                </c:lvl>
                <c:lvl>
                  <c:pt idx="0">
                    <c:v>Åk 9 Tjejer</c:v>
                  </c:pt>
                  <c:pt idx="2">
                    <c:v>Åk 9 Killar</c:v>
                  </c:pt>
                  <c:pt idx="4">
                    <c:v>Gy 2 Tjejer</c:v>
                  </c:pt>
                  <c:pt idx="6">
                    <c:v>Gy 2 Killar</c:v>
                  </c:pt>
                </c:lvl>
              </c:multiLvlStrCache>
            </c:multiLvlStrRef>
          </c:cat>
          <c:val>
            <c:numRef>
              <c:f>DataSheet!$E$2:$E$9</c:f>
              <c:numCache>
                <c:formatCode>General</c:formatCode>
                <c:ptCount val="8"/>
                <c:pt idx="0">
                  <c:v>16.2791</c:v>
                </c:pt>
                <c:pt idx="1">
                  <c:v>17.996200000000002</c:v>
                </c:pt>
                <c:pt idx="2">
                  <c:v>18</c:v>
                </c:pt>
                <c:pt idx="3">
                  <c:v>19.2926</c:v>
                </c:pt>
                <c:pt idx="4">
                  <c:v>15.4762</c:v>
                </c:pt>
                <c:pt idx="5">
                  <c:v>19.770600000000002</c:v>
                </c:pt>
                <c:pt idx="6">
                  <c:v>18.461500000000001</c:v>
                </c:pt>
                <c:pt idx="7">
                  <c:v>16.721299999999999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rökt vattenpipa en eller flera gånger</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2">
                  <c:v>14.2857</c:v>
                </c:pt>
                <c:pt idx="3">
                  <c:v>26.666699999999999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10.890499999999999</c:v>
                </c:pt>
                <c:pt idx="1">
                  <c:v>13.268599999999999</c:v>
                </c:pt>
                <c:pt idx="2">
                  <c:v>16.847799999999999</c:v>
                </c:pt>
                <c:pt idx="3">
                  <c:v>21.870799999999999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rökt vattenpipa en eller flera gånger</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2">
                  <c:v>27.536200000000001</c:v>
                </c:pt>
                <c:pt idx="3">
                  <c:v>29.411799999999999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11.25</c:v>
                </c:pt>
                <c:pt idx="2">
                  <c:v>21.818200000000001</c:v>
                </c:pt>
                <c:pt idx="3">
                  <c:v>38.679200000000002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6.6666999999999996</c:v>
                </c:pt>
                <c:pt idx="1">
                  <c:v>18.478300000000001</c:v>
                </c:pt>
                <c:pt idx="2">
                  <c:v>22.368400000000001</c:v>
                </c:pt>
                <c:pt idx="3">
                  <c:v>30</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2">
                  <c:v>14.2857</c:v>
                </c:pt>
                <c:pt idx="3">
                  <c:v>26.666699999999999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druckit alkohol </a:t>
            </a:r>
            <a:r>
              <a:rPr lang="sv-SE" dirty="0" smtClean="0"/>
              <a:t>någon gång de </a:t>
            </a:r>
            <a:r>
              <a:rPr lang="sv-SE" dirty="0"/>
              <a:t>senaste 12 månaderna</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37.209299999999999</c:v>
                </c:pt>
                <c:pt idx="1">
                  <c:v>33.333300000000001</c:v>
                </c:pt>
                <c:pt idx="2">
                  <c:v>62.352899999999998</c:v>
                </c:pt>
                <c:pt idx="3">
                  <c:v>68.965500000000006</c:v>
                </c:pt>
              </c:numCache>
            </c:numRef>
          </c:val>
          <c:extLst>
            <c:ext xmlns:c16="http://schemas.microsoft.com/office/drawing/2014/chart" uri="{C3380CC4-5D6E-409C-BE32-E72D297353CC}">
              <c16:uniqueId val="{00000000-3ECC-412B-873A-CD11DD9EA902}"/>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36.764699999999998</c:v>
                </c:pt>
                <c:pt idx="1">
                  <c:v>28.849900000000002</c:v>
                </c:pt>
                <c:pt idx="2">
                  <c:v>62.261600000000001</c:v>
                </c:pt>
                <c:pt idx="3">
                  <c:v>62.7027</c:v>
                </c:pt>
              </c:numCache>
            </c:numRef>
          </c:val>
          <c:extLst>
            <c:ext xmlns:c16="http://schemas.microsoft.com/office/drawing/2014/chart" uri="{C3380CC4-5D6E-409C-BE32-E72D297353CC}">
              <c16:uniqueId val="{00000001-3ECC-412B-873A-CD11DD9EA902}"/>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druckit alkohol </a:t>
            </a:r>
            <a:r>
              <a:rPr lang="sv-SE" dirty="0" smtClean="0"/>
              <a:t>någon gång de </a:t>
            </a:r>
            <a:r>
              <a:rPr lang="sv-SE" dirty="0"/>
              <a:t>senaste 12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26.923100000000002</c:v>
                </c:pt>
                <c:pt idx="1">
                  <c:v>26</c:v>
                </c:pt>
                <c:pt idx="2">
                  <c:v>65.217399999999998</c:v>
                </c:pt>
                <c:pt idx="3">
                  <c:v>73.529399999999995</c:v>
                </c:pt>
              </c:numCache>
            </c:numRef>
          </c:val>
          <c:extLst>
            <c:ext xmlns:c16="http://schemas.microsoft.com/office/drawing/2014/chart" uri="{C3380CC4-5D6E-409C-BE32-E72D297353CC}">
              <c16:uniqueId val="{00000000-D00B-4762-A1DA-F38A96FC5D61}"/>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27.5</c:v>
                </c:pt>
                <c:pt idx="1">
                  <c:v>22.5352</c:v>
                </c:pt>
                <c:pt idx="2">
                  <c:v>74.545500000000004</c:v>
                </c:pt>
                <c:pt idx="3">
                  <c:v>68.224299999999999</c:v>
                </c:pt>
              </c:numCache>
            </c:numRef>
          </c:val>
          <c:extLst>
            <c:ext xmlns:c16="http://schemas.microsoft.com/office/drawing/2014/chart" uri="{C3380CC4-5D6E-409C-BE32-E72D297353CC}">
              <c16:uniqueId val="{00000001-D00B-4762-A1DA-F38A96FC5D61}"/>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24.444400000000002</c:v>
                </c:pt>
                <c:pt idx="1">
                  <c:v>23.076899999999998</c:v>
                </c:pt>
                <c:pt idx="2">
                  <c:v>70.129900000000006</c:v>
                </c:pt>
                <c:pt idx="3">
                  <c:v>72.656300000000002</c:v>
                </c:pt>
              </c:numCache>
            </c:numRef>
          </c:val>
          <c:extLst>
            <c:ext xmlns:c16="http://schemas.microsoft.com/office/drawing/2014/chart" uri="{C3380CC4-5D6E-409C-BE32-E72D297353CC}">
              <c16:uniqueId val="{00000002-D00B-4762-A1DA-F38A96FC5D61}"/>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37.209299999999999</c:v>
                </c:pt>
                <c:pt idx="1">
                  <c:v>33.333300000000001</c:v>
                </c:pt>
                <c:pt idx="2">
                  <c:v>62.352899999999998</c:v>
                </c:pt>
                <c:pt idx="3">
                  <c:v>68.965500000000006</c:v>
                </c:pt>
              </c:numCache>
            </c:numRef>
          </c:val>
          <c:extLst>
            <c:ext xmlns:c16="http://schemas.microsoft.com/office/drawing/2014/chart" uri="{C3380CC4-5D6E-409C-BE32-E72D297353CC}">
              <c16:uniqueId val="{00000003-D00B-4762-A1DA-F38A96FC5D61}"/>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alkohol en gång i månaden eller oftare de senaste 12 månaderna</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19.607800000000001</c:v>
                </c:pt>
                <c:pt idx="2">
                  <c:v>34.117600000000003</c:v>
                </c:pt>
                <c:pt idx="3">
                  <c:v>39.655200000000001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13.874700000000001</c:v>
                </c:pt>
                <c:pt idx="1">
                  <c:v>9.6815999999999995</c:v>
                </c:pt>
                <c:pt idx="2">
                  <c:v>35.694800000000001</c:v>
                </c:pt>
                <c:pt idx="3">
                  <c:v>34.662199999999999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alkohol en gång i månaden eller oftare de senaste 12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10</c:v>
                </c:pt>
                <c:pt idx="2">
                  <c:v>37.681199999999997</c:v>
                </c:pt>
                <c:pt idx="3">
                  <c:v>22.058800000000002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6.25</c:v>
                </c:pt>
                <c:pt idx="2">
                  <c:v>40</c:v>
                </c:pt>
                <c:pt idx="3">
                  <c:v>33.6449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8.8888999999999996</c:v>
                </c:pt>
                <c:pt idx="1">
                  <c:v>8.7911999999999999</c:v>
                </c:pt>
                <c:pt idx="2">
                  <c:v>37.662300000000002</c:v>
                </c:pt>
                <c:pt idx="3">
                  <c:v>45.3125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1">
                  <c:v>19.607800000000001</c:v>
                </c:pt>
                <c:pt idx="2">
                  <c:v>34.117600000000003</c:v>
                </c:pt>
                <c:pt idx="3">
                  <c:v>39.655200000000001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en större mängd alkohol* vid ett och samma tillfälle någon gång per år eller oftare (intensivkonsumerar alkohol)</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9.3023000000000007</c:v>
                </c:pt>
                <c:pt idx="1">
                  <c:v>19.607800000000001</c:v>
                </c:pt>
                <c:pt idx="2">
                  <c:v>43.529400000000003</c:v>
                </c:pt>
                <c:pt idx="3">
                  <c:v>53.448300000000003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13.235300000000001</c:v>
                </c:pt>
                <c:pt idx="1">
                  <c:v>12.2807</c:v>
                </c:pt>
                <c:pt idx="2">
                  <c:v>39.5777</c:v>
                </c:pt>
                <c:pt idx="3">
                  <c:v>46.081099999999999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en större mängd alkohol* vid ett och samma tillfälle någon gång per år eller oftare (intensivkonsumerar alkohol)</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2">
                  <c:v>33.333300000000001</c:v>
                </c:pt>
                <c:pt idx="3">
                  <c:v>36.764699999999998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c:v>
                </c:pt>
                <c:pt idx="1">
                  <c:v>9.8591999999999995</c:v>
                </c:pt>
                <c:pt idx="2">
                  <c:v>43.636400000000002</c:v>
                </c:pt>
                <c:pt idx="3">
                  <c:v>50.467300000000002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10</c:v>
                </c:pt>
                <c:pt idx="1">
                  <c:v>14.2857</c:v>
                </c:pt>
                <c:pt idx="2">
                  <c:v>48.051900000000003</c:v>
                </c:pt>
                <c:pt idx="3">
                  <c:v>57.031300000000002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9.3023000000000007</c:v>
                </c:pt>
                <c:pt idx="1">
                  <c:v>19.607800000000001</c:v>
                </c:pt>
                <c:pt idx="2">
                  <c:v>43.529400000000003</c:v>
                </c:pt>
                <c:pt idx="3">
                  <c:v>53.448300000000003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bjudna på alkohol av sina föräldrar en eller flera gånger</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13.9535</c:v>
                </c:pt>
                <c:pt idx="1">
                  <c:v>9.8039000000000005</c:v>
                </c:pt>
                <c:pt idx="2">
                  <c:v>32.941200000000002</c:v>
                </c:pt>
                <c:pt idx="3">
                  <c:v>36.206899999999997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13.874700000000001</c:v>
                </c:pt>
                <c:pt idx="1">
                  <c:v>11.241099999999999</c:v>
                </c:pt>
                <c:pt idx="2">
                  <c:v>26.362400000000001</c:v>
                </c:pt>
                <c:pt idx="3">
                  <c:v>23.851400000000002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bjudna på alkohol av sina föräldrar en eller flera gånger</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c:v>
                </c:pt>
                <c:pt idx="1">
                  <c:v>9.8591999999999995</c:v>
                </c:pt>
                <c:pt idx="2">
                  <c:v>25.454499999999999</c:v>
                </c:pt>
                <c:pt idx="3">
                  <c:v>24.299099999999999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8.8888999999999996</c:v>
                </c:pt>
                <c:pt idx="1">
                  <c:v>5.4945000000000004</c:v>
                </c:pt>
                <c:pt idx="2">
                  <c:v>25.974</c:v>
                </c:pt>
                <c:pt idx="3">
                  <c:v>28.906300000000002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13.9535</c:v>
                </c:pt>
                <c:pt idx="1">
                  <c:v>9.8039000000000005</c:v>
                </c:pt>
                <c:pt idx="2">
                  <c:v>32.941200000000002</c:v>
                </c:pt>
                <c:pt idx="3">
                  <c:v>36.206899999999997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upplever </a:t>
            </a:r>
            <a:r>
              <a:rPr lang="sv-SE" i="1"/>
              <a:t>bra </a:t>
            </a:r>
            <a:r>
              <a:rPr lang="sv-SE"/>
              <a:t>eller </a:t>
            </a:r>
            <a:r>
              <a:rPr lang="sv-SE" i="1"/>
              <a:t>mycket bra</a:t>
            </a:r>
            <a:r>
              <a:rPr lang="sv-SE"/>
              <a:t> allmän hälsa</a:t>
            </a:r>
          </a:p>
        </c:rich>
      </c:tx>
      <c:layout/>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58.139499999999998</c:v>
                </c:pt>
                <c:pt idx="1">
                  <c:v>82.352900000000005</c:v>
                </c:pt>
                <c:pt idx="2">
                  <c:v>69.411799999999999</c:v>
                </c:pt>
                <c:pt idx="3">
                  <c:v>86.153800000000004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62.840800000000002</c:v>
                </c:pt>
                <c:pt idx="1">
                  <c:v>85.559100000000001</c:v>
                </c:pt>
                <c:pt idx="2">
                  <c:v>67.386899999999997</c:v>
                </c:pt>
                <c:pt idx="3">
                  <c:v>81.990799999999993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erbjudna att köpa eller få narkotika</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16.2791</c:v>
                </c:pt>
                <c:pt idx="1">
                  <c:v>17.647099999999998</c:v>
                </c:pt>
                <c:pt idx="2">
                  <c:v>11.764699999999999</c:v>
                </c:pt>
                <c:pt idx="3">
                  <c:v>24.137899999999998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15.0992</c:v>
                </c:pt>
                <c:pt idx="1">
                  <c:v>16.623200000000001</c:v>
                </c:pt>
                <c:pt idx="2">
                  <c:v>20.0137</c:v>
                </c:pt>
                <c:pt idx="3">
                  <c:v>26.187200000000001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erbjudna att köpa eller få narkotika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2">
                  <c:v>13.0435</c:v>
                </c:pt>
                <c:pt idx="3">
                  <c:v>22.058800000000002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2">
                  <c:v>9.0908999999999995</c:v>
                </c:pt>
                <c:pt idx="3">
                  <c:v>23.584900000000001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9.0908999999999995</c:v>
                </c:pt>
                <c:pt idx="1">
                  <c:v>22.471900000000002</c:v>
                </c:pt>
                <c:pt idx="2">
                  <c:v>13.1579</c:v>
                </c:pt>
                <c:pt idx="3">
                  <c:v>25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16.2791</c:v>
                </c:pt>
                <c:pt idx="1">
                  <c:v>17.647099999999998</c:v>
                </c:pt>
                <c:pt idx="2">
                  <c:v>11.764699999999999</c:v>
                </c:pt>
                <c:pt idx="3">
                  <c:v>24.137899999999998</c:v>
                </c:pt>
              </c:numCache>
            </c:numRef>
          </c:val>
          <c:extLst>
            <c:ext xmlns:c16="http://schemas.microsoft.com/office/drawing/2014/chart" uri="{C3380CC4-5D6E-409C-BE32-E72D297353CC}">
              <c16:uniqueId val="{00000002-E553-4AC3-A5C9-D186C2D6C5E0}"/>
            </c:ext>
          </c:extLst>
        </c:ser>
        <c:ser>
          <c:idx val="3"/>
          <c:order val="4"/>
          <c:tx>
            <c:strRef>
              <c:f>DataSheet!$G$1</c:f>
              <c:strCache>
                <c:ptCount val="1"/>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numCache>
            </c:numRef>
          </c:val>
          <c:extLst>
            <c:ext xmlns:c16="http://schemas.microsoft.com/office/drawing/2014/chart" uri="{C3380CC4-5D6E-409C-BE32-E72D297353CC}">
              <c16:uniqueId val="{00000000-CF2E-4CA1-BD3F-8D2DFC9B7AFC}"/>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egendEntry>
        <c:idx val="4"/>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tycker att det är okej att någon i samma årskurs som de själva använder cannabis</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16.2791</c:v>
                </c:pt>
                <c:pt idx="1">
                  <c:v>13.7255</c:v>
                </c:pt>
                <c:pt idx="2">
                  <c:v>15.2941</c:v>
                </c:pt>
                <c:pt idx="3">
                  <c:v>41.071399999999997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11.8986</c:v>
                </c:pt>
                <c:pt idx="1">
                  <c:v>18.881599999999999</c:v>
                </c:pt>
                <c:pt idx="2">
                  <c:v>18.492699999999999</c:v>
                </c:pt>
                <c:pt idx="3">
                  <c:v>32.526000000000003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tycker att det är okej att någon i samma årskurs som de själva använder cannabis</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10.4651</c:v>
                </c:pt>
                <c:pt idx="1">
                  <c:v>25</c:v>
                </c:pt>
                <c:pt idx="2">
                  <c:v>17.1053</c:v>
                </c:pt>
                <c:pt idx="3">
                  <c:v>42.063499999999998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16.2791</c:v>
                </c:pt>
                <c:pt idx="1">
                  <c:v>13.7255</c:v>
                </c:pt>
                <c:pt idx="2">
                  <c:v>15.2941</c:v>
                </c:pt>
                <c:pt idx="3">
                  <c:v>41.071399999999997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Hur gammal var du första gången du... (andel i %)</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DataSheet!$C$2:$C$10</c:f>
              <c:numCache>
                <c:formatCode>General</c:formatCode>
                <c:ptCount val="9"/>
                <c:pt idx="0">
                  <c:v>35.714300000000001</c:v>
                </c:pt>
                <c:pt idx="1">
                  <c:v>59.523800000000001</c:v>
                </c:pt>
                <c:pt idx="3">
                  <c:v>73.170699999999997</c:v>
                </c:pt>
                <c:pt idx="4">
                  <c:v>17.0732</c:v>
                </c:pt>
                <c:pt idx="6">
                  <c:v>85.714299999999994</c:v>
                </c:pt>
                <c:pt idx="7">
                  <c:v>14.2857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DataSheet!$D$2:$D$10</c:f>
              <c:numCache>
                <c:formatCode>General</c:formatCode>
                <c:ptCount val="9"/>
                <c:pt idx="0">
                  <c:v>54.902000000000001</c:v>
                </c:pt>
                <c:pt idx="1">
                  <c:v>35.2941</c:v>
                </c:pt>
                <c:pt idx="2">
                  <c:v>9.8039000000000005</c:v>
                </c:pt>
                <c:pt idx="3">
                  <c:v>72.549000000000007</c:v>
                </c:pt>
                <c:pt idx="4">
                  <c:v>17.647099999999998</c:v>
                </c:pt>
                <c:pt idx="5">
                  <c:v>9.8039000000000005</c:v>
                </c:pt>
                <c:pt idx="6">
                  <c:v>76.470600000000005</c:v>
                </c:pt>
                <c:pt idx="7">
                  <c:v>17.647099999999998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DataSheet!$E$2:$E$10</c:f>
              <c:numCache>
                <c:formatCode>General</c:formatCode>
                <c:ptCount val="9"/>
                <c:pt idx="0">
                  <c:v>27.381</c:v>
                </c:pt>
                <c:pt idx="1">
                  <c:v>25</c:v>
                </c:pt>
                <c:pt idx="2">
                  <c:v>47.619</c:v>
                </c:pt>
                <c:pt idx="3">
                  <c:v>39.285699999999999</c:v>
                </c:pt>
                <c:pt idx="4">
                  <c:v>15.4762</c:v>
                </c:pt>
                <c:pt idx="5">
                  <c:v>45.238100000000003</c:v>
                </c:pt>
                <c:pt idx="6">
                  <c:v>68.674700000000001</c:v>
                </c:pt>
                <c:pt idx="7">
                  <c:v>14.457800000000001</c:v>
                </c:pt>
                <c:pt idx="8">
                  <c:v>16.8675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DataSheet!$F$2:$F$10</c:f>
              <c:numCache>
                <c:formatCode>General</c:formatCode>
                <c:ptCount val="9"/>
                <c:pt idx="0">
                  <c:v>21.428599999999999</c:v>
                </c:pt>
                <c:pt idx="1">
                  <c:v>33.928600000000003</c:v>
                </c:pt>
                <c:pt idx="2">
                  <c:v>44.642899999999997</c:v>
                </c:pt>
                <c:pt idx="3">
                  <c:v>39.285699999999999</c:v>
                </c:pt>
                <c:pt idx="4">
                  <c:v>17.857099999999999</c:v>
                </c:pt>
                <c:pt idx="5">
                  <c:v>42.857100000000003</c:v>
                </c:pt>
                <c:pt idx="6">
                  <c:v>55.357100000000003</c:v>
                </c:pt>
                <c:pt idx="7">
                  <c:v>16.071400000000001</c:v>
                </c:pt>
                <c:pt idx="8">
                  <c:v>28.571400000000001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Hur gammal var du första gången du... (andel i %)</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DataSheet!$C$2:$C$10</c:f>
              <c:numCache>
                <c:formatCode>General</c:formatCode>
                <c:ptCount val="9"/>
                <c:pt idx="0">
                  <c:v>66.666700000000006</c:v>
                </c:pt>
                <c:pt idx="1">
                  <c:v>28.571400000000001</c:v>
                </c:pt>
                <c:pt idx="3">
                  <c:v>50</c:v>
                </c:pt>
                <c:pt idx="4">
                  <c:v>42.857100000000003</c:v>
                </c:pt>
                <c:pt idx="6">
                  <c:v>95.122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DataSheet!$D$2:$D$10</c:f>
              <c:numCache>
                <c:formatCode>General</c:formatCode>
                <c:ptCount val="9"/>
                <c:pt idx="0">
                  <c:v>68.627499999999998</c:v>
                </c:pt>
                <c:pt idx="1">
                  <c:v>21.5686</c:v>
                </c:pt>
                <c:pt idx="2">
                  <c:v>9.8039000000000005</c:v>
                </c:pt>
                <c:pt idx="3">
                  <c:v>66</c:v>
                </c:pt>
                <c:pt idx="4">
                  <c:v>28</c:v>
                </c:pt>
                <c:pt idx="6">
                  <c:v>92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DataSheet!$E$2:$E$10</c:f>
              <c:numCache>
                <c:formatCode>General</c:formatCode>
                <c:ptCount val="9"/>
                <c:pt idx="0">
                  <c:v>54.761899999999997</c:v>
                </c:pt>
                <c:pt idx="1">
                  <c:v>21.428599999999999</c:v>
                </c:pt>
                <c:pt idx="2">
                  <c:v>23.8095</c:v>
                </c:pt>
                <c:pt idx="3">
                  <c:v>45.783099999999997</c:v>
                </c:pt>
                <c:pt idx="4">
                  <c:v>13.253</c:v>
                </c:pt>
                <c:pt idx="5">
                  <c:v>40.963900000000002</c:v>
                </c:pt>
                <c:pt idx="6">
                  <c:v>88.235299999999995</c:v>
                </c:pt>
                <c:pt idx="8">
                  <c:v>7.0587999999999997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DataSheet!$F$2:$F$10</c:f>
              <c:numCache>
                <c:formatCode>General</c:formatCode>
                <c:ptCount val="9"/>
                <c:pt idx="0">
                  <c:v>35.714300000000001</c:v>
                </c:pt>
                <c:pt idx="1">
                  <c:v>30.357099999999999</c:v>
                </c:pt>
                <c:pt idx="2">
                  <c:v>33.928600000000003</c:v>
                </c:pt>
                <c:pt idx="3">
                  <c:v>46.428600000000003</c:v>
                </c:pt>
                <c:pt idx="4">
                  <c:v>17.857099999999999</c:v>
                </c:pt>
                <c:pt idx="5">
                  <c:v>35.714300000000001</c:v>
                </c:pt>
                <c:pt idx="6">
                  <c:v>77.777799999999999</c:v>
                </c:pt>
                <c:pt idx="8">
                  <c:v>16.666699999999999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svarar att deras föräldrar </a:t>
            </a:r>
            <a:r>
              <a:rPr lang="sv-SE" i="1"/>
              <a:t>förbjuder dem</a:t>
            </a:r>
            <a:r>
              <a:rPr lang="sv-SE"/>
              <a:t> eller </a:t>
            </a:r>
            <a:r>
              <a:rPr lang="sv-SE" i="1"/>
              <a:t>pratar med dem om att de inte ska...</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DataSheet!$C$2:$C$8</c:f>
              <c:numCache>
                <c:formatCode>General</c:formatCode>
                <c:ptCount val="7"/>
                <c:pt idx="0">
                  <c:v>97.674400000000006</c:v>
                </c:pt>
                <c:pt idx="1">
                  <c:v>95.348799999999997</c:v>
                </c:pt>
                <c:pt idx="2">
                  <c:v>95.348799999999997</c:v>
                </c:pt>
                <c:pt idx="3">
                  <c:v>88.372100000000003</c:v>
                </c:pt>
                <c:pt idx="4">
                  <c:v>95.238100000000003</c:v>
                </c:pt>
                <c:pt idx="5">
                  <c:v>88.372100000000003</c:v>
                </c:pt>
                <c:pt idx="6">
                  <c:v>97.674400000000006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DataSheet!$D$2:$D$8</c:f>
              <c:numCache>
                <c:formatCode>General</c:formatCode>
                <c:ptCount val="7"/>
                <c:pt idx="0">
                  <c:v>94.117599999999996</c:v>
                </c:pt>
                <c:pt idx="1">
                  <c:v>90.196100000000001</c:v>
                </c:pt>
                <c:pt idx="2">
                  <c:v>88.235299999999995</c:v>
                </c:pt>
                <c:pt idx="3">
                  <c:v>86.274500000000003</c:v>
                </c:pt>
                <c:pt idx="4">
                  <c:v>90.196100000000001</c:v>
                </c:pt>
                <c:pt idx="5">
                  <c:v>86.274500000000003</c:v>
                </c:pt>
                <c:pt idx="6">
                  <c:v>96.078400000000002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DataSheet!$E$2:$E$8</c:f>
              <c:numCache>
                <c:formatCode>General</c:formatCode>
                <c:ptCount val="7"/>
                <c:pt idx="0">
                  <c:v>95.2941</c:v>
                </c:pt>
                <c:pt idx="1">
                  <c:v>88.235299999999995</c:v>
                </c:pt>
                <c:pt idx="2">
                  <c:v>87.058800000000005</c:v>
                </c:pt>
                <c:pt idx="3">
                  <c:v>66.666700000000006</c:v>
                </c:pt>
                <c:pt idx="4">
                  <c:v>84.523799999999994</c:v>
                </c:pt>
                <c:pt idx="5">
                  <c:v>84.523799999999994</c:v>
                </c:pt>
                <c:pt idx="6">
                  <c:v>98.8095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DataSheet!$F$2:$F$8</c:f>
              <c:numCache>
                <c:formatCode>General</c:formatCode>
                <c:ptCount val="7"/>
                <c:pt idx="0">
                  <c:v>94.545500000000004</c:v>
                </c:pt>
                <c:pt idx="1">
                  <c:v>89.090900000000005</c:v>
                </c:pt>
                <c:pt idx="2">
                  <c:v>83.928600000000003</c:v>
                </c:pt>
                <c:pt idx="3">
                  <c:v>62.5</c:v>
                </c:pt>
                <c:pt idx="4">
                  <c:v>71.428600000000003</c:v>
                </c:pt>
                <c:pt idx="5">
                  <c:v>83.928600000000003</c:v>
                </c:pt>
                <c:pt idx="6">
                  <c:v>96.428600000000003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köpt/betalt för virtuella saker i data-/mobilspel (t.ex. loot boxes, pay to win) den senaste månaden?</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32</c:v>
                </c:pt>
                <c:pt idx="2">
                  <c:v>5.9523999999999999</c:v>
                </c:pt>
                <c:pt idx="3">
                  <c:v>38.181800000000003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8.1326999999999998</c:v>
                </c:pt>
                <c:pt idx="1">
                  <c:v>32.604399999999998</c:v>
                </c:pt>
                <c:pt idx="2">
                  <c:v>7.1130000000000004</c:v>
                </c:pt>
                <c:pt idx="3">
                  <c:v>38.068600000000004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köpt/betalt för virtuella saker i data-/mobilspel (t.ex. loot boxes, pay to win) den senaste månaden?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29.545500000000001</c:v>
                </c:pt>
                <c:pt idx="3">
                  <c:v>24.603200000000001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32</c:v>
                </c:pt>
                <c:pt idx="2">
                  <c:v>5.9523999999999999</c:v>
                </c:pt>
                <c:pt idx="3">
                  <c:v>38.181800000000003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någon gång spelat om pengar</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15.686299999999999</c:v>
                </c:pt>
                <c:pt idx="3">
                  <c:v>35.384599999999999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2.7250000000000001</c:v>
                </c:pt>
                <c:pt idx="1">
                  <c:v>21.825099999999999</c:v>
                </c:pt>
                <c:pt idx="2">
                  <c:v>2.8302</c:v>
                </c:pt>
                <c:pt idx="3">
                  <c:v>34.096899999999998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upplever </a:t>
            </a:r>
            <a:r>
              <a:rPr lang="sv-SE" i="1"/>
              <a:t>bra </a:t>
            </a:r>
            <a:r>
              <a:rPr lang="sv-SE"/>
              <a:t>eller </a:t>
            </a:r>
            <a:r>
              <a:rPr lang="sv-SE" i="1"/>
              <a:t>mycket bra</a:t>
            </a:r>
            <a:r>
              <a:rPr lang="sv-SE"/>
              <a:t> allmän hälsa</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82.692300000000003</c:v>
                </c:pt>
                <c:pt idx="1">
                  <c:v>92</c:v>
                </c:pt>
                <c:pt idx="2">
                  <c:v>83.823499999999996</c:v>
                </c:pt>
                <c:pt idx="3">
                  <c:v>85.074600000000004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72.5</c:v>
                </c:pt>
                <c:pt idx="1">
                  <c:v>94.520499999999998</c:v>
                </c:pt>
                <c:pt idx="2">
                  <c:v>85.454499999999996</c:v>
                </c:pt>
                <c:pt idx="3">
                  <c:v>87.735799999999998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75.280900000000003</c:v>
                </c:pt>
                <c:pt idx="1">
                  <c:v>77.8947</c:v>
                </c:pt>
                <c:pt idx="2">
                  <c:v>71.428600000000003</c:v>
                </c:pt>
                <c:pt idx="3">
                  <c:v>88.372100000000003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58.139499999999998</c:v>
                </c:pt>
                <c:pt idx="1">
                  <c:v>82.352900000000005</c:v>
                </c:pt>
                <c:pt idx="2">
                  <c:v>69.411799999999999</c:v>
                </c:pt>
                <c:pt idx="3">
                  <c:v>86.153800000000004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någon gång spelat om pengar</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23.958300000000001</c:v>
                </c:pt>
                <c:pt idx="3">
                  <c:v>38.461500000000001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15.686299999999999</c:v>
                </c:pt>
                <c:pt idx="3">
                  <c:v>35.384599999999999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spelar för att jag får lära känna nya människor"</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9.8039000000000005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4.3132000000000001</c:v>
                </c:pt>
                <c:pt idx="1">
                  <c:v>10.659599999999999</c:v>
                </c:pt>
                <c:pt idx="2">
                  <c:v>2.0394000000000001</c:v>
                </c:pt>
                <c:pt idx="3">
                  <c:v>7.8966000000000003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spelar för att jag tycker om att tävla med andra"</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43.75</c:v>
                </c:pt>
                <c:pt idx="2">
                  <c:v>7.2289000000000003</c:v>
                </c:pt>
                <c:pt idx="3">
                  <c:v>28.3019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6.5911999999999997</c:v>
                </c:pt>
                <c:pt idx="1">
                  <c:v>33.622999999999998</c:v>
                </c:pt>
                <c:pt idx="2">
                  <c:v>4.9965000000000002</c:v>
                </c:pt>
                <c:pt idx="3">
                  <c:v>31.135999999999999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haft svårt att kontrollera mitt spelande"</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1.2708999999999999</c:v>
                </c:pt>
                <c:pt idx="1">
                  <c:v>6.2123999999999997</c:v>
                </c:pt>
                <c:pt idx="2">
                  <c:v>0.77680000000000005</c:v>
                </c:pt>
                <c:pt idx="3">
                  <c:v>4.2807000000000004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valt att prioritera att spela framför andra intressen och dagliga aktiviteter"</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3">
                  <c:v>9.2592999999999996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1.9411</c:v>
                </c:pt>
                <c:pt idx="1">
                  <c:v>8.3165999999999993</c:v>
                </c:pt>
                <c:pt idx="2">
                  <c:v>1.8335999999999999</c:v>
                </c:pt>
                <c:pt idx="3">
                  <c:v>7.8224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fortsatt spela trots att det blivit negativa konsekvenser"</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1.9384999999999999</c:v>
                </c:pt>
                <c:pt idx="1">
                  <c:v>8.7624999999999993</c:v>
                </c:pt>
                <c:pt idx="2">
                  <c:v>0.91810000000000003</c:v>
                </c:pt>
                <c:pt idx="3">
                  <c:v>6.3380000000000001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upplevt stora problem i livet (t.ex. personliga, familjerelaterade, sociala eller utbildningsrelaterade) pga. mitt spelande"</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1.1416999999999999</c:v>
                </c:pt>
                <c:pt idx="1">
                  <c:v>2.7480000000000002</c:v>
                </c:pt>
                <c:pt idx="2">
                  <c:v>0.84809999999999997</c:v>
                </c:pt>
                <c:pt idx="3">
                  <c:v>1.6937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eller </a:t>
            </a:r>
            <a:r>
              <a:rPr lang="sv-SE" i="1"/>
              <a:t>ofta </a:t>
            </a:r>
            <a:r>
              <a:rPr lang="sv-SE"/>
              <a:t>har arbetsro på lektionerna</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51.162799999999997</c:v>
                </c:pt>
                <c:pt idx="1">
                  <c:v>66.666700000000006</c:v>
                </c:pt>
                <c:pt idx="2">
                  <c:v>65.476200000000006</c:v>
                </c:pt>
                <c:pt idx="3">
                  <c:v>78.947400000000002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51.673099999999998</c:v>
                </c:pt>
                <c:pt idx="1">
                  <c:v>63.1126</c:v>
                </c:pt>
                <c:pt idx="2">
                  <c:v>63.686399999999999</c:v>
                </c:pt>
                <c:pt idx="3">
                  <c:v>70.034599999999998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eller </a:t>
            </a:r>
            <a:r>
              <a:rPr lang="sv-SE" i="1"/>
              <a:t>ofta </a:t>
            </a:r>
            <a:r>
              <a:rPr lang="sv-SE"/>
              <a:t>har arbetsro på lektionerna</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71.590900000000005</c:v>
                </c:pt>
                <c:pt idx="1">
                  <c:v>68.539299999999997</c:v>
                </c:pt>
                <c:pt idx="2">
                  <c:v>73.333299999999994</c:v>
                </c:pt>
                <c:pt idx="3">
                  <c:v>73.8095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51.162799999999997</c:v>
                </c:pt>
                <c:pt idx="1">
                  <c:v>66.666700000000006</c:v>
                </c:pt>
                <c:pt idx="2">
                  <c:v>65.476200000000006</c:v>
                </c:pt>
                <c:pt idx="3">
                  <c:v>78.947400000000002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känner sig </a:t>
            </a:r>
            <a:r>
              <a:rPr lang="sv-SE" i="1"/>
              <a:t>mycket </a:t>
            </a:r>
            <a:r>
              <a:rPr lang="sv-SE"/>
              <a:t>eller </a:t>
            </a:r>
            <a:r>
              <a:rPr lang="sv-SE" i="1"/>
              <a:t>ganska lugna </a:t>
            </a:r>
            <a:r>
              <a:rPr lang="sv-SE"/>
              <a:t>inför skolarbetet</a:t>
            </a:r>
          </a:p>
        </c:rich>
      </c:tx>
      <c:overlay val="0"/>
    </c:title>
    <c:autoTitleDeleted val="0"/>
    <c:plotArea>
      <c:layout/>
      <c:barChart>
        <c:barDir val="col"/>
        <c:grouping val="clustered"/>
        <c:varyColors val="0"/>
        <c:ser>
          <c:idx val="0"/>
          <c:order val="0"/>
          <c:tx>
            <c:strRef>
              <c:f>DataSheet!$C$1</c:f>
              <c:strCache>
                <c:ptCount val="1"/>
                <c:pt idx="0">
                  <c:v>Eksjö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53.658499999999997</c:v>
                </c:pt>
                <c:pt idx="1">
                  <c:v>70.588200000000001</c:v>
                </c:pt>
                <c:pt idx="2">
                  <c:v>52.381</c:v>
                </c:pt>
                <c:pt idx="3">
                  <c:v>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42.968200000000003</c:v>
                </c:pt>
                <c:pt idx="1">
                  <c:v>72.829700000000003</c:v>
                </c:pt>
                <c:pt idx="2">
                  <c:v>44.069000000000003</c:v>
                </c:pt>
                <c:pt idx="3">
                  <c:v>76.778199999999998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2D033B-9316-4119-A943-3E904B5E1945}" type="datetimeFigureOut">
              <a:rPr lang="sv-SE" smtClean="0"/>
              <a:t>2024-02-22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02E48-1422-445B-BA09-4B3CD894ED99}" type="slidenum">
              <a:rPr lang="sv-SE" smtClean="0"/>
              <a:t>‹#›</a:t>
            </a:fld>
            <a:endParaRPr lang="sv-SE"/>
          </a:p>
        </p:txBody>
      </p:sp>
    </p:spTree>
    <p:extLst>
      <p:ext uri="{BB962C8B-B14F-4D97-AF65-F5344CB8AC3E}">
        <p14:creationId xmlns:p14="http://schemas.microsoft.com/office/powerpoint/2010/main" val="31307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48704B-E6AF-4C66-88B6-B76772BB746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2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image" Target="../media/image1.bin"/><Relationship Id="rId1" Type="http://schemas.openxmlformats.org/officeDocument/2006/relationships/slideMaster" Target="../slideMasters/slideMaster2.xml"/><Relationship Id="rId4" Type="http://schemas.openxmlformats.org/officeDocument/2006/relationships/image" Target="../media/image7.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bin"/><Relationship Id="rId7" Type="http://schemas.openxmlformats.org/officeDocument/2006/relationships/image" Target="../media/image12.bin"/><Relationship Id="rId2" Type="http://schemas.openxmlformats.org/officeDocument/2006/relationships/image" Target="../media/image8.bin"/><Relationship Id="rId1" Type="http://schemas.openxmlformats.org/officeDocument/2006/relationships/slideMaster" Target="../slideMasters/slideMaster2.xml"/><Relationship Id="rId6" Type="http://schemas.openxmlformats.org/officeDocument/2006/relationships/image" Target="../media/image5.bin"/><Relationship Id="rId5" Type="http://schemas.openxmlformats.org/officeDocument/2006/relationships/image" Target="../media/image11.bin"/><Relationship Id="rId4" Type="http://schemas.openxmlformats.org/officeDocument/2006/relationships/image" Target="../media/image10.bin"/></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3.bin"/><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4.bin"/><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image" Target="../media/image1.bin"/><Relationship Id="rId1" Type="http://schemas.openxmlformats.org/officeDocument/2006/relationships/slideMaster" Target="../slideMasters/slideMaster3.xml"/><Relationship Id="rId4" Type="http://schemas.openxmlformats.org/officeDocument/2006/relationships/image" Target="../media/image7.bin"/></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bin"/><Relationship Id="rId7" Type="http://schemas.openxmlformats.org/officeDocument/2006/relationships/image" Target="../media/image12.bin"/><Relationship Id="rId2" Type="http://schemas.openxmlformats.org/officeDocument/2006/relationships/image" Target="../media/image8.bin"/><Relationship Id="rId1" Type="http://schemas.openxmlformats.org/officeDocument/2006/relationships/slideMaster" Target="../slideMasters/slideMaster3.xml"/><Relationship Id="rId6" Type="http://schemas.openxmlformats.org/officeDocument/2006/relationships/image" Target="../media/image5.bin"/><Relationship Id="rId5" Type="http://schemas.openxmlformats.org/officeDocument/2006/relationships/image" Target="../media/image11.bin"/><Relationship Id="rId4" Type="http://schemas.openxmlformats.org/officeDocument/2006/relationships/image" Target="../media/image10.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3.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4.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mpty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a:t>Avsnittsrubrik</a:t>
            </a:r>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148918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313220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17241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17353469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12615273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527054548"/>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a:t>Avsnittsrubrik</a:t>
            </a:r>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439804621"/>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r>
              <a:rPr lang="sv-SE"/>
              <a:t>Avsnittsrubrik</a:t>
            </a:r>
          </a:p>
        </p:txBody>
      </p:sp>
      <p:sp>
        <p:nvSpPr>
          <p:cNvPr id="5" name="Platshållare för sidfot 4"/>
          <p:cNvSpPr>
            <a:spLocks noGrp="1"/>
          </p:cNvSpPr>
          <p:nvPr>
            <p:ph type="ftr" sz="quarter" idx="11"/>
          </p:nvPr>
        </p:nvSpPr>
        <p:spPr>
          <a:xfrm>
            <a:off x="1080000" y="6228000"/>
            <a:ext cx="3600000" cy="365125"/>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943408128"/>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5623826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0856182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830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90949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a:t>Avsnittsrubrik</a:t>
            </a:r>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748974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11882796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14961527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81570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015178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a:t>Avsnittsrubrik</a:t>
            </a:r>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87520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r>
              <a:rPr lang="sv-SE"/>
              <a:t>Avsnittsrubrik</a:t>
            </a:r>
          </a:p>
        </p:txBody>
      </p:sp>
      <p:sp>
        <p:nvSpPr>
          <p:cNvPr id="5" name="Platshållare för sidfot 4"/>
          <p:cNvSpPr>
            <a:spLocks noGrp="1"/>
          </p:cNvSpPr>
          <p:nvPr>
            <p:ph type="ftr" sz="quarter" idx="11"/>
          </p:nvPr>
        </p:nvSpPr>
        <p:spPr>
          <a:xfrm>
            <a:off x="1080000" y="6228000"/>
            <a:ext cx="3600000" cy="365125"/>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2783083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30734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60043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2" r:id="rId3"/>
    <p:sldLayoutId id="2147483660" r:id="rId4"/>
    <p:sldLayoutId id="2147483658" r:id="rId5"/>
    <p:sldLayoutId id="2147483656" r:id="rId6"/>
    <p:sldLayoutId id="2147483653" r:id="rId7"/>
    <p:sldLayoutId id="2147483651" r:id="rId8"/>
    <p:sldLayoutId id="2147483661" r:id="rId9"/>
    <p:sldLayoutId id="2147483659" r:id="rId10"/>
    <p:sldLayoutId id="2147483657" r:id="rId11"/>
  </p:sldLayoutIdLst>
  <p:hf hdr="0" ft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19174522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chart" Target="../charts/chart160.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chart" Target="../charts/chart162.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chart" Target="../charts/chart164.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chart" Target="../charts/chart166.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chart" Target="../charts/chart168.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1.xml"/><Relationship Id="rId2" Type="http://schemas.openxmlformats.org/officeDocument/2006/relationships/chart" Target="../charts/chart170.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3.xml"/><Relationship Id="rId2" Type="http://schemas.openxmlformats.org/officeDocument/2006/relationships/chart" Target="../charts/chart172.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5.xml"/><Relationship Id="rId2" Type="http://schemas.openxmlformats.org/officeDocument/2006/relationships/chart" Target="../charts/chart174.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7.xml"/><Relationship Id="rId2" Type="http://schemas.openxmlformats.org/officeDocument/2006/relationships/chart" Target="../charts/chart176.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9.xml"/><Relationship Id="rId2" Type="http://schemas.openxmlformats.org/officeDocument/2006/relationships/chart" Target="../charts/chart17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chart" Target="../charts/chart180.xml"/><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3" Type="http://schemas.openxmlformats.org/officeDocument/2006/relationships/chart" Target="../charts/chart183.xml"/><Relationship Id="rId2" Type="http://schemas.openxmlformats.org/officeDocument/2006/relationships/chart" Target="../charts/chart182.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3" Type="http://schemas.openxmlformats.org/officeDocument/2006/relationships/chart" Target="../charts/chart185.xml"/><Relationship Id="rId2" Type="http://schemas.openxmlformats.org/officeDocument/2006/relationships/chart" Target="../charts/chart184.xml"/><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chart" Target="../charts/chart186.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3" Type="http://schemas.openxmlformats.org/officeDocument/2006/relationships/chart" Target="../charts/chart188.xml"/><Relationship Id="rId2" Type="http://schemas.openxmlformats.org/officeDocument/2006/relationships/chart" Target="../charts/chart187.xml"/><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3" Type="http://schemas.openxmlformats.org/officeDocument/2006/relationships/chart" Target="../charts/chart190.xml"/><Relationship Id="rId2" Type="http://schemas.openxmlformats.org/officeDocument/2006/relationships/chart" Target="../charts/chart189.xml"/><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3" Type="http://schemas.openxmlformats.org/officeDocument/2006/relationships/chart" Target="../charts/chart192.xml"/><Relationship Id="rId2" Type="http://schemas.openxmlformats.org/officeDocument/2006/relationships/chart" Target="../charts/chart191.xml"/><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3" Type="http://schemas.openxmlformats.org/officeDocument/2006/relationships/chart" Target="../charts/chart194.xml"/><Relationship Id="rId2" Type="http://schemas.openxmlformats.org/officeDocument/2006/relationships/chart" Target="../charts/chart193.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chart" Target="../charts/chart196.xml"/><Relationship Id="rId2" Type="http://schemas.openxmlformats.org/officeDocument/2006/relationships/chart" Target="../charts/chart19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3" Type="http://schemas.openxmlformats.org/officeDocument/2006/relationships/chart" Target="../charts/chart198.xml"/><Relationship Id="rId2" Type="http://schemas.openxmlformats.org/officeDocument/2006/relationships/chart" Target="../charts/chart197.xml"/><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3" Type="http://schemas.openxmlformats.org/officeDocument/2006/relationships/chart" Target="../charts/chart200.xml"/><Relationship Id="rId2" Type="http://schemas.openxmlformats.org/officeDocument/2006/relationships/chart" Target="../charts/chart199.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3" Type="http://schemas.openxmlformats.org/officeDocument/2006/relationships/chart" Target="../charts/chart202.xml"/><Relationship Id="rId2" Type="http://schemas.openxmlformats.org/officeDocument/2006/relationships/chart" Target="../charts/chart201.xml"/><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3" Type="http://schemas.openxmlformats.org/officeDocument/2006/relationships/chart" Target="../charts/chart204.xml"/><Relationship Id="rId2" Type="http://schemas.openxmlformats.org/officeDocument/2006/relationships/chart" Target="../charts/chart20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utveckling.rjl.se/hur-gar-det/halsa/?accordionAnchor=23072"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chart" Target="../charts/chart74.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chart" Target="../charts/chart80.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chart" Target="../charts/chart82.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chart" Target="../charts/chart89.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chart" Target="../charts/chart9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chart" Target="../charts/chart9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chart" Target="../charts/chart99.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chart" Target="../charts/chart10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chart" Target="../charts/chart105.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chart" Target="../charts/chart111.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chart" Target="../charts/chart11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chart" Target="../charts/chart116.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chart" Target="../charts/chart120.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chart" Target="../charts/chart124.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chart" Target="../charts/chart126.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chart" Target="../charts/chart134.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chart" Target="../charts/chart136.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chart" Target="../charts/chart13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chart" Target="../charts/chart140.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chart" Target="../charts/chart142.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chart" Target="../charts/chart144.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chart" Target="../charts/chart146.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chart" Target="../charts/chart148.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chart" Target="../charts/chart150.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chart" Target="../charts/chart154.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chart" Target="../charts/chart156.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chart" Target="../charts/chart15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p:cNvSpPr>
            <a:spLocks noGrp="1"/>
          </p:cNvSpPr>
          <p:nvPr>
            <p:ph type="ctrTitle"/>
          </p:nvPr>
        </p:nvSpPr>
        <p:spPr/>
        <p:txBody>
          <a:bodyPr/>
          <a:lstStyle/>
          <a:p>
            <a:r>
              <a:rPr lang="sv-SE" dirty="0"/>
              <a:t>Folkhälsoenkät Ung 2023</a:t>
            </a:r>
          </a:p>
        </p:txBody>
      </p:sp>
      <p:sp>
        <p:nvSpPr>
          <p:cNvPr id="3" name="Title2Center"/>
          <p:cNvSpPr>
            <a:spLocks noGrp="1"/>
          </p:cNvSpPr>
          <p:nvPr>
            <p:ph type="subTitle" idx="1"/>
          </p:nvPr>
        </p:nvSpPr>
        <p:spPr/>
        <p:txBody>
          <a:bodyPr/>
          <a:lstStyle/>
          <a:p>
            <a:r>
              <a:rPr lang="sv-SE" dirty="0"/>
              <a:t>Eksjö kommun</a:t>
            </a:r>
          </a:p>
        </p:txBody>
      </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312369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Vem man bor med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47721" y="6164834"/>
            <a:ext cx="8862377" cy="864000"/>
            <a:chOff x="699045" y="5549272"/>
            <a:chExt cx="10764000" cy="216000"/>
          </a:xfrm>
        </p:grpSpPr>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3078865055"/>
              </p:ext>
            </p:extLst>
          </p:nvPr>
        </p:nvGraphicFramePr>
        <p:xfrm>
          <a:off x="631371" y="1901599"/>
          <a:ext cx="11125200" cy="3737201"/>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6580200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1261261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Föräldrars/vårdnadshavares sysselsättning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47721" y="6164834"/>
            <a:ext cx="8862377" cy="864000"/>
            <a:chOff x="699045" y="5549272"/>
            <a:chExt cx="10764000" cy="216000"/>
          </a:xfrm>
        </p:grpSpPr>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3107341956"/>
              </p:ext>
            </p:extLst>
          </p:nvPr>
        </p:nvGraphicFramePr>
        <p:xfrm>
          <a:off x="631371" y="1901599"/>
          <a:ext cx="11125200" cy="3737201"/>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6580200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56012204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Mobbing och trakasserier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34745138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09691276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Mobbing och trakasserier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15843764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Utsatthet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sp>
          <p:nvSpPr>
            <p:cNvPr id="4" name="BodyFooterLef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tre vanligast förekommande påståendena som de svarande har blivit utsatta för, av samtliga påståenden (sett någon blotta sig, att någon har tafsat på dig, blivit kontaktad på sociala medier i sexuellt syfte, tagit emot avklädda bilder, skickat avklädda bilder, tagit på någon på ett sexuellt sätt)</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113</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95437752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2948121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Våld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631476250"/>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10813272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Våld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Demokrati och inflytande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Demokrati och inflytande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Livet och framtiden</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118</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Existentiell hälsa</a:t>
            </a:r>
            <a:br>
              <a:rPr lang="sv-SE" sz="1700" dirty="0"/>
            </a:br>
            <a:r>
              <a:rPr lang="sv-SE" sz="1700" dirty="0"/>
              <a:t>• Framtiden</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7.Livet &amp; framtiden-min.jpg"/>
          <p:cNvPicPr>
            <a:picLocks noChangeAspect="1"/>
          </p:cNvPicPr>
          <p:nvPr/>
        </p:nvPicPr>
        <p:blipFill>
          <a:blip r:embed="rId2" cstate="print"/>
          <a:stretch/>
        </p:blipFill>
        <p:spPr>
          <a:xfrm>
            <a:off x="6096000" y="2195999"/>
            <a:ext cx="5331049" cy="3481859"/>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Ekonomi</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Framtiden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Härkomst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Siffrorna som redovisas beräknas enligt följande: </a:t>
              </a:r>
              <a:br>
                <a:rPr lang="en-GB" sz="1100" spc="50" noProof="1">
                  <a:solidFill>
                    <a:schemeClr val="tx1">
                      <a:tint val="84600"/>
                    </a:schemeClr>
                  </a:solidFill>
                </a:rPr>
              </a:br>
              <a:r>
                <a:rPr lang="en-GB" sz="1100" spc="50" noProof="1">
                  <a:solidFill>
                    <a:schemeClr val="tx1">
                      <a:tint val="84600"/>
                    </a:schemeClr>
                  </a:solidFill>
                </a:rPr>
                <a:t>Sverige: om man själv </a:t>
              </a:r>
              <a:r>
                <a:rPr lang="en-GB" sz="1100" i="1" spc="50" noProof="1">
                  <a:solidFill>
                    <a:schemeClr val="tx1">
                      <a:tint val="84600"/>
                    </a:schemeClr>
                  </a:solidFill>
                </a:rPr>
                <a:t>och</a:t>
              </a:r>
              <a:r>
                <a:rPr lang="en-GB" sz="1100" spc="50" noProof="1">
                  <a:solidFill>
                    <a:schemeClr val="tx1">
                      <a:tint val="84600"/>
                    </a:schemeClr>
                  </a:solidFill>
                </a:rPr>
                <a:t> någon av ens föräldrar är födda i Sverige. </a:t>
              </a:r>
              <a:br>
                <a:rPr lang="en-GB" sz="1100" spc="50" noProof="1">
                  <a:solidFill>
                    <a:schemeClr val="tx1">
                      <a:tint val="84600"/>
                    </a:schemeClr>
                  </a:solidFill>
                </a:rPr>
              </a:br>
              <a:r>
                <a:rPr lang="en-GB" sz="1100" spc="50" noProof="1">
                  <a:solidFill>
                    <a:schemeClr val="tx1">
                      <a:tint val="84600"/>
                    </a:schemeClr>
                  </a:solidFill>
                </a:rPr>
                <a:t>Övriga Europa: om man själv </a:t>
              </a:r>
              <a:r>
                <a:rPr lang="en-GB" sz="1100" i="1" spc="50" noProof="1">
                  <a:solidFill>
                    <a:schemeClr val="tx1">
                      <a:tint val="84600"/>
                    </a:schemeClr>
                  </a:solidFill>
                </a:rPr>
                <a:t>eller</a:t>
              </a:r>
              <a:r>
                <a:rPr lang="en-GB" sz="1100" spc="50" noProof="1">
                  <a:solidFill>
                    <a:schemeClr val="tx1">
                      <a:tint val="84600"/>
                    </a:schemeClr>
                  </a:solidFill>
                </a:rPr>
                <a:t> någon av ens föräldrar är födda i Europa exkl Sverige, och man inte uppfyller villkoren för alternativ 1. </a:t>
              </a:r>
              <a:br>
                <a:rPr lang="en-GB" sz="1100" spc="50" noProof="1">
                  <a:solidFill>
                    <a:schemeClr val="tx1">
                      <a:tint val="84600"/>
                    </a:schemeClr>
                  </a:solidFill>
                </a:rPr>
              </a:br>
              <a:r>
                <a:rPr lang="en-GB" sz="1100" spc="50" noProof="1">
                  <a:solidFill>
                    <a:schemeClr val="tx1">
                      <a:tint val="84600"/>
                    </a:schemeClr>
                  </a:solidFill>
                </a:rPr>
                <a:t>Övriga världen: om man själv </a:t>
              </a:r>
              <a:r>
                <a:rPr lang="en-GB" sz="1100" i="1" spc="50" noProof="1">
                  <a:solidFill>
                    <a:schemeClr val="tx1">
                      <a:tint val="84600"/>
                    </a:schemeClr>
                  </a:solidFill>
                </a:rPr>
                <a:t>eller</a:t>
              </a:r>
              <a:r>
                <a:rPr lang="en-GB" sz="1100" spc="50" noProof="1">
                  <a:solidFill>
                    <a:schemeClr val="tx1">
                      <a:tint val="84600"/>
                    </a:schemeClr>
                  </a:solidFill>
                </a:rPr>
                <a:t> någon av ens föräldrar är födda utanför Europa och man inte uppfyller villkoren för alternativ 1 eller 2.</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HÄLSA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14</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Allmän hälsa</a:t>
            </a:r>
            <a:br>
              <a:rPr lang="sv-SE" sz="1700" dirty="0"/>
            </a:br>
            <a:r>
              <a:rPr lang="sv-SE" sz="1700" dirty="0"/>
              <a:t>• Psykiskt välbefinnande</a:t>
            </a:r>
            <a:br>
              <a:rPr lang="sv-SE" sz="1700" dirty="0"/>
            </a:br>
            <a:r>
              <a:rPr lang="sv-SE" sz="1700" dirty="0"/>
              <a:t>• Psykosomatiska besvär</a:t>
            </a:r>
            <a:br>
              <a:rPr lang="sv-SE" sz="1700" dirty="0"/>
            </a:br>
            <a:r>
              <a:rPr lang="sv-SE" sz="1700" dirty="0"/>
              <a:t>• Upplevd självkänsla</a:t>
            </a:r>
            <a:br>
              <a:rPr lang="sv-SE" sz="1700" dirty="0"/>
            </a:br>
            <a:r>
              <a:rPr lang="sv-SE" sz="1700" dirty="0"/>
              <a:t>• Impulskontroll</a:t>
            </a:r>
            <a:br>
              <a:rPr lang="sv-SE" sz="1700" dirty="0"/>
            </a:br>
            <a:r>
              <a:rPr lang="sv-SE" sz="1700" dirty="0"/>
              <a:t>• Funktionsnedsättning</a:t>
            </a:r>
            <a:br>
              <a:rPr lang="sv-SE" sz="1700" dirty="0"/>
            </a:br>
            <a:r>
              <a:rPr lang="sv-SE" sz="1700" dirty="0"/>
              <a:t>• Långvarig sjukdom</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2.Hälsa-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Allmän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Psykiskt välbefinnande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546562"/>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348246" y="5958000"/>
            <a:ext cx="8862377" cy="864000"/>
            <a:chOff x="665019" y="5574823"/>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665019" y="5574823"/>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SWEMBWS (Short Warwick Edinburgh Mental Well Being Scale) är ett instrument för att mäta välbefinnande. Det innehåller sju påståenden om hur man upplevt sin situation de senaste två veckorna: Jag har en positiv syn på framtiden, Jag har känt att jag varit till nytta, Jag har känt mig lugn, Jag har hanterat problem på ett bra sätt, Jag har tänkt på ett klart sätt, Jag har känt mig nära andra människor, Jag har själv kunnat bestämma mig om saker och ting.</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439861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2140709386"/>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17</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p:txBody>
          <a:bodyPr/>
          <a:lstStyle/>
          <a:p>
            <a:r>
              <a:rPr lang="sv-SE" dirty="0"/>
              <a:t>Information</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2</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p:txBody>
          <a:bodyPr>
            <a:normAutofit/>
          </a:bodyPr>
          <a:lstStyle/>
          <a:p>
            <a:pPr marL="0" indent="0">
              <a:lnSpc>
                <a:spcPct val="150000"/>
              </a:lnSpc>
              <a:buNone/>
            </a:pPr>
            <a:r>
              <a:rPr lang="sv-SE" sz="1400" b="1" dirty="0"/>
              <a:t>·</a:t>
            </a:r>
            <a:r>
              <a:rPr lang="sv-SE" sz="1400" dirty="0"/>
              <a:t> I kommunrapporten är de elever som går i skola i kommunen medtagna. De som svarat att de bor i kommunen men</a:t>
            </a:r>
            <a:br>
              <a:rPr lang="sv-SE" sz="1400" dirty="0"/>
            </a:br>
            <a:r>
              <a:rPr lang="sv-SE" sz="1400" dirty="0"/>
              <a:t>  går på skola i annan kommun finns inte med i kommunrapporten. </a:t>
            </a:r>
            <a:br>
              <a:rPr lang="sv-SE" sz="1400" dirty="0"/>
            </a:br>
            <a:r>
              <a:rPr lang="sv-SE" sz="1400" b="1" dirty="0"/>
              <a:t>·</a:t>
            </a:r>
            <a:r>
              <a:rPr lang="sv-SE" sz="1400" dirty="0"/>
              <a:t> Så långt det är möjligt finns jämförelser med tidigare års undersökningar för din kommun, samt jämförelse med</a:t>
            </a:r>
            <a:br>
              <a:rPr lang="sv-SE" sz="1400" dirty="0"/>
            </a:br>
            <a:r>
              <a:rPr lang="sv-SE" sz="1400" dirty="0"/>
              <a:t>  länets resultat 2023. Där inget annat anges beskriver siffrorna din kommuns resultat för år 2023. </a:t>
            </a:r>
            <a:br>
              <a:rPr lang="sv-SE" sz="1400" dirty="0"/>
            </a:br>
            <a:r>
              <a:rPr lang="sv-SE" sz="1400" b="1" dirty="0"/>
              <a:t>·</a:t>
            </a:r>
            <a:r>
              <a:rPr lang="sv-SE" sz="1400" dirty="0"/>
              <a:t> För att minska risken för att röja någon individs identitet visas inget värde i figurerna för de grupper och</a:t>
            </a:r>
            <a:br>
              <a:rPr lang="sv-SE" sz="1400" dirty="0"/>
            </a:br>
            <a:r>
              <a:rPr lang="sv-SE" sz="1400" dirty="0"/>
              <a:t>  kategorier där färre än 5 individer har svarat. </a:t>
            </a:r>
            <a:br>
              <a:rPr lang="sv-SE" sz="1400" dirty="0"/>
            </a:br>
            <a:r>
              <a:rPr lang="sv-SE" sz="1400" b="1" dirty="0"/>
              <a:t>·</a:t>
            </a:r>
            <a:r>
              <a:rPr lang="sv-SE" sz="1400" dirty="0"/>
              <a:t> Antalet elever i kommunerna är relativt få. Det betyder att figurer där resultaten redovisas som andelar (procent) bör</a:t>
            </a:r>
            <a:br>
              <a:rPr lang="sv-SE" sz="1400" dirty="0"/>
            </a:br>
            <a:r>
              <a:rPr lang="sv-SE" sz="1400" dirty="0"/>
              <a:t>  tolkas med försiktighet. Till exempel kan andelen som röker se ut att vara en stor andel av eleverna, medan i</a:t>
            </a:r>
            <a:br>
              <a:rPr lang="sv-SE" sz="1400" dirty="0"/>
            </a:br>
            <a:r>
              <a:rPr lang="sv-SE" sz="1400" dirty="0"/>
              <a:t>  vekligheten motsvarade andelen endast ett fåtal individer. Titta därför i tabellen över svarsfrekvens, där det framgår</a:t>
            </a:r>
            <a:br>
              <a:rPr lang="sv-SE" sz="1400" dirty="0"/>
            </a:br>
            <a:r>
              <a:rPr lang="sv-SE" sz="1400" dirty="0"/>
              <a:t>  hur många elever som har svarat på enkäten per årskurs. </a:t>
            </a:r>
            <a:br>
              <a:rPr lang="sv-SE" sz="1400" dirty="0"/>
            </a:br>
            <a:r>
              <a:rPr lang="sv-SE" sz="1400" b="1" dirty="0"/>
              <a:t>·</a:t>
            </a:r>
            <a:r>
              <a:rPr lang="sv-SE" sz="1400" dirty="0"/>
              <a:t> Har du frågor om materialet, kontakta Ida Erixon (ida.erixon@rjl.se), sektion Folkhälsa, Region Jönköpings län.</a:t>
            </a:r>
          </a:p>
        </p:txBody>
      </p:sp>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186617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22</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spTree>
    <p:extLst>
      <p:ext uri="{BB962C8B-B14F-4D97-AF65-F5344CB8AC3E}">
        <p14:creationId xmlns:p14="http://schemas.microsoft.com/office/powerpoint/2010/main" val="2339450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23</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spTree>
    <p:extLst>
      <p:ext uri="{BB962C8B-B14F-4D97-AF65-F5344CB8AC3E}">
        <p14:creationId xmlns:p14="http://schemas.microsoft.com/office/powerpoint/2010/main" val="2339450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24</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spTree>
    <p:extLst>
      <p:ext uri="{BB962C8B-B14F-4D97-AF65-F5344CB8AC3E}">
        <p14:creationId xmlns:p14="http://schemas.microsoft.com/office/powerpoint/2010/main" val="2339450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25</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339450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extLst>
                <p:ext uri="{D42A27DB-BD31-4B8C-83A1-F6EECF244321}">
                  <p14:modId xmlns:p14="http://schemas.microsoft.com/office/powerpoint/2010/main" val="1770698960"/>
                </p:ext>
              </p:extLst>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853959746"/>
                </p:ext>
              </p:extLst>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26</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339450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27</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339450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Funktionsnedsättning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aphicFrame>
        <p:nvGraphicFramePr>
          <p:cNvPr id="13" name="BodyContent">
            <a:extLst>
              <a:ext uri="{FF2B5EF4-FFF2-40B4-BE49-F238E27FC236}">
                <a16:creationId xmlns:a16="http://schemas.microsoft.com/office/drawing/2014/main" id="{967783FC-4BAC-54CA-8A74-2B0BD4459004}"/>
              </a:ext>
            </a:extLst>
          </p:cNvPr>
          <p:cNvGraphicFramePr>
            <a:graphicFrameLocks noGrp="1"/>
          </p:cNvGraphicFramePr>
          <p:nvPr>
            <p:ph sz="quarter" idx="10"/>
            <p:extLst>
              <p:ext uri="{D42A27DB-BD31-4B8C-83A1-F6EECF244321}">
                <p14:modId xmlns:p14="http://schemas.microsoft.com/office/powerpoint/2010/main" val="394644021"/>
              </p:ext>
            </p:extLst>
          </p:nvPr>
        </p:nvGraphicFramePr>
        <p:xfrm>
          <a:off x="1073931" y="1838960"/>
          <a:ext cx="10044137" cy="4083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4695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Långvarig sjukdom</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8050" y="641207"/>
            <a:ext cx="9360000" cy="1296000"/>
          </a:xfrm>
        </p:spPr>
        <p:txBody>
          <a:bodyPr/>
          <a:lstStyle/>
          <a:p>
            <a:r>
              <a:rPr lang="sv-SE" dirty="0" smtClean="0"/>
              <a:t>Om undersökningen</a:t>
            </a:r>
            <a:endParaRPr lang="sv-SE" dirty="0"/>
          </a:p>
        </p:txBody>
      </p:sp>
      <p:sp>
        <p:nvSpPr>
          <p:cNvPr id="4" name="Platshållare för bild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text 4"/>
          <p:cNvSpPr>
            <a:spLocks noGrp="1"/>
          </p:cNvSpPr>
          <p:nvPr>
            <p:ph type="body" sz="quarter" idx="13"/>
          </p:nvPr>
        </p:nvSpPr>
        <p:spPr>
          <a:xfrm>
            <a:off x="1078050" y="1937207"/>
            <a:ext cx="9359900" cy="4397125"/>
          </a:xfrm>
        </p:spPr>
        <p:txBody>
          <a:bodyPr/>
          <a:lstStyle/>
          <a:p>
            <a:pPr marL="342900" indent="-342900">
              <a:buFont typeface="Arial" panose="020B0604020202020204" pitchFamily="34" charset="0"/>
              <a:buChar char="•"/>
            </a:pPr>
            <a:r>
              <a:rPr lang="sv-SE" sz="1600" dirty="0"/>
              <a:t>S</a:t>
            </a:r>
            <a:r>
              <a:rPr lang="sv-SE" sz="1600" dirty="0" smtClean="0"/>
              <a:t>yftet  är att </a:t>
            </a:r>
            <a:r>
              <a:rPr lang="sv-SE" sz="1600" dirty="0"/>
              <a:t>följa den självrapporterade hälsan bland länets unga och se förändringar över </a:t>
            </a:r>
            <a:r>
              <a:rPr lang="sv-SE" sz="1600" dirty="0" smtClean="0"/>
              <a:t>tid. Utifrån den kunskapen kan vi tillsammans ge alla barn och unga i Jönköpings län bästa möjliga förutsättningar till ett bra liv med en god hälsa.</a:t>
            </a:r>
          </a:p>
          <a:p>
            <a:pPr marL="342900" indent="-342900">
              <a:buFont typeface="Arial" panose="020B0604020202020204" pitchFamily="34" charset="0"/>
              <a:buChar char="•"/>
            </a:pPr>
            <a:r>
              <a:rPr lang="sv-SE" sz="1600" dirty="0"/>
              <a:t>Totalundersökning bland länets unga i årskurs 9 och 2 på gymnasiet samt i anpassad grund- och </a:t>
            </a:r>
            <a:r>
              <a:rPr lang="sv-SE" sz="1600" dirty="0" smtClean="0"/>
              <a:t>gymnasieskola</a:t>
            </a:r>
            <a:endParaRPr lang="sv-SE" sz="1600" dirty="0"/>
          </a:p>
          <a:p>
            <a:pPr marL="342900" indent="-342900">
              <a:buFont typeface="Arial" panose="020B0604020202020204" pitchFamily="34" charset="0"/>
              <a:buChar char="•"/>
            </a:pPr>
            <a:r>
              <a:rPr lang="sv-SE" sz="1600" dirty="0" smtClean="0"/>
              <a:t>Undersökningen görs av Region Jönköpings län tillsammans med Länsstyrelsen och länets kommuner</a:t>
            </a:r>
          </a:p>
          <a:p>
            <a:pPr marL="342900" indent="-342900">
              <a:buFont typeface="Arial" panose="020B0604020202020204" pitchFamily="34" charset="0"/>
              <a:buChar char="•"/>
            </a:pPr>
            <a:r>
              <a:rPr lang="sv-SE" sz="1600" dirty="0" smtClean="0"/>
              <a:t>Har genomförts sedan 2013. </a:t>
            </a:r>
            <a:r>
              <a:rPr lang="sv-SE" sz="1600" dirty="0"/>
              <a:t>Genomförs nu vart tredje år. </a:t>
            </a:r>
            <a:endParaRPr lang="sv-SE" sz="1600" dirty="0" smtClean="0"/>
          </a:p>
          <a:p>
            <a:pPr marL="702900" lvl="1" indent="-342900"/>
            <a:r>
              <a:rPr lang="sv-SE" sz="1600" dirty="0" smtClean="0"/>
              <a:t>Anpassad skola är med sedan 2020 </a:t>
            </a:r>
            <a:endParaRPr lang="sv-SE" sz="1600" dirty="0"/>
          </a:p>
          <a:p>
            <a:pPr marL="342900" indent="-342900">
              <a:buFont typeface="Arial" panose="020B0604020202020204" pitchFamily="34" charset="0"/>
              <a:buChar char="•"/>
            </a:pPr>
            <a:r>
              <a:rPr lang="sv-SE" sz="1600" dirty="0" smtClean="0"/>
              <a:t>Enkäten genomfördes digitalt under skoltid </a:t>
            </a:r>
            <a:r>
              <a:rPr lang="sv-SE" sz="1600" dirty="0"/>
              <a:t>4 </a:t>
            </a:r>
            <a:r>
              <a:rPr lang="sv-SE" sz="1600" dirty="0" smtClean="0"/>
              <a:t>september </a:t>
            </a:r>
            <a:r>
              <a:rPr lang="sv-SE" sz="1600" dirty="0"/>
              <a:t>– </a:t>
            </a:r>
            <a:r>
              <a:rPr lang="sv-SE" sz="1600" dirty="0" smtClean="0"/>
              <a:t>13 </a:t>
            </a:r>
            <a:r>
              <a:rPr lang="sv-SE" sz="1600" dirty="0"/>
              <a:t>oktober </a:t>
            </a:r>
            <a:r>
              <a:rPr lang="sv-SE" sz="1600" dirty="0" smtClean="0"/>
              <a:t>2023</a:t>
            </a:r>
            <a:endParaRPr lang="sv-SE" sz="1600" dirty="0"/>
          </a:p>
          <a:p>
            <a:pPr marL="342900" indent="-342900">
              <a:buFont typeface="Arial" panose="020B0604020202020204" pitchFamily="34" charset="0"/>
              <a:buChar char="•"/>
            </a:pPr>
            <a:r>
              <a:rPr lang="sv-SE" sz="1600" dirty="0" smtClean="0"/>
              <a:t>Vad </a:t>
            </a:r>
            <a:r>
              <a:rPr lang="sv-SE" sz="1600" dirty="0"/>
              <a:t>innehåller enkäten? 80 frågor </a:t>
            </a:r>
            <a:r>
              <a:rPr lang="sv-SE" sz="1600" dirty="0" smtClean="0"/>
              <a:t>om hälsa och livsstil, tobak, alkohol, narkotika och spel, skola och fritid, livet och framtiden etc. Enkäten är tillgänglig på 6 språk (svenska, engelska, arabiska, tigrinja, dari</a:t>
            </a:r>
            <a:r>
              <a:rPr lang="sv-SE" sz="1600" dirty="0"/>
              <a:t> </a:t>
            </a:r>
            <a:r>
              <a:rPr lang="sv-SE" sz="1600" dirty="0" smtClean="0"/>
              <a:t>och somaliska)</a:t>
            </a:r>
          </a:p>
          <a:p>
            <a:r>
              <a:rPr lang="sv-SE" sz="1600" dirty="0"/>
              <a:t>Samtliga resultat från undersökningen finns här: </a:t>
            </a:r>
            <a:r>
              <a:rPr lang="sv-SE" sz="1600" dirty="0">
                <a:hlinkClick r:id="rId3"/>
              </a:rPr>
              <a:t>Hälsa-Utveckling i Jönköpings län (rjl.se)</a:t>
            </a:r>
            <a:r>
              <a:rPr lang="sv-SE" sz="1600" dirty="0"/>
              <a:t> </a:t>
            </a:r>
            <a:endParaRPr lang="sv-SE" sz="2000" dirty="0"/>
          </a:p>
          <a:p>
            <a:endParaRPr lang="sv-SE" sz="1600" dirty="0"/>
          </a:p>
          <a:p>
            <a:pPr marL="702900" lvl="1" indent="-342900"/>
            <a:endParaRPr lang="sv-SE" sz="1600" dirty="0" smtClean="0"/>
          </a:p>
        </p:txBody>
      </p:sp>
    </p:spTree>
    <p:extLst>
      <p:ext uri="{BB962C8B-B14F-4D97-AF65-F5344CB8AC3E}">
        <p14:creationId xmlns:p14="http://schemas.microsoft.com/office/powerpoint/2010/main" val="31266913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Levnadsvanor</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30</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Kost</a:t>
            </a:r>
            <a:br>
              <a:rPr lang="sv-SE" sz="1700" dirty="0"/>
            </a:br>
            <a:r>
              <a:rPr lang="sv-SE" sz="1700" dirty="0"/>
              <a:t>• Fysisk aktivitet</a:t>
            </a:r>
            <a:br>
              <a:rPr lang="sv-SE" sz="1700" dirty="0"/>
            </a:br>
            <a:r>
              <a:rPr lang="sv-SE" sz="1700" dirty="0"/>
              <a:t>• Sömn</a:t>
            </a:r>
            <a:br>
              <a:rPr lang="sv-SE" sz="1700" dirty="0"/>
            </a:br>
            <a:r>
              <a:rPr lang="sv-SE" sz="1700" dirty="0"/>
              <a:t>• Sex och samlevnad</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3.Levnadsvanor-min.jpeg"/>
          <p:cNvPicPr>
            <a:picLocks noChangeAspect="1"/>
          </p:cNvPicPr>
          <p:nvPr/>
        </p:nvPicPr>
        <p:blipFill>
          <a:blip r:embed="rId2" cstate="print"/>
          <a:stretch/>
        </p:blipFill>
        <p:spPr>
          <a:xfrm>
            <a:off x="6096000" y="2195999"/>
            <a:ext cx="5331049" cy="300142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20239695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92575606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3"/>
          </p:nvPr>
        </p:nvSpPr>
        <p:spPr>
          <a:xfrm>
            <a:off x="954000" y="1765176"/>
            <a:ext cx="9359900" cy="3780000"/>
          </a:xfrm>
        </p:spPr>
        <p:txBody>
          <a:bodyPr/>
          <a:lstStyle/>
          <a:p>
            <a:endParaRPr lang="sv-SE" dirty="0" smtClean="0"/>
          </a:p>
          <a:p>
            <a:r>
              <a:rPr lang="sv-SE" dirty="0" smtClean="0"/>
              <a:t>2024-02-22 uppdaterades denna fil och berör följande bilder</a:t>
            </a:r>
          </a:p>
        </p:txBody>
      </p:sp>
      <p:sp>
        <p:nvSpPr>
          <p:cNvPr id="2" name="Rubrik 1"/>
          <p:cNvSpPr>
            <a:spLocks noGrp="1"/>
          </p:cNvSpPr>
          <p:nvPr>
            <p:ph type="title"/>
          </p:nvPr>
        </p:nvSpPr>
        <p:spPr/>
        <p:txBody>
          <a:bodyPr/>
          <a:lstStyle/>
          <a:p>
            <a:r>
              <a:rPr lang="sv-SE" dirty="0" smtClean="0"/>
              <a:t>Rättelse</a:t>
            </a:r>
            <a:endParaRPr lang="sv-SE" dirty="0"/>
          </a:p>
        </p:txBody>
      </p:sp>
      <p:sp>
        <p:nvSpPr>
          <p:cNvPr id="4" name="Platshållare för bildnummer 3"/>
          <p:cNvSpPr>
            <a:spLocks noGrp="1"/>
          </p:cNvSpPr>
          <p:nvPr>
            <p:ph type="sldNum" sz="quarter" idx="12"/>
          </p:nvPr>
        </p:nvSpPr>
        <p:spPr/>
        <p:txBody>
          <a:bodyPr/>
          <a:lstStyle/>
          <a:p>
            <a:fld id="{8EEB9E62-4301-493A-8C73-0409F1A2D539}" type="slidenum">
              <a:rPr lang="sv-SE" smtClean="0"/>
              <a:t>4</a:t>
            </a:fld>
            <a:endParaRPr lang="sv-SE"/>
          </a:p>
        </p:txBody>
      </p:sp>
      <p:graphicFrame>
        <p:nvGraphicFramePr>
          <p:cNvPr id="7" name="Tabell 6"/>
          <p:cNvGraphicFramePr>
            <a:graphicFrameLocks noGrp="1"/>
          </p:cNvGraphicFramePr>
          <p:nvPr>
            <p:extLst>
              <p:ext uri="{D42A27DB-BD31-4B8C-83A1-F6EECF244321}">
                <p14:modId xmlns:p14="http://schemas.microsoft.com/office/powerpoint/2010/main" val="188654823"/>
              </p:ext>
            </p:extLst>
          </p:nvPr>
        </p:nvGraphicFramePr>
        <p:xfrm>
          <a:off x="954000" y="2890876"/>
          <a:ext cx="9522000" cy="2021840"/>
        </p:xfrm>
        <a:graphic>
          <a:graphicData uri="http://schemas.openxmlformats.org/drawingml/2006/table">
            <a:tbl>
              <a:tblPr firstRow="1" bandRow="1">
                <a:tableStyleId>{5C22544A-7EE6-4342-B048-85BDC9FD1C3A}</a:tableStyleId>
              </a:tblPr>
              <a:tblGrid>
                <a:gridCol w="1586977">
                  <a:extLst>
                    <a:ext uri="{9D8B030D-6E8A-4147-A177-3AD203B41FA5}">
                      <a16:colId xmlns:a16="http://schemas.microsoft.com/office/drawing/2014/main" val="3088585939"/>
                    </a:ext>
                  </a:extLst>
                </a:gridCol>
                <a:gridCol w="3587261">
                  <a:extLst>
                    <a:ext uri="{9D8B030D-6E8A-4147-A177-3AD203B41FA5}">
                      <a16:colId xmlns:a16="http://schemas.microsoft.com/office/drawing/2014/main" val="3705576496"/>
                    </a:ext>
                  </a:extLst>
                </a:gridCol>
                <a:gridCol w="4347762">
                  <a:extLst>
                    <a:ext uri="{9D8B030D-6E8A-4147-A177-3AD203B41FA5}">
                      <a16:colId xmlns:a16="http://schemas.microsoft.com/office/drawing/2014/main" val="298576399"/>
                    </a:ext>
                  </a:extLst>
                </a:gridCol>
              </a:tblGrid>
              <a:tr h="370840">
                <a:tc>
                  <a:txBody>
                    <a:bodyPr/>
                    <a:lstStyle/>
                    <a:p>
                      <a:r>
                        <a:rPr lang="sv-SE" sz="1200" dirty="0" smtClean="0"/>
                        <a:t>Vilken bild berörs?</a:t>
                      </a:r>
                      <a:endParaRPr lang="sv-SE" sz="1200" dirty="0"/>
                    </a:p>
                  </a:txBody>
                  <a:tcPr/>
                </a:tc>
                <a:tc>
                  <a:txBody>
                    <a:bodyPr/>
                    <a:lstStyle/>
                    <a:p>
                      <a:r>
                        <a:rPr lang="sv-SE" sz="1200" dirty="0" smtClean="0"/>
                        <a:t>Rubrik</a:t>
                      </a:r>
                      <a:endParaRPr lang="sv-SE" sz="1200" dirty="0"/>
                    </a:p>
                  </a:txBody>
                  <a:tcPr/>
                </a:tc>
                <a:tc>
                  <a:txBody>
                    <a:bodyPr/>
                    <a:lstStyle/>
                    <a:p>
                      <a:r>
                        <a:rPr lang="sv-SE" sz="1200" dirty="0" smtClean="0"/>
                        <a:t>Vad är ändrat?</a:t>
                      </a:r>
                      <a:endParaRPr lang="sv-SE" sz="1200" dirty="0"/>
                    </a:p>
                  </a:txBody>
                  <a:tcPr/>
                </a:tc>
                <a:extLst>
                  <a:ext uri="{0D108BD9-81ED-4DB2-BD59-A6C34878D82A}">
                    <a16:rowId xmlns:a16="http://schemas.microsoft.com/office/drawing/2014/main" val="438801159"/>
                  </a:ext>
                </a:extLst>
              </a:tr>
              <a:tr h="370840">
                <a:tc>
                  <a:txBody>
                    <a:bodyPr/>
                    <a:lstStyle/>
                    <a:p>
                      <a:r>
                        <a:rPr lang="sv-SE" sz="1200" dirty="0" smtClean="0"/>
                        <a:t>Bild 16</a:t>
                      </a:r>
                      <a:endParaRPr lang="sv-SE" sz="1200" dirty="0"/>
                    </a:p>
                  </a:txBody>
                  <a:tcPr/>
                </a:tc>
                <a:tc>
                  <a:txBody>
                    <a:bodyPr/>
                    <a:lstStyle/>
                    <a:p>
                      <a:r>
                        <a:rPr lang="sv-SE" sz="1200" dirty="0" smtClean="0"/>
                        <a:t>Psykiskt välbefinnande</a:t>
                      </a:r>
                      <a:endParaRPr lang="sv-SE" sz="1200" dirty="0"/>
                    </a:p>
                  </a:txBody>
                  <a:tcPr/>
                </a:tc>
                <a:tc>
                  <a:txBody>
                    <a:bodyPr/>
                    <a:lstStyle/>
                    <a:p>
                      <a:r>
                        <a:rPr lang="sv-SE" sz="1200" dirty="0" smtClean="0"/>
                        <a:t>Andelarna</a:t>
                      </a:r>
                      <a:r>
                        <a:rPr lang="sv-SE" sz="1200" baseline="0" dirty="0" smtClean="0"/>
                        <a:t> är uppdaterade efter att ett räknefel uppdagats</a:t>
                      </a:r>
                      <a:endParaRPr lang="sv-SE" sz="1200" dirty="0"/>
                    </a:p>
                  </a:txBody>
                  <a:tcPr/>
                </a:tc>
                <a:extLst>
                  <a:ext uri="{0D108BD9-81ED-4DB2-BD59-A6C34878D82A}">
                    <a16:rowId xmlns:a16="http://schemas.microsoft.com/office/drawing/2014/main" val="2348347599"/>
                  </a:ext>
                </a:extLst>
              </a:tr>
              <a:tr h="370840">
                <a:tc>
                  <a:txBody>
                    <a:bodyPr/>
                    <a:lstStyle/>
                    <a:p>
                      <a:r>
                        <a:rPr lang="sv-SE" sz="1200" dirty="0" smtClean="0"/>
                        <a:t>Bild 89</a:t>
                      </a:r>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Andel (%) som brukar träffa kompisar minst 1-2 kvällar i veckan </a:t>
                      </a:r>
                    </a:p>
                    <a:p>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Frågan ändrades inför undersökningen 2020. Det går inte att jämföra med tidigare års resultat och därför finns inte äldre data längre med i jämförelsen över tid</a:t>
                      </a:r>
                    </a:p>
                  </a:txBody>
                  <a:tcPr/>
                </a:tc>
                <a:extLst>
                  <a:ext uri="{0D108BD9-81ED-4DB2-BD59-A6C34878D82A}">
                    <a16:rowId xmlns:a16="http://schemas.microsoft.com/office/drawing/2014/main" val="1449931790"/>
                  </a:ext>
                </a:extLst>
              </a:tr>
              <a:tr h="370840">
                <a:tc>
                  <a:txBody>
                    <a:bodyPr/>
                    <a:lstStyle/>
                    <a:p>
                      <a:r>
                        <a:rPr lang="sv-SE" sz="1200" dirty="0" smtClean="0"/>
                        <a:t>Bild104</a:t>
                      </a:r>
                      <a:endParaRPr lang="sv-SE" sz="1200" dirty="0"/>
                    </a:p>
                  </a:txBody>
                  <a:tcPr/>
                </a:tc>
                <a:tc>
                  <a:txBody>
                    <a:bodyPr/>
                    <a:lstStyle/>
                    <a:p>
                      <a:r>
                        <a:rPr lang="sv-SE" sz="1200" dirty="0" smtClean="0"/>
                        <a:t>Det finns vuxna i min närhet som jag kan berätta personliga saker för </a:t>
                      </a:r>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Frågan ändrades inför undersökningen 2020. Det går inte att jämföra med tidigare års resultat och därför finns inte äldre data längre med i jämförelsen över tid</a:t>
                      </a:r>
                    </a:p>
                  </a:txBody>
                  <a:tcPr/>
                </a:tc>
                <a:extLst>
                  <a:ext uri="{0D108BD9-81ED-4DB2-BD59-A6C34878D82A}">
                    <a16:rowId xmlns:a16="http://schemas.microsoft.com/office/drawing/2014/main" val="4114652902"/>
                  </a:ext>
                </a:extLst>
              </a:tr>
            </a:tbl>
          </a:graphicData>
        </a:graphic>
      </p:graphicFrame>
    </p:spTree>
    <p:extLst>
      <p:ext uri="{BB962C8B-B14F-4D97-AF65-F5344CB8AC3E}">
        <p14:creationId xmlns:p14="http://schemas.microsoft.com/office/powerpoint/2010/main" val="3933771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Fysisk aktivitet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Fysisk aktivitet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Sömn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Sömn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15843764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Sex och samlevnad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sp>
          <p:nvSpPr>
            <p:cNvPr id="4" name="BodyFooterLef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fyra vanligast förekommande påståendena som de svarande har svarat, av samtliga påståenden (hur man hittar någon att bli tillsammans med, hur man får ett förhållande att fungera bra, hur man gör slut, onani och sex, homo-, bi- eller annan sexuell läggning, religionens/kulturens/samhällets påverkan på sexualiteten, hur man tar upp frågan om kondomanvändning, när man är på väg att ha sex, hur man undviker oönskade graviditeter, hur könssjukdomar smittar, annat)</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44</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Sex och samlevnad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38668" y="5450047"/>
            <a:ext cx="8862377" cy="1143078"/>
            <a:chOff x="699045" y="5549272"/>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699045" y="5549272"/>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fyra vanligast förekommande påståendena som de svarande har svarat, av samtliga påståenden (jag skulle tycka att personen verkade vara omtänksam/ansvarsfull, det skulle kännas som att personen kanske hade en könssjukdom eller trodde att jag hade det, jag skulle vilja använda kondom och tycker att det vore bra om min partner föreslog det, jag skulle inte vilja använda kondom och skulle bli störd om min partner föreslog det, om jag kände personen sedan tidigare skulle jag inte tycka att det behövdes, jag skulle inte tycka att kondom behövdes om jag eller min partner använde hormonellt preventivmedel, till exempel p-piller, minipiller, p-ring)</a:t>
              </a:r>
            </a:p>
          </p:txBody>
        </p:sp>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2512078090"/>
              </p:ext>
            </p:extLst>
          </p:nvPr>
        </p:nvGraphicFramePr>
        <p:xfrm>
          <a:off x="1087138" y="1901599"/>
          <a:ext cx="9972748" cy="3519487"/>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292168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Tobak alkohol, narkotika och spel</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46</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Tobak</a:t>
            </a:r>
            <a:br>
              <a:rPr lang="sv-SE" sz="1700" dirty="0"/>
            </a:br>
            <a:r>
              <a:rPr lang="sv-SE" sz="1700" dirty="0"/>
              <a:t>• Alkohol</a:t>
            </a:r>
            <a:br>
              <a:rPr lang="sv-SE" sz="1700" dirty="0"/>
            </a:br>
            <a:r>
              <a:rPr lang="sv-SE" sz="1700" dirty="0"/>
              <a:t>• Narkotika</a:t>
            </a:r>
            <a:br>
              <a:rPr lang="sv-SE" sz="1700" dirty="0"/>
            </a:br>
            <a:r>
              <a:rPr lang="sv-SE" sz="1700" dirty="0"/>
              <a:t>• Spel</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4.Tobak...-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84696944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74788807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Rökning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68644717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34763048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Snusning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Vitt snus</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p:txBody>
          <a:bodyPr/>
          <a:lstStyle/>
          <a:p>
            <a:r>
              <a:rPr lang="sv-SE" dirty="0"/>
              <a:t>Svarsfrekvenser</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5</a:t>
            </a:fld>
            <a:endParaRPr lang="sv-SE"/>
          </a:p>
        </p:txBody>
      </p:sp>
      <p:graphicFrame>
        <p:nvGraphicFramePr>
          <p:cNvPr id="3" name="Tabell 14">
            <a:extLst>
              <a:ext uri="{FF2B5EF4-FFF2-40B4-BE49-F238E27FC236}">
                <a16:creationId xmlns:a16="http://schemas.microsoft.com/office/drawing/2014/main" id="{518DD9DE-DB4C-D641-69B5-75E8358E53AD}"/>
              </a:ext>
            </a:extLst>
          </p:cNvPr>
          <p:cNvGraphicFramePr>
            <a:graphicFrameLocks noGrp="1"/>
          </p:cNvGraphicFramePr>
          <p:nvPr>
            <p:extLst>
              <p:ext uri="{D42A27DB-BD31-4B8C-83A1-F6EECF244321}">
                <p14:modId xmlns:p14="http://schemas.microsoft.com/office/powerpoint/2010/main" val="1288005865"/>
              </p:ext>
            </p:extLst>
          </p:nvPr>
        </p:nvGraphicFramePr>
        <p:xfrm>
          <a:off x="2060960" y="2544999"/>
          <a:ext cx="8070080" cy="2710715"/>
        </p:xfrm>
        <a:graphic>
          <a:graphicData uri="http://schemas.openxmlformats.org/drawingml/2006/table">
            <a:tbl>
              <a:tblPr firstRow="1" bandRow="1"/>
              <a:tblGrid>
                <a:gridCol w="2017520">
                  <a:extLst>
                    <a:ext uri="{9D8B030D-6E8A-4147-A177-3AD203B41FA5}">
                      <a16:colId xmlns:a16="http://schemas.microsoft.com/office/drawing/2014/main" val="1578566406"/>
                    </a:ext>
                  </a:extLst>
                </a:gridCol>
                <a:gridCol w="2017520">
                  <a:extLst>
                    <a:ext uri="{9D8B030D-6E8A-4147-A177-3AD203B41FA5}">
                      <a16:colId xmlns:a16="http://schemas.microsoft.com/office/drawing/2014/main" val="1035222760"/>
                    </a:ext>
                  </a:extLst>
                </a:gridCol>
                <a:gridCol w="2017520">
                  <a:extLst>
                    <a:ext uri="{9D8B030D-6E8A-4147-A177-3AD203B41FA5}">
                      <a16:colId xmlns:a16="http://schemas.microsoft.com/office/drawing/2014/main" val="179018176"/>
                    </a:ext>
                  </a:extLst>
                </a:gridCol>
                <a:gridCol w="2017520">
                  <a:extLst>
                    <a:ext uri="{9D8B030D-6E8A-4147-A177-3AD203B41FA5}">
                      <a16:colId xmlns:a16="http://schemas.microsoft.com/office/drawing/2014/main" val="3535217673"/>
                    </a:ext>
                  </a:extLst>
                </a:gridCol>
              </a:tblGrid>
              <a:tr h="542143">
                <a:tc>
                  <a:txBody>
                    <a:bodyPr/>
                    <a:lstStyle/>
                    <a:p>
                      <a:pPr algn="just" fontAlgn="ctr">
                        <a:defRPr spc="50"/>
                      </a:pPr>
                      <a:r>
                        <a:rPr lang="sv-SE" sz="1600" b="1" dirty="0">
                          <a:solidFill>
                            <a:schemeClr val="bg1"/>
                          </a:solidFill>
                        </a:rPr>
                        <a:t>Årskurs</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Antal elever</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Antal svarande</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Svarsfrekvens (%)</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extLst>
                  <a:ext uri="{0D108BD9-81ED-4DB2-BD59-A6C34878D82A}">
                    <a16:rowId xmlns:a16="http://schemas.microsoft.com/office/drawing/2014/main" val="3974158637"/>
                  </a:ext>
                </a:extLst>
              </a:tr>
              <a:tr h="542143">
                <a:tc>
                  <a:txBody>
                    <a:bodyPr/>
                    <a:lstStyle/>
                    <a:p>
                      <a:pPr algn="just" fontAlgn="ctr">
                        <a:defRPr spc="50"/>
                      </a:pPr>
                      <a:r>
                        <a:rPr lang="en-GB" sz="1600" b="1" spc="50" noProof="1">
                          <a:solidFill>
                            <a:schemeClr val="tx1">
                              <a:tint val="100000"/>
                            </a:schemeClr>
                          </a:solidFill>
                        </a:rPr>
                        <a:t>Åk 9</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210</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96</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46</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3251561706"/>
                  </a:ext>
                </a:extLst>
              </a:tr>
              <a:tr h="542143">
                <a:tc>
                  <a:txBody>
                    <a:bodyPr/>
                    <a:lstStyle/>
                    <a:p>
                      <a:pPr algn="just" fontAlgn="ctr">
                        <a:defRPr spc="50"/>
                      </a:pPr>
                      <a:r>
                        <a:rPr lang="sv-SE" sz="1600" b="1" dirty="0"/>
                        <a:t>Gy 2</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186</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164</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88</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2655235848"/>
                  </a:ext>
                </a:extLst>
              </a:tr>
              <a:tr h="542143">
                <a:tc>
                  <a:txBody>
                    <a:bodyPr/>
                    <a:lstStyle/>
                    <a:p>
                      <a:pPr algn="just" fontAlgn="ctr">
                        <a:defRPr spc="50"/>
                      </a:pPr>
                      <a:r>
                        <a:rPr lang="sv-SE" sz="1600" b="1" dirty="0"/>
                        <a:t>Länet åk 9</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4 227</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3 248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77</a:t>
                      </a:r>
                    </a:p>
                  </a:txBody>
                  <a:tcPr marL="72000" marR="72000"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2301546638"/>
                  </a:ext>
                </a:extLst>
              </a:tr>
              <a:tr h="542143">
                <a:tc>
                  <a:txBody>
                    <a:bodyPr/>
                    <a:lstStyle/>
                    <a:p>
                      <a:pPr algn="just" fontAlgn="ctr">
                        <a:defRPr spc="50"/>
                      </a:pPr>
                      <a:r>
                        <a:rPr lang="sv-SE" sz="1600" b="1" dirty="0"/>
                        <a:t>Länet </a:t>
                      </a:r>
                      <a:r>
                        <a:rPr lang="sv-SE" sz="1600" b="1" dirty="0" err="1"/>
                        <a:t>gy</a:t>
                      </a:r>
                      <a:r>
                        <a:rPr lang="sv-SE" sz="1600" b="1" dirty="0"/>
                        <a:t> 2</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4 058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3 108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77</a:t>
                      </a:r>
                    </a:p>
                  </a:txBody>
                  <a:tcPr marL="72000" marR="72000"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4122910005"/>
                  </a:ext>
                </a:extLst>
              </a:tr>
            </a:tbl>
          </a:graphicData>
        </a:graphic>
      </p:graphicFrame>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4123657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3126138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E-cigaretter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86572179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77919684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Vattenpipa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Content">
            <a:extLst>
              <a:ext uri="{FF2B5EF4-FFF2-40B4-BE49-F238E27FC236}">
                <a16:creationId xmlns:a16="http://schemas.microsoft.com/office/drawing/2014/main" id="{6E2A6D04-3313-8779-C75E-F3059F18167A}"/>
              </a:ext>
            </a:extLst>
          </p:cNvPr>
          <p:cNvGrpSpPr/>
          <p:nvPr/>
        </p:nvGrpSpPr>
        <p:grpSpPr>
          <a:xfrm>
            <a:off x="714000" y="2190251"/>
            <a:ext cx="10764000" cy="3312000"/>
            <a:chOff x="720000" y="2196000"/>
            <a:chExt cx="10764000" cy="3312000"/>
          </a:xfrm>
        </p:grpSpPr>
        <p:graphicFrame>
          <p:nvGraphicFramePr>
            <p:cNvPr id="10" name="BodyContentTable">
              <a:extLst>
                <a:ext uri="{FF2B5EF4-FFF2-40B4-BE49-F238E27FC236}">
                  <a16:creationId xmlns:a16="http://schemas.microsoft.com/office/drawing/2014/main" id="{7F448DD4-0291-E1D4-22FC-07E5D028248F}"/>
                </a:ext>
              </a:extLst>
            </p:cNvPr>
            <p:cNvGraphicFramePr>
              <a:graphicFrameLocks/>
            </p:cNvGraphicFramePr>
            <p:nvPr>
              <p:extLst>
                <p:ext uri="{D42A27DB-BD31-4B8C-83A1-F6EECF244321}">
                  <p14:modId xmlns:p14="http://schemas.microsoft.com/office/powerpoint/2010/main" val="964985244"/>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BodyContentTable">
              <a:extLst>
                <a:ext uri="{FF2B5EF4-FFF2-40B4-BE49-F238E27FC236}">
                  <a16:creationId xmlns:a16="http://schemas.microsoft.com/office/drawing/2014/main" id="{ECAAEC9C-9ABF-3EDD-EB5F-C6C0816B3098}"/>
                </a:ext>
              </a:extLst>
            </p:cNvPr>
            <p:cNvGraphicFramePr>
              <a:graphicFrameLocks/>
            </p:cNvGraphicFramePr>
            <p:nvPr>
              <p:extLst>
                <p:ext uri="{D42A27DB-BD31-4B8C-83A1-F6EECF244321}">
                  <p14:modId xmlns:p14="http://schemas.microsoft.com/office/powerpoint/2010/main" val="89518625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27163937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57008596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65501806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07434957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Motsvarande minst 4 stora burkar starköl/starkcider – eller 25 cl sprit </a:t>
              </a:r>
              <a:br>
                <a:rPr lang="en-GB" sz="1100" spc="50" noProof="1">
                  <a:solidFill>
                    <a:schemeClr val="tx1">
                      <a:tint val="84600"/>
                    </a:schemeClr>
                  </a:solidFill>
                </a:rPr>
              </a:br>
              <a:r>
                <a:rPr lang="en-GB" sz="1100" spc="50" noProof="1">
                  <a:solidFill>
                    <a:schemeClr val="tx1">
                      <a:tint val="84600"/>
                    </a:schemeClr>
                  </a:solidFill>
                </a:rPr>
                <a:t>(ca sex shots/drinkar) – eller en hel flaska vin – eller sex burkar folköl</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5234116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99709069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Narkotika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Inställning till cannabis</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91070418"/>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Debutålder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552960937"/>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Debutålder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788" y="299049"/>
            <a:ext cx="9360000" cy="1296000"/>
          </a:xfrm>
        </p:spPr>
        <p:txBody>
          <a:bodyPr/>
          <a:lstStyle/>
          <a:p>
            <a:r>
              <a:rPr lang="sv-SE" dirty="0" smtClean="0"/>
              <a:t>Sammanfattning </a:t>
            </a:r>
            <a:r>
              <a:rPr lang="sv-SE" smtClean="0"/>
              <a:t>– Eksjö </a:t>
            </a:r>
            <a:r>
              <a:rPr lang="sv-SE" dirty="0" smtClean="0"/>
              <a:t>kommun</a:t>
            </a:r>
            <a:endParaRPr lang="sv-SE" dirty="0"/>
          </a:p>
        </p:txBody>
      </p:sp>
      <p:sp>
        <p:nvSpPr>
          <p:cNvPr id="6" name="Platshållare för text 5">
            <a:extLst>
              <a:ext uri="{FF2B5EF4-FFF2-40B4-BE49-F238E27FC236}">
                <a16:creationId xmlns:a16="http://schemas.microsoft.com/office/drawing/2014/main" id="{8D7449CA-3B88-0CD5-C53B-220FE624CDB5}"/>
              </a:ext>
            </a:extLst>
          </p:cNvPr>
          <p:cNvSpPr>
            <a:spLocks noGrp="1"/>
          </p:cNvSpPr>
          <p:nvPr>
            <p:ph type="body" sz="quarter" idx="13"/>
          </p:nvPr>
        </p:nvSpPr>
        <p:spPr>
          <a:xfrm>
            <a:off x="1079788" y="1637252"/>
            <a:ext cx="10317915" cy="5565473"/>
          </a:xfrm>
        </p:spPr>
        <p:txBody>
          <a:bodyPr/>
          <a:lstStyle/>
          <a:p>
            <a:pPr marL="0" indent="0">
              <a:lnSpc>
                <a:spcPct val="150000"/>
              </a:lnSpc>
              <a:spcAft>
                <a:spcPts val="0"/>
              </a:spcAft>
              <a:buClrTx/>
              <a:buNone/>
            </a:pPr>
            <a:r>
              <a:rPr lang="sv-SE" sz="1300" b="1" dirty="0" smtClean="0"/>
              <a:t>Hälsan och levnadsvanor</a:t>
            </a:r>
          </a:p>
          <a:p>
            <a:pPr>
              <a:lnSpc>
                <a:spcPct val="150000"/>
              </a:lnSpc>
              <a:spcAft>
                <a:spcPts val="0"/>
              </a:spcAft>
              <a:buClrTx/>
            </a:pPr>
            <a:r>
              <a:rPr lang="sv-SE" sz="1300" dirty="0"/>
              <a:t>Det finns skillnader i hälsa där </a:t>
            </a:r>
            <a:r>
              <a:rPr lang="sv-SE" sz="1300" dirty="0" smtClean="0"/>
              <a:t>killar </a:t>
            </a:r>
            <a:r>
              <a:rPr lang="sv-SE" sz="1300" dirty="0"/>
              <a:t>i högre </a:t>
            </a:r>
            <a:r>
              <a:rPr lang="sv-SE" sz="1300" dirty="0" smtClean="0"/>
              <a:t>utsträckning än tjejer, uppger </a:t>
            </a:r>
            <a:r>
              <a:rPr lang="sv-SE" sz="1300" dirty="0"/>
              <a:t>bra eller mycket bra </a:t>
            </a:r>
            <a:r>
              <a:rPr lang="sv-SE" sz="1300" dirty="0" smtClean="0"/>
              <a:t>hälsa.</a:t>
            </a:r>
          </a:p>
          <a:p>
            <a:pPr>
              <a:lnSpc>
                <a:spcPct val="150000"/>
              </a:lnSpc>
              <a:spcAft>
                <a:spcPts val="0"/>
              </a:spcAft>
              <a:buClrTx/>
            </a:pPr>
            <a:r>
              <a:rPr lang="sv-SE" sz="1300" dirty="0" smtClean="0"/>
              <a:t>Den psykiska ohälsan är högre bland tjejer jämfört med killar. Tjejer </a:t>
            </a:r>
            <a:r>
              <a:rPr lang="sv-SE" sz="1300" dirty="0"/>
              <a:t>som svarar att de har haft två eller fler psykosomatiska besvär mer än en gång i veckan de senaste sex </a:t>
            </a:r>
            <a:r>
              <a:rPr lang="sv-SE" sz="1300" dirty="0" smtClean="0"/>
              <a:t>månaderna </a:t>
            </a:r>
            <a:r>
              <a:rPr lang="sv-SE" sz="1300" dirty="0"/>
              <a:t>är nu </a:t>
            </a:r>
            <a:r>
              <a:rPr lang="sv-SE" sz="1300" dirty="0" smtClean="0"/>
              <a:t>55 </a:t>
            </a:r>
            <a:r>
              <a:rPr lang="sv-SE" sz="1300" dirty="0"/>
              <a:t>% i </a:t>
            </a:r>
            <a:r>
              <a:rPr lang="sv-SE" sz="1300" dirty="0" smtClean="0"/>
              <a:t>år 2 på gymnasiet och för killar 26 </a:t>
            </a:r>
            <a:r>
              <a:rPr lang="sv-SE" sz="1300" dirty="0"/>
              <a:t>% i gymnasiets år </a:t>
            </a:r>
            <a:r>
              <a:rPr lang="sv-SE" sz="1300" dirty="0" smtClean="0"/>
              <a:t>2.</a:t>
            </a:r>
          </a:p>
          <a:p>
            <a:pPr>
              <a:lnSpc>
                <a:spcPct val="150000"/>
              </a:lnSpc>
              <a:spcAft>
                <a:spcPts val="0"/>
              </a:spcAft>
              <a:buClrTx/>
            </a:pPr>
            <a:r>
              <a:rPr lang="sv-SE" sz="1300" dirty="0" smtClean="0"/>
              <a:t>Kostvanorna </a:t>
            </a:r>
            <a:r>
              <a:rPr lang="sv-SE" sz="1300" dirty="0"/>
              <a:t>har försämrats med färre unga som äter </a:t>
            </a:r>
            <a:r>
              <a:rPr lang="sv-SE" sz="1300" dirty="0" smtClean="0"/>
              <a:t>frukost särskilt på högstadiet, </a:t>
            </a:r>
            <a:r>
              <a:rPr lang="sv-SE" sz="1300" dirty="0"/>
              <a:t>minskat intag av frukt samt fler som dricker energidryck. </a:t>
            </a:r>
            <a:endParaRPr lang="sv-SE" sz="1300" dirty="0" smtClean="0"/>
          </a:p>
          <a:p>
            <a:pPr>
              <a:lnSpc>
                <a:spcPct val="150000"/>
              </a:lnSpc>
              <a:spcAft>
                <a:spcPts val="0"/>
              </a:spcAft>
              <a:buClrTx/>
            </a:pPr>
            <a:endParaRPr lang="sv-SE" sz="1300" dirty="0"/>
          </a:p>
          <a:p>
            <a:pPr marL="0" indent="0">
              <a:lnSpc>
                <a:spcPct val="150000"/>
              </a:lnSpc>
              <a:spcAft>
                <a:spcPts val="0"/>
              </a:spcAft>
              <a:buClrTx/>
              <a:buNone/>
            </a:pPr>
            <a:r>
              <a:rPr lang="sv-SE" sz="1300" b="1" dirty="0" smtClean="0"/>
              <a:t>Tobak, alkohol och spel</a:t>
            </a:r>
            <a:endParaRPr lang="sv-SE" sz="1300" b="1" dirty="0"/>
          </a:p>
          <a:p>
            <a:pPr>
              <a:lnSpc>
                <a:spcPct val="150000"/>
              </a:lnSpc>
              <a:spcAft>
                <a:spcPts val="0"/>
              </a:spcAft>
              <a:buClrTx/>
            </a:pPr>
            <a:r>
              <a:rPr lang="sv-SE" sz="1300" dirty="0" smtClean="0"/>
              <a:t>Traditionell rökning minskar men stor ökning ses för användning av e-cigaretter och snus. I årets undersökning svarar 33 % av tjejerna i årskurs 9 och 25 % i år 2 på gymnasiet att de använder e-cigaretter.</a:t>
            </a:r>
          </a:p>
          <a:p>
            <a:pPr>
              <a:lnSpc>
                <a:spcPct val="150000"/>
              </a:lnSpc>
              <a:spcAft>
                <a:spcPts val="0"/>
              </a:spcAft>
              <a:buClrTx/>
            </a:pPr>
            <a:r>
              <a:rPr lang="sv-SE" sz="1300" dirty="0" smtClean="0"/>
              <a:t>En svag ökning av de som svarar att de druckit alkohol någon gång de senaste 12 månaderna kan ses, framförallt bland unga i årskurs 9.</a:t>
            </a:r>
          </a:p>
          <a:p>
            <a:pPr marL="0" indent="0">
              <a:lnSpc>
                <a:spcPct val="150000"/>
              </a:lnSpc>
              <a:spcAft>
                <a:spcPts val="0"/>
              </a:spcAft>
              <a:buClrTx/>
              <a:buNone/>
            </a:pPr>
            <a:endParaRPr lang="sv-SE" sz="1200" dirty="0" smtClean="0"/>
          </a:p>
          <a:p>
            <a:pPr>
              <a:lnSpc>
                <a:spcPct val="150000"/>
              </a:lnSpc>
              <a:spcAft>
                <a:spcPts val="0"/>
              </a:spcAft>
              <a:buClrTx/>
            </a:pPr>
            <a:endParaRPr lang="sv-SE" sz="1200" dirty="0"/>
          </a:p>
          <a:p>
            <a:pPr>
              <a:lnSpc>
                <a:spcPct val="150000"/>
              </a:lnSpc>
              <a:spcAft>
                <a:spcPts val="0"/>
              </a:spcAft>
              <a:buClrTx/>
            </a:pPr>
            <a:endParaRPr lang="sv-SE" sz="1200" b="1" dirty="0"/>
          </a:p>
          <a:p>
            <a:pPr marL="0" indent="0">
              <a:lnSpc>
                <a:spcPct val="150000"/>
              </a:lnSpc>
              <a:spcAft>
                <a:spcPts val="0"/>
              </a:spcAft>
              <a:buClrTx/>
              <a:buNone/>
            </a:pPr>
            <a:endParaRPr lang="sv-SE" sz="1000" dirty="0"/>
          </a:p>
        </p:txBody>
      </p:sp>
      <p:sp>
        <p:nvSpPr>
          <p:cNvPr id="3" name="Platshållare för bildnummer 2">
            <a:extLst>
              <a:ext uri="{FF2B5EF4-FFF2-40B4-BE49-F238E27FC236}">
                <a16:creationId xmlns:a16="http://schemas.microsoft.com/office/drawing/2014/main" id="{5D4B5142-A25D-84AE-3537-43D522E5229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496095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Föräldrars inställning till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64084795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52679609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80620718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23206861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569142090"/>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77321880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331711105"/>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43502894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444758346"/>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22149430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Skola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66</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Arbetsmiljö</a:t>
            </a:r>
            <a:br>
              <a:rPr lang="sv-SE" sz="1700" dirty="0"/>
            </a:br>
            <a:r>
              <a:rPr lang="sv-SE" sz="1700" dirty="0"/>
              <a:t>• Lärarnas roll</a:t>
            </a:r>
            <a:br>
              <a:rPr lang="sv-SE" sz="1700" dirty="0"/>
            </a:br>
            <a:r>
              <a:rPr lang="sv-SE" sz="1700" dirty="0"/>
              <a:t>• Skolk</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5.Skola-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Arbetsmiljö</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Arbetsmiljö</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Lärarnas 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887" y="317684"/>
            <a:ext cx="9360000" cy="1296000"/>
          </a:xfrm>
        </p:spPr>
        <p:txBody>
          <a:bodyPr/>
          <a:lstStyle/>
          <a:p>
            <a:r>
              <a:rPr lang="sv-SE" dirty="0" smtClean="0"/>
              <a:t>Sammanfattning forts.</a:t>
            </a:r>
            <a:endParaRPr lang="sv-SE" dirty="0"/>
          </a:p>
        </p:txBody>
      </p:sp>
      <p:sp>
        <p:nvSpPr>
          <p:cNvPr id="6" name="Platshållare för text 5">
            <a:extLst>
              <a:ext uri="{FF2B5EF4-FFF2-40B4-BE49-F238E27FC236}">
                <a16:creationId xmlns:a16="http://schemas.microsoft.com/office/drawing/2014/main" id="{8D7449CA-3B88-0CD5-C53B-220FE624CDB5}"/>
              </a:ext>
            </a:extLst>
          </p:cNvPr>
          <p:cNvSpPr>
            <a:spLocks noGrp="1"/>
          </p:cNvSpPr>
          <p:nvPr>
            <p:ph type="body" sz="quarter" idx="13"/>
          </p:nvPr>
        </p:nvSpPr>
        <p:spPr>
          <a:xfrm>
            <a:off x="1079887" y="1375594"/>
            <a:ext cx="10317915" cy="5565473"/>
          </a:xfrm>
        </p:spPr>
        <p:txBody>
          <a:bodyPr/>
          <a:lstStyle/>
          <a:p>
            <a:pPr marL="0" indent="0">
              <a:lnSpc>
                <a:spcPct val="150000"/>
              </a:lnSpc>
              <a:spcAft>
                <a:spcPts val="0"/>
              </a:spcAft>
              <a:buClrTx/>
              <a:buNone/>
            </a:pPr>
            <a:endParaRPr lang="sv-SE" sz="1300" dirty="0" smtClean="0"/>
          </a:p>
          <a:p>
            <a:pPr marL="0" indent="0">
              <a:lnSpc>
                <a:spcPct val="150000"/>
              </a:lnSpc>
              <a:spcAft>
                <a:spcPts val="0"/>
              </a:spcAft>
              <a:buClrTx/>
              <a:buNone/>
            </a:pPr>
            <a:r>
              <a:rPr lang="sv-SE" sz="1300" b="1" dirty="0"/>
              <a:t>Skola, fritid och trygghet</a:t>
            </a:r>
          </a:p>
          <a:p>
            <a:pPr>
              <a:lnSpc>
                <a:spcPct val="150000"/>
              </a:lnSpc>
              <a:spcAft>
                <a:spcPts val="0"/>
              </a:spcAft>
              <a:buClrTx/>
            </a:pPr>
            <a:r>
              <a:rPr lang="sv-SE" sz="1300" dirty="0"/>
              <a:t>Tjejer känner sig i lägre utsträckning lugna inför skolarbetet (åk 9 </a:t>
            </a:r>
            <a:r>
              <a:rPr lang="sv-SE" sz="1300" dirty="0" smtClean="0"/>
              <a:t>54 </a:t>
            </a:r>
            <a:r>
              <a:rPr lang="sv-SE" sz="1300" dirty="0"/>
              <a:t>%, </a:t>
            </a:r>
            <a:r>
              <a:rPr lang="sv-SE" sz="1300" dirty="0" err="1"/>
              <a:t>gy</a:t>
            </a:r>
            <a:r>
              <a:rPr lang="sv-SE" sz="1300" dirty="0"/>
              <a:t> 2 </a:t>
            </a:r>
            <a:r>
              <a:rPr lang="sv-SE" sz="1300" dirty="0" smtClean="0"/>
              <a:t>52 %) </a:t>
            </a:r>
            <a:r>
              <a:rPr lang="sv-SE" sz="1300" dirty="0"/>
              <a:t>jämfört med killar (åk 9 71 %, </a:t>
            </a:r>
            <a:r>
              <a:rPr lang="sv-SE" sz="1300" dirty="0" err="1"/>
              <a:t>gy</a:t>
            </a:r>
            <a:r>
              <a:rPr lang="sv-SE" sz="1300" dirty="0"/>
              <a:t> 2 </a:t>
            </a:r>
            <a:r>
              <a:rPr lang="sv-SE" sz="1300" dirty="0" smtClean="0"/>
              <a:t>75 %).  </a:t>
            </a:r>
            <a:endParaRPr lang="sv-SE" sz="1300" dirty="0"/>
          </a:p>
          <a:p>
            <a:pPr>
              <a:lnSpc>
                <a:spcPct val="150000"/>
              </a:lnSpc>
              <a:spcAft>
                <a:spcPts val="0"/>
              </a:spcAft>
              <a:buClrTx/>
            </a:pPr>
            <a:r>
              <a:rPr lang="sv-SE" sz="1300" dirty="0"/>
              <a:t>Andel </a:t>
            </a:r>
            <a:r>
              <a:rPr lang="sv-SE" sz="1300" dirty="0" smtClean="0"/>
              <a:t>tjejer </a:t>
            </a:r>
            <a:r>
              <a:rPr lang="sv-SE" sz="1300" dirty="0"/>
              <a:t>i årskurs 9 som skolkat någon gång per termin eller oftare har ökat kraftigt sedan den senaste mätningen. </a:t>
            </a:r>
          </a:p>
          <a:p>
            <a:pPr>
              <a:lnSpc>
                <a:spcPct val="150000"/>
              </a:lnSpc>
              <a:spcAft>
                <a:spcPts val="0"/>
              </a:spcAft>
              <a:buClrTx/>
            </a:pPr>
            <a:r>
              <a:rPr lang="sv-SE" sz="1300" dirty="0"/>
              <a:t>Många unga använder sociala medier i hög utsträckning, tjejer mer än killar. Andelen tjejer som använder sociala medier 5 timmar eller mer på vardagar efter skolan är 35 % i åk 9 och </a:t>
            </a:r>
            <a:r>
              <a:rPr lang="sv-SE" sz="1300" dirty="0" smtClean="0"/>
              <a:t>24 </a:t>
            </a:r>
            <a:r>
              <a:rPr lang="sv-SE" sz="1300" dirty="0"/>
              <a:t>% i </a:t>
            </a:r>
            <a:r>
              <a:rPr lang="sv-SE" sz="1300" dirty="0" err="1"/>
              <a:t>gy</a:t>
            </a:r>
            <a:r>
              <a:rPr lang="sv-SE" sz="1300" dirty="0"/>
              <a:t> 2.</a:t>
            </a:r>
          </a:p>
          <a:p>
            <a:pPr>
              <a:lnSpc>
                <a:spcPct val="150000"/>
              </a:lnSpc>
              <a:spcAft>
                <a:spcPts val="0"/>
              </a:spcAft>
              <a:buClrTx/>
            </a:pPr>
            <a:r>
              <a:rPr lang="sv-SE" sz="1300" dirty="0"/>
              <a:t>Tryggheten till och från skolan, på rasterna och i klassrummet har minskat bland unga. Minskning har skett bland både tjejer och killar i båda årskurserna.</a:t>
            </a:r>
          </a:p>
          <a:p>
            <a:pPr>
              <a:lnSpc>
                <a:spcPct val="150000"/>
              </a:lnSpc>
              <a:spcAft>
                <a:spcPts val="0"/>
              </a:spcAft>
              <a:buClrTx/>
            </a:pPr>
            <a:r>
              <a:rPr lang="sv-SE" sz="1300" dirty="0"/>
              <a:t>Att ha blivit utsatt för sexuella ofredanden av olika slag är fortfarande ett stort problem, särskilt bland </a:t>
            </a:r>
            <a:r>
              <a:rPr lang="sv-SE" sz="1300" dirty="0" smtClean="0"/>
              <a:t>tjejer, 44 %, jämfört med 33 % bland killarna. </a:t>
            </a:r>
            <a:r>
              <a:rPr lang="sv-SE" sz="1300" dirty="0"/>
              <a:t>De vanligaste är att mot sin vilja tagit emot avklädda bilder, blivit kontaktad på sociala medier i sexuellt syfte och att någon har tafsat på dig. </a:t>
            </a:r>
          </a:p>
          <a:p>
            <a:pPr marL="0" indent="0">
              <a:lnSpc>
                <a:spcPct val="150000"/>
              </a:lnSpc>
              <a:spcAft>
                <a:spcPts val="0"/>
              </a:spcAft>
              <a:buClrTx/>
              <a:buNone/>
            </a:pPr>
            <a:endParaRPr lang="sv-SE" sz="1300" b="1" dirty="0" smtClean="0"/>
          </a:p>
          <a:p>
            <a:pPr marL="0" indent="0">
              <a:lnSpc>
                <a:spcPct val="150000"/>
              </a:lnSpc>
              <a:spcAft>
                <a:spcPts val="0"/>
              </a:spcAft>
              <a:buClrTx/>
              <a:buNone/>
            </a:pPr>
            <a:r>
              <a:rPr lang="sv-SE" sz="1300" b="1" dirty="0"/>
              <a:t>Livet och </a:t>
            </a:r>
            <a:r>
              <a:rPr lang="sv-SE" sz="1300" b="1" dirty="0" smtClean="0"/>
              <a:t>framtiden</a:t>
            </a:r>
          </a:p>
          <a:p>
            <a:pPr>
              <a:lnSpc>
                <a:spcPct val="150000"/>
              </a:lnSpc>
              <a:spcAft>
                <a:spcPts val="0"/>
              </a:spcAft>
              <a:buClrTx/>
            </a:pPr>
            <a:r>
              <a:rPr lang="sv-SE" sz="1300" dirty="0" smtClean="0"/>
              <a:t>Tjejer i årskurs 9 (57 %) ser i lägre grad ljust på sin framtid än killar </a:t>
            </a:r>
            <a:r>
              <a:rPr lang="sv-SE" sz="1300" smtClean="0"/>
              <a:t>i årskurs 9 (88 %). </a:t>
            </a:r>
            <a:endParaRPr lang="sv-SE" sz="1300" dirty="0"/>
          </a:p>
          <a:p>
            <a:pPr>
              <a:lnSpc>
                <a:spcPct val="100000"/>
              </a:lnSpc>
              <a:spcAft>
                <a:spcPts val="0"/>
              </a:spcAft>
              <a:buClrTx/>
            </a:pPr>
            <a:endParaRPr lang="sv-SE" sz="1300" dirty="0"/>
          </a:p>
        </p:txBody>
      </p:sp>
      <p:sp>
        <p:nvSpPr>
          <p:cNvPr id="3" name="Platshållare för bildnummer 2">
            <a:extLst>
              <a:ext uri="{FF2B5EF4-FFF2-40B4-BE49-F238E27FC236}">
                <a16:creationId xmlns:a16="http://schemas.microsoft.com/office/drawing/2014/main" id="{5D4B5142-A25D-84AE-3537-43D522E5229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02971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82375181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Skolk</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Fritid</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71</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Påståenden om fritid</a:t>
            </a:r>
            <a:br>
              <a:rPr lang="sv-SE" sz="1700" dirty="0"/>
            </a:br>
            <a:r>
              <a:rPr lang="sv-SE" sz="1700" dirty="0"/>
              <a:t>• Fritidsaktiviteter</a:t>
            </a:r>
            <a:br>
              <a:rPr lang="sv-SE" sz="1700" dirty="0"/>
            </a:br>
            <a:r>
              <a:rPr lang="sv-SE" sz="1700" dirty="0"/>
              <a:t>• Medlem i förening</a:t>
            </a:r>
            <a:br>
              <a:rPr lang="sv-SE" sz="1700" dirty="0"/>
            </a:br>
            <a:r>
              <a:rPr lang="sv-SE" sz="1700" dirty="0"/>
              <a:t>• Medieanvändning</a:t>
            </a:r>
            <a:br>
              <a:rPr lang="sv-SE" sz="1700" dirty="0"/>
            </a:br>
            <a:r>
              <a:rPr lang="sv-SE" sz="1700" dirty="0"/>
              <a:t>• Trygghet</a:t>
            </a:r>
            <a:br>
              <a:rPr lang="sv-SE" sz="1700" dirty="0"/>
            </a:br>
            <a:r>
              <a:rPr lang="sv-SE" sz="1700" dirty="0"/>
              <a:t>• Tillit</a:t>
            </a:r>
            <a:br>
              <a:rPr lang="sv-SE" sz="1700" dirty="0"/>
            </a:br>
            <a:r>
              <a:rPr lang="sv-SE" sz="1700" dirty="0"/>
              <a:t>• Välja själv</a:t>
            </a:r>
            <a:br>
              <a:rPr lang="sv-SE" sz="1700" dirty="0"/>
            </a:br>
            <a:r>
              <a:rPr lang="sv-SE" sz="1700" dirty="0"/>
              <a:t>• Mobbing och trakasserier</a:t>
            </a:r>
            <a:br>
              <a:rPr lang="sv-SE" sz="1700" dirty="0"/>
            </a:br>
            <a:r>
              <a:rPr lang="sv-SE" sz="1700" dirty="0"/>
              <a:t>• Utsatthet</a:t>
            </a:r>
            <a:br>
              <a:rPr lang="sv-SE" sz="1700" dirty="0"/>
            </a:br>
            <a:r>
              <a:rPr lang="sv-SE" sz="1700" dirty="0"/>
              <a:t>• Våld</a:t>
            </a:r>
            <a:br>
              <a:rPr lang="sv-SE" sz="1700" dirty="0"/>
            </a:br>
            <a:r>
              <a:rPr lang="sv-SE" sz="1700" dirty="0"/>
              <a:t>• Demokrati och inflytande</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6.Fritid-min.jpe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2187223122"/>
              </p:ext>
            </p:extLst>
          </p:nvPr>
        </p:nvGraphicFramePr>
        <p:xfrm>
          <a:off x="1439863" y="1838960"/>
          <a:ext cx="9359900" cy="408304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8366704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60976653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spTree>
    <p:extLst>
      <p:ext uri="{BB962C8B-B14F-4D97-AF65-F5344CB8AC3E}">
        <p14:creationId xmlns:p14="http://schemas.microsoft.com/office/powerpoint/2010/main" val="28366704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spTree>
    <p:extLst>
      <p:ext uri="{BB962C8B-B14F-4D97-AF65-F5344CB8AC3E}">
        <p14:creationId xmlns:p14="http://schemas.microsoft.com/office/powerpoint/2010/main" val="28366704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spTree>
    <p:extLst>
      <p:ext uri="{BB962C8B-B14F-4D97-AF65-F5344CB8AC3E}">
        <p14:creationId xmlns:p14="http://schemas.microsoft.com/office/powerpoint/2010/main" val="2836670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Demografi</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8</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Kön</a:t>
            </a:r>
            <a:br>
              <a:rPr lang="sv-SE" sz="1700" dirty="0"/>
            </a:br>
            <a:r>
              <a:rPr lang="sv-SE" sz="1700" dirty="0"/>
              <a:t>• Bostadsläge</a:t>
            </a:r>
            <a:br>
              <a:rPr lang="sv-SE" sz="1700" dirty="0"/>
            </a:br>
            <a:r>
              <a:rPr lang="sv-SE" sz="1700" dirty="0"/>
              <a:t>• Vem man bor med</a:t>
            </a:r>
            <a:br>
              <a:rPr lang="sv-SE" sz="1700" dirty="0"/>
            </a:br>
            <a:r>
              <a:rPr lang="sv-SE" sz="1700" dirty="0"/>
              <a:t>• Föräldrars/vårdnadshavares </a:t>
            </a:r>
            <a:br>
              <a:rPr lang="sv-SE" sz="1700" dirty="0"/>
            </a:br>
            <a:r>
              <a:rPr lang="sv-SE" sz="1700" dirty="0"/>
              <a:t>  sysselsättning</a:t>
            </a:r>
            <a:br>
              <a:rPr lang="sv-SE" sz="1700" dirty="0"/>
            </a:br>
            <a:r>
              <a:rPr lang="sv-SE" sz="1700" dirty="0"/>
              <a:t>• Ekonomi</a:t>
            </a:r>
            <a:br>
              <a:rPr lang="sv-SE" sz="1700" dirty="0"/>
            </a:br>
            <a:r>
              <a:rPr lang="sv-SE" sz="1700" dirty="0"/>
              <a:t>• Härkomst</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1.Demografi-min.jpeg"/>
          <p:cNvPicPr>
            <a:picLocks noChangeAspect="1"/>
          </p:cNvPicPr>
          <p:nvPr/>
        </p:nvPicPr>
        <p:blipFill>
          <a:blip r:embed="rId2" cstate="print"/>
          <a:stretch/>
        </p:blipFill>
        <p:spPr>
          <a:xfrm>
            <a:off x="6096000" y="2195999"/>
            <a:ext cx="5291151" cy="3780000"/>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937310375"/>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81466395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spTree>
    <p:extLst>
      <p:ext uri="{BB962C8B-B14F-4D97-AF65-F5344CB8AC3E}">
        <p14:creationId xmlns:p14="http://schemas.microsoft.com/office/powerpoint/2010/main" val="28366704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95036786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37058401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spTree>
    <p:extLst>
      <p:ext uri="{BB962C8B-B14F-4D97-AF65-F5344CB8AC3E}">
        <p14:creationId xmlns:p14="http://schemas.microsoft.com/office/powerpoint/2010/main" val="28366704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spTree>
    <p:extLst>
      <p:ext uri="{BB962C8B-B14F-4D97-AF65-F5344CB8AC3E}">
        <p14:creationId xmlns:p14="http://schemas.microsoft.com/office/powerpoint/2010/main" val="28366704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spTree>
    <p:extLst>
      <p:ext uri="{BB962C8B-B14F-4D97-AF65-F5344CB8AC3E}">
        <p14:creationId xmlns:p14="http://schemas.microsoft.com/office/powerpoint/2010/main" val="28366704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spTree>
    <p:extLst>
      <p:ext uri="{BB962C8B-B14F-4D97-AF65-F5344CB8AC3E}">
        <p14:creationId xmlns:p14="http://schemas.microsoft.com/office/powerpoint/2010/main" val="28366704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spTree>
    <p:extLst>
      <p:ext uri="{BB962C8B-B14F-4D97-AF65-F5344CB8AC3E}">
        <p14:creationId xmlns:p14="http://schemas.microsoft.com/office/powerpoint/2010/main" val="28366704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160075570"/>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94864182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spTree>
    <p:extLst>
      <p:ext uri="{BB962C8B-B14F-4D97-AF65-F5344CB8AC3E}">
        <p14:creationId xmlns:p14="http://schemas.microsoft.com/office/powerpoint/2010/main" val="28366704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spTree>
    <p:extLst>
      <p:ext uri="{BB962C8B-B14F-4D97-AF65-F5344CB8AC3E}">
        <p14:creationId xmlns:p14="http://schemas.microsoft.com/office/powerpoint/2010/main" val="28366704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spTree>
    <p:extLst>
      <p:ext uri="{BB962C8B-B14F-4D97-AF65-F5344CB8AC3E}">
        <p14:creationId xmlns:p14="http://schemas.microsoft.com/office/powerpoint/2010/main" val="28366704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spTree>
    <p:extLst>
      <p:ext uri="{BB962C8B-B14F-4D97-AF65-F5344CB8AC3E}">
        <p14:creationId xmlns:p14="http://schemas.microsoft.com/office/powerpoint/2010/main" val="591401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Kön och bostadsläge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spTree>
    <p:extLst>
      <p:ext uri="{BB962C8B-B14F-4D97-AF65-F5344CB8AC3E}">
        <p14:creationId xmlns:p14="http://schemas.microsoft.com/office/powerpoint/2010/main" val="28366704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Medlem i förening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58891396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07539625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94482148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62448495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17858835"/>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37785162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Eksjö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Eksjö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theme/theme1.xml><?xml version="1.0" encoding="utf-8"?>
<a:theme xmlns:a="http://schemas.openxmlformats.org/drawingml/2006/main" name="ADP Theme">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Office">
      <a:majorFont>
        <a:latin typeface="Georgia"/>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eorgia"/>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 cap="flat" cmpd="sng" algn="ctr">
          <a:no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3.xml><?xml version="1.0" encoding="utf-8"?>
<a:theme xmlns:a="http://schemas.openxmlformats.org/drawingml/2006/main" name="1_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6476</Words>
  <Application>Microsoft Office PowerPoint</Application>
  <PresentationFormat>Bredbild</PresentationFormat>
  <Paragraphs>838</Paragraphs>
  <Slides>123</Slides>
  <Notes>1</Notes>
  <HiddenSlides>0</HiddenSlides>
  <MMClips>0</MMClips>
  <ScaleCrop>false</ScaleCrop>
  <HeadingPairs>
    <vt:vector size="6" baseType="variant">
      <vt:variant>
        <vt:lpstr>Använt teckensnitt</vt:lpstr>
      </vt:variant>
      <vt:variant>
        <vt:i4>2</vt:i4>
      </vt:variant>
      <vt:variant>
        <vt:lpstr>Tema</vt:lpstr>
      </vt:variant>
      <vt:variant>
        <vt:i4>3</vt:i4>
      </vt:variant>
      <vt:variant>
        <vt:lpstr>Bildrubriker</vt:lpstr>
      </vt:variant>
      <vt:variant>
        <vt:i4>123</vt:i4>
      </vt:variant>
    </vt:vector>
  </HeadingPairs>
  <TitlesOfParts>
    <vt:vector size="128" baseType="lpstr">
      <vt:lpstr>Arial</vt:lpstr>
      <vt:lpstr>Calibri</vt:lpstr>
      <vt:lpstr>ADP Theme</vt:lpstr>
      <vt:lpstr>Office-tema</vt:lpstr>
      <vt:lpstr>1_Office-tema</vt:lpstr>
      <vt:lpstr>Folkhälsoenkät Ung 2023</vt:lpstr>
      <vt:lpstr>Information</vt:lpstr>
      <vt:lpstr>Om undersökningen</vt:lpstr>
      <vt:lpstr>Rättelse</vt:lpstr>
      <vt:lpstr>Svarsfrekvenser</vt:lpstr>
      <vt:lpstr>Sammanfattning – Eksjö kommun</vt:lpstr>
      <vt:lpstr>Sammanfattning forts.</vt:lpstr>
      <vt:lpstr>Demografi</vt:lpstr>
      <vt:lpstr>Kön och bostadsläge</vt:lpstr>
      <vt:lpstr>Vem man bor med</vt:lpstr>
      <vt:lpstr>Föräldrars/vårdnadshavares sysselsättning</vt:lpstr>
      <vt:lpstr>Ekonomi</vt:lpstr>
      <vt:lpstr>Härkomst</vt:lpstr>
      <vt:lpstr>HÄLSA</vt:lpstr>
      <vt:lpstr>Allmän hälsa</vt:lpstr>
      <vt:lpstr>Psykiskt välbefinnande</vt:lpstr>
      <vt:lpstr>Psykosomatiska besvär</vt:lpstr>
      <vt:lpstr>Psykosomatiska besvär</vt:lpstr>
      <vt:lpstr>Psykosomatiska besvär</vt:lpstr>
      <vt:lpstr>Psykosomatiska besvär</vt:lpstr>
      <vt:lpstr>Psykosomatiska besvär</vt:lpstr>
      <vt:lpstr>Upplevd självkänsla</vt:lpstr>
      <vt:lpstr>Upplevd självkänsla</vt:lpstr>
      <vt:lpstr>Upplevd självkänsla</vt:lpstr>
      <vt:lpstr>Impulskontroll</vt:lpstr>
      <vt:lpstr>Impulskontroll</vt:lpstr>
      <vt:lpstr>Impulskontroll</vt:lpstr>
      <vt:lpstr>Funktionsnedsättning</vt:lpstr>
      <vt:lpstr>Långvarig sjukdom</vt:lpstr>
      <vt:lpstr>Levnadsvanor</vt:lpstr>
      <vt:lpstr>Kost</vt:lpstr>
      <vt:lpstr>Kost</vt:lpstr>
      <vt:lpstr>Kost</vt:lpstr>
      <vt:lpstr>Kost</vt:lpstr>
      <vt:lpstr>Kost</vt:lpstr>
      <vt:lpstr>Kost</vt:lpstr>
      <vt:lpstr>Kost</vt:lpstr>
      <vt:lpstr>Kost</vt:lpstr>
      <vt:lpstr>Kost</vt:lpstr>
      <vt:lpstr>Fysisk aktivitet</vt:lpstr>
      <vt:lpstr>Fysisk aktivitet</vt:lpstr>
      <vt:lpstr>Sömn</vt:lpstr>
      <vt:lpstr>Sömn</vt:lpstr>
      <vt:lpstr>Sex och samlevnad</vt:lpstr>
      <vt:lpstr>Sex och samlevnad</vt:lpstr>
      <vt:lpstr>Tobak alkohol, narkotika och spel</vt:lpstr>
      <vt:lpstr>Rökning</vt:lpstr>
      <vt:lpstr>Snusning</vt:lpstr>
      <vt:lpstr>Vitt snus</vt:lpstr>
      <vt:lpstr>E-cigaretter</vt:lpstr>
      <vt:lpstr>Vattenpipa</vt:lpstr>
      <vt:lpstr>Alkohol</vt:lpstr>
      <vt:lpstr>Alkohol</vt:lpstr>
      <vt:lpstr>Alkohol</vt:lpstr>
      <vt:lpstr>Alkohol</vt:lpstr>
      <vt:lpstr>Narkotika</vt:lpstr>
      <vt:lpstr>Inställning till cannabis</vt:lpstr>
      <vt:lpstr>Debutålder ANDT</vt:lpstr>
      <vt:lpstr>Debutålder ANDT</vt:lpstr>
      <vt:lpstr>Föräldrars inställning till ANDT</vt:lpstr>
      <vt:lpstr>Spel</vt:lpstr>
      <vt:lpstr>Spel</vt:lpstr>
      <vt:lpstr>Spel</vt:lpstr>
      <vt:lpstr>Spel</vt:lpstr>
      <vt:lpstr>Spel</vt:lpstr>
      <vt:lpstr>Skola</vt:lpstr>
      <vt:lpstr>Arbetsmiljö</vt:lpstr>
      <vt:lpstr>Arbetsmiljö</vt:lpstr>
      <vt:lpstr>Lärarnas roll</vt:lpstr>
      <vt:lpstr>Skolk</vt:lpstr>
      <vt:lpstr>Fritid</vt:lpstr>
      <vt:lpstr>Påståenden om fritid</vt:lpstr>
      <vt:lpstr>Påståenden om fritid</vt:lpstr>
      <vt:lpstr>Påståenden om fritid</vt:lpstr>
      <vt:lpstr>Påståenden om fritid</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Medlem i förening</vt:lpstr>
      <vt:lpstr>Medieanvändning</vt:lpstr>
      <vt:lpstr>Medieanvändning</vt:lpstr>
      <vt:lpstr>Medieanvändning</vt:lpstr>
      <vt:lpstr>Trygghet</vt:lpstr>
      <vt:lpstr>Trygghet</vt:lpstr>
      <vt:lpstr>Trygghet</vt:lpstr>
      <vt:lpstr>Trygghet</vt:lpstr>
      <vt:lpstr>Trygghet</vt:lpstr>
      <vt:lpstr>Trygghet</vt:lpstr>
      <vt:lpstr>Trygghet</vt:lpstr>
      <vt:lpstr>Trygghet</vt:lpstr>
      <vt:lpstr>Tillit</vt:lpstr>
      <vt:lpstr>Tillit</vt:lpstr>
      <vt:lpstr>Tillit</vt:lpstr>
      <vt:lpstr>Tillit</vt:lpstr>
      <vt:lpstr>Välja själv</vt:lpstr>
      <vt:lpstr>Välja själv</vt:lpstr>
      <vt:lpstr>Välja själv</vt:lpstr>
      <vt:lpstr>Välja själv</vt:lpstr>
      <vt:lpstr>Mobbing och trakasserier</vt:lpstr>
      <vt:lpstr>Mobbing och trakasserier</vt:lpstr>
      <vt:lpstr>Utsatthet</vt:lpstr>
      <vt:lpstr>Våld</vt:lpstr>
      <vt:lpstr>Våld</vt:lpstr>
      <vt:lpstr>Demokrati och inflytande</vt:lpstr>
      <vt:lpstr>Demokrati och inflytande</vt:lpstr>
      <vt:lpstr>Livet och framtiden</vt:lpstr>
      <vt:lpstr>Existentiell hälsa</vt:lpstr>
      <vt:lpstr>Existentiell hälsa</vt:lpstr>
      <vt:lpstr>Existentiell hälsa</vt:lpstr>
      <vt:lpstr>Existentiell hälsa</vt:lpstr>
      <vt:lpstr>Framtiden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dc:title>
  <dc:creator>ADP</dc:creator>
  <cp:lastModifiedBy>Björn Elise</cp:lastModifiedBy>
  <cp:revision>19</cp:revision>
  <dcterms:created xsi:type="dcterms:W3CDTF">2024-01-21T16:43:30Z</dcterms:created>
  <dcterms:modified xsi:type="dcterms:W3CDTF">2024-02-22T07:54:49Z</dcterms:modified>
</cp:coreProperties>
</file>