
<file path=[Content_Types].xml><?xml version="1.0" encoding="utf-8"?>
<Types xmlns="http://schemas.openxmlformats.org/package/2006/content-types">
  <Default Extension="bin"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8.bin" ContentType="image/x-emf"/>
  <Override PartName="/ppt/media/image9.bin" ContentType="image/x-emf"/>
  <Override PartName="/ppt/media/image10.bin" ContentType="image/x-emf"/>
  <Override PartName="/ppt/media/image11.bin" ContentType="image/x-emf"/>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charts/chart100.xml" ContentType="application/vnd.openxmlformats-officedocument.drawingml.chart+xml"/>
  <Override PartName="/ppt/charts/chart101.xml" ContentType="application/vnd.openxmlformats-officedocument.drawingml.chart+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charts/chart114.xml" ContentType="application/vnd.openxmlformats-officedocument.drawingml.chart+xml"/>
  <Override PartName="/ppt/charts/chart115.xml" ContentType="application/vnd.openxmlformats-officedocument.drawingml.chart+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charts/chart121.xml" ContentType="application/vnd.openxmlformats-officedocument.drawingml.chart+xml"/>
  <Override PartName="/ppt/charts/chart122.xml" ContentType="application/vnd.openxmlformats-officedocument.drawingml.chart+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chart129.xml" ContentType="application/vnd.openxmlformats-officedocument.drawingml.chart+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charts/chart133.xml" ContentType="application/vnd.openxmlformats-officedocument.drawingml.chart+xml"/>
  <Override PartName="/ppt/charts/chart134.xml" ContentType="application/vnd.openxmlformats-officedocument.drawingml.chart+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chart140.xml" ContentType="application/vnd.openxmlformats-officedocument.drawingml.chart+xml"/>
  <Override PartName="/ppt/charts/chart141.xml" ContentType="application/vnd.openxmlformats-officedocument.drawingml.chart+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charts/chart147.xml" ContentType="application/vnd.openxmlformats-officedocument.drawingml.chart+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charts/chart154.xml" ContentType="application/vnd.openxmlformats-officedocument.drawingml.chart+xml"/>
  <Override PartName="/ppt/charts/chart155.xml" ContentType="application/vnd.openxmlformats-officedocument.drawingml.chart+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charts/chart161.xml" ContentType="application/vnd.openxmlformats-officedocument.drawingml.chart+xml"/>
  <Override PartName="/ppt/charts/chart162.xml" ContentType="application/vnd.openxmlformats-officedocument.drawingml.chart+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charts/chart168.xml" ContentType="application/vnd.openxmlformats-officedocument.drawingml.chart+xml"/>
  <Override PartName="/ppt/charts/chart169.xml" ContentType="application/vnd.openxmlformats-officedocument.drawingml.chart+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charts/chart173.xml" ContentType="application/vnd.openxmlformats-officedocument.drawingml.chart+xml"/>
  <Override PartName="/ppt/charts/chart174.xml" ContentType="application/vnd.openxmlformats-officedocument.drawingml.chart+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charts/chart180.xml" ContentType="application/vnd.openxmlformats-officedocument.drawingml.chart+xml"/>
  <Override PartName="/ppt/charts/chart181.xml" ContentType="application/vnd.openxmlformats-officedocument.drawingml.chart+xml"/>
  <Override PartName="/ppt/charts/chart182.xml" ContentType="application/vnd.openxmlformats-officedocument.drawingml.chart+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charts/chart188.xml" ContentType="application/vnd.openxmlformats-officedocument.drawingml.chart+xml"/>
  <Override PartName="/ppt/charts/chart189.xml" ContentType="application/vnd.openxmlformats-officedocument.drawingml.chart+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charts/chart193.xml" ContentType="application/vnd.openxmlformats-officedocument.drawingml.chart+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charts/chart198.xml" ContentType="application/vnd.openxmlformats-officedocument.drawingml.chart+xml"/>
  <Override PartName="/ppt/charts/chart199.xml" ContentType="application/vnd.openxmlformats-officedocument.drawingml.chart+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charts/chart20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126"/>
  </p:notesMasterIdLst>
  <p:sldIdLst>
    <p:sldId id="375" r:id="rId3"/>
    <p:sldId id="376" r:id="rId4"/>
    <p:sldId id="494" r:id="rId5"/>
    <p:sldId id="498" r:id="rId6"/>
    <p:sldId id="377" r:id="rId7"/>
    <p:sldId id="495" r:id="rId8"/>
    <p:sldId id="496" r:id="rId9"/>
    <p:sldId id="378" r:id="rId10"/>
    <p:sldId id="379" r:id="rId11"/>
    <p:sldId id="380" r:id="rId12"/>
    <p:sldId id="381" r:id="rId13"/>
    <p:sldId id="382" r:id="rId14"/>
    <p:sldId id="383" r:id="rId15"/>
    <p:sldId id="384" r:id="rId16"/>
    <p:sldId id="385" r:id="rId17"/>
    <p:sldId id="499"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405" r:id="rId37"/>
    <p:sldId id="406" r:id="rId38"/>
    <p:sldId id="407" r:id="rId39"/>
    <p:sldId id="408" r:id="rId40"/>
    <p:sldId id="409" r:id="rId41"/>
    <p:sldId id="410" r:id="rId42"/>
    <p:sldId id="411" r:id="rId43"/>
    <p:sldId id="412" r:id="rId44"/>
    <p:sldId id="413" r:id="rId45"/>
    <p:sldId id="414" r:id="rId46"/>
    <p:sldId id="415" r:id="rId47"/>
    <p:sldId id="416" r:id="rId48"/>
    <p:sldId id="417" r:id="rId49"/>
    <p:sldId id="418" r:id="rId50"/>
    <p:sldId id="419" r:id="rId51"/>
    <p:sldId id="420" r:id="rId52"/>
    <p:sldId id="421" r:id="rId53"/>
    <p:sldId id="497"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 id="450" r:id="rId82"/>
    <p:sldId id="451" r:id="rId83"/>
    <p:sldId id="452" r:id="rId84"/>
    <p:sldId id="453" r:id="rId85"/>
    <p:sldId id="454" r:id="rId86"/>
    <p:sldId id="455" r:id="rId87"/>
    <p:sldId id="456" r:id="rId88"/>
    <p:sldId id="457" r:id="rId89"/>
    <p:sldId id="458" r:id="rId90"/>
    <p:sldId id="500" r:id="rId91"/>
    <p:sldId id="460" r:id="rId92"/>
    <p:sldId id="461" r:id="rId93"/>
    <p:sldId id="462" r:id="rId94"/>
    <p:sldId id="463" r:id="rId95"/>
    <p:sldId id="464" r:id="rId96"/>
    <p:sldId id="465" r:id="rId97"/>
    <p:sldId id="466" r:id="rId98"/>
    <p:sldId id="467" r:id="rId99"/>
    <p:sldId id="468" r:id="rId100"/>
    <p:sldId id="469" r:id="rId101"/>
    <p:sldId id="470" r:id="rId102"/>
    <p:sldId id="471" r:id="rId103"/>
    <p:sldId id="472" r:id="rId104"/>
    <p:sldId id="473" r:id="rId105"/>
    <p:sldId id="501" r:id="rId106"/>
    <p:sldId id="475" r:id="rId107"/>
    <p:sldId id="476" r:id="rId108"/>
    <p:sldId id="477" r:id="rId109"/>
    <p:sldId id="478" r:id="rId110"/>
    <p:sldId id="479" r:id="rId111"/>
    <p:sldId id="480" r:id="rId112"/>
    <p:sldId id="481" r:id="rId113"/>
    <p:sldId id="482" r:id="rId114"/>
    <p:sldId id="483" r:id="rId115"/>
    <p:sldId id="484" r:id="rId116"/>
    <p:sldId id="485" r:id="rId117"/>
    <p:sldId id="486" r:id="rId118"/>
    <p:sldId id="487" r:id="rId119"/>
    <p:sldId id="488" r:id="rId120"/>
    <p:sldId id="489" r:id="rId121"/>
    <p:sldId id="490" r:id="rId122"/>
    <p:sldId id="491" r:id="rId123"/>
    <p:sldId id="492" r:id="rId124"/>
    <p:sldId id="493"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kalkylblad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kalkylblad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kalkylblad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kalkylblad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kalkylblad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kalkylblad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kalkylblad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kalkylblad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kalkylblad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kalkylblad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kalkylblad10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kalkylblad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kalkylblad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kalkylblad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kalkylblad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kalkylblad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kalkylblad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kalkylblad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kalkylblad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kalkylblad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kalkylblad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kalkylblad11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kalkylblad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kalkylblad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kalkylblad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kalkylblad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kalkylblad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kalkylblad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kalkylblad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kalkylblad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kalkylblad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kalkylblad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kalkylblad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kalkylblad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kalkylblad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kalkylblad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kalkylblad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kalkylblad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kalkylblad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kalkylblad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kalkylblad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kalkylblad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kalkylblad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kalkylblad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kalkylblad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kalkylblad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kalkylblad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kalkylblad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kalkylblad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kalkylblad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kalkylblad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kalkylblad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kalkylblad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kalkylblad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kalkylblad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kalkylblad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kalkylblad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kalkylblad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kalkylblad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kalkylblad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kalkylblad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kalkylblad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kalkylblad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kalkylblad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kalkylblad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kalkylblad15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kalkylblad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kalkylblad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kalkylblad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kalkylblad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kalkylblad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kalkylblad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kalkylblad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kalkylblad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kalkylblad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kalkylblad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kalkylblad16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kalkylblad16.xlsx"/></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kalkylblad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kalkylblad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kalkylblad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kalkylblad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kalkylblad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kalkylblad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kalkylblad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kalkylblad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kalkylblad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kalkylblad17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kalkylblad17.xlsx"/></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kalkylblad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kalkylblad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kalkylblad181.xlsx"/></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kalkylblad182.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kalkylblad183.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kalkylblad184.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kalkylblad185.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kalkylblad186.xlsx"/></Relationships>
</file>

<file path=ppt/charts/_rels/chart188.xml.rels><?xml version="1.0" encoding="UTF-8" standalone="yes"?>
<Relationships xmlns="http://schemas.openxmlformats.org/package/2006/relationships"><Relationship Id="rId1" Type="http://schemas.openxmlformats.org/officeDocument/2006/relationships/package" Target="../embeddings/Microsoft_Excel-kalkylblad187.xlsx"/></Relationships>
</file>

<file path=ppt/charts/_rels/chart189.xml.rels><?xml version="1.0" encoding="UTF-8" standalone="yes"?>
<Relationships xmlns="http://schemas.openxmlformats.org/package/2006/relationships"><Relationship Id="rId1" Type="http://schemas.openxmlformats.org/officeDocument/2006/relationships/package" Target="../embeddings/Microsoft_Excel-kalkylblad18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kalkylblad18.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kalkylblad189.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kalkylblad190.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kalkylblad191.xlsx"/></Relationships>
</file>

<file path=ppt/charts/_rels/chart193.xml.rels><?xml version="1.0" encoding="UTF-8" standalone="yes"?>
<Relationships xmlns="http://schemas.openxmlformats.org/package/2006/relationships"><Relationship Id="rId1" Type="http://schemas.openxmlformats.org/officeDocument/2006/relationships/package" Target="../embeddings/Microsoft_Excel-kalkylblad192.xlsx"/></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kalkylblad193.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kalkylblad194.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kalkylblad195.xlsx"/></Relationships>
</file>

<file path=ppt/charts/_rels/chart197.xml.rels><?xml version="1.0" encoding="UTF-8" standalone="yes"?>
<Relationships xmlns="http://schemas.openxmlformats.org/package/2006/relationships"><Relationship Id="rId1" Type="http://schemas.openxmlformats.org/officeDocument/2006/relationships/package" Target="../embeddings/Microsoft_Excel-kalkylblad196.xlsx"/></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kalkylblad197.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kalkylblad19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kalkylblad19.xlsx"/></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kalkylblad199.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kalkylblad200.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kalkylblad201.xlsx"/></Relationships>
</file>

<file path=ppt/charts/_rels/chart203.xml.rels><?xml version="1.0" encoding="UTF-8" standalone="yes"?>
<Relationships xmlns="http://schemas.openxmlformats.org/package/2006/relationships"><Relationship Id="rId1" Type="http://schemas.openxmlformats.org/officeDocument/2006/relationships/package" Target="../embeddings/Microsoft_Excel-kalkylblad202.xlsx"/></Relationships>
</file>

<file path=ppt/charts/_rels/chart204.xml.rels><?xml version="1.0" encoding="UTF-8" standalone="yes"?>
<Relationships xmlns="http://schemas.openxmlformats.org/package/2006/relationships"><Relationship Id="rId1" Type="http://schemas.openxmlformats.org/officeDocument/2006/relationships/package" Target="../embeddings/Microsoft_Excel-kalkylblad203.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kalkylblad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kalkylblad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kalkylblad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kalkylblad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kalkylblad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kalkylblad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kalkylblad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kalkylblad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kalkylblad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kalkylblad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kalkylblad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kalkylblad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kalkylblad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kalkylblad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kalkylblad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kalkylblad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kalkylblad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kalkylblad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kalkylblad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kalkylblad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kalkylblad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kalkylblad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kalkylblad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kalkylblad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kalkylblad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kalkylblad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kalkylblad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kalkylblad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kalkylblad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kalkylblad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kalkylblad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kalkylblad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kalkylblad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kalkylblad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kalkylblad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kalkylblad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kalkylblad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kalkylblad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kalkylblad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kalkylblad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kalkylblad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kalkylblad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kalkylblad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kalkylblad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kalkylblad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kalkylblad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kalkylblad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kalkylblad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kalkylblad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kalkylblad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kalkylblad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kalkylblad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kalkylblad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kalkylblad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kalkylblad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kalkylblad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kalkylblad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kalkylblad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kalkylblad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kalkylblad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kalkylblad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kalkylblad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kalkylblad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kalkylblad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kalkylblad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kalkylblad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kalkylblad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kalkylblad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kalkylblad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kalkylblad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kalkylblad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kalkylblad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kalkylblad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kalkylblad89.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kalkylblad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kalkylblad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kalkylblad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kalkylblad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kalkylblad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kalkylblad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kalkylblad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kalkylblad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kalkylblad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Vilket kön identifierar du dig med?</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DataSheet!$C$2:$C$4</c:f>
              <c:numCache>
                <c:formatCode>General</c:formatCode>
                <c:ptCount val="3"/>
                <c:pt idx="0">
                  <c:v>53.4161</c:v>
                </c:pt>
                <c:pt idx="1">
                  <c:v>44.720500000000001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Kille</c:v>
                </c:pt>
                <c:pt idx="1">
                  <c:v>Tjej</c:v>
                </c:pt>
                <c:pt idx="2">
                  <c:v>Annan könsidentitet/Osäker</c:v>
                </c:pt>
              </c:strCache>
            </c:strRef>
          </c:cat>
          <c:val>
            <c:numRef>
              <c:f>DataSheet!$D$2:$D$4</c:f>
              <c:numCache>
                <c:formatCode>General</c:formatCode>
                <c:ptCount val="3"/>
                <c:pt idx="0">
                  <c:v>49.188000000000002</c:v>
                </c:pt>
                <c:pt idx="1">
                  <c:v>48.990699999999997</c:v>
                </c:pt>
                <c:pt idx="2">
                  <c:v>1.8211999999999999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c:v>
                </c:pt>
                <c:pt idx="1">
                  <c:v>92</c:v>
                </c:pt>
                <c:pt idx="2">
                  <c:v>74</c:v>
                </c:pt>
                <c:pt idx="3">
                  <c:v>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c:v>
                </c:pt>
                <c:pt idx="1">
                  <c:v>88</c:v>
                </c:pt>
                <c:pt idx="2">
                  <c:v>73</c:v>
                </c:pt>
                <c:pt idx="3">
                  <c:v>88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49.122799999999998</c:v>
                </c:pt>
                <c:pt idx="1">
                  <c:v>63.461500000000001</c:v>
                </c:pt>
                <c:pt idx="2">
                  <c:v>29.411799999999999</c:v>
                </c:pt>
                <c:pt idx="3">
                  <c:v>58.333300000000001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52.173900000000003</c:v>
                </c:pt>
                <c:pt idx="1">
                  <c:v>80.3279</c:v>
                </c:pt>
                <c:pt idx="2">
                  <c:v>41.176499999999997</c:v>
                </c:pt>
                <c:pt idx="3">
                  <c:v>71.875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54.054099999999998</c:v>
                </c:pt>
                <c:pt idx="1">
                  <c:v>80.851100000000002</c:v>
                </c:pt>
                <c:pt idx="2">
                  <c:v>30.303000000000001</c:v>
                </c:pt>
                <c:pt idx="3">
                  <c:v>78.378399999999999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63.157899999999998</c:v>
                </c:pt>
                <c:pt idx="1">
                  <c:v>87.233999999999995</c:v>
                </c:pt>
                <c:pt idx="2">
                  <c:v>69.697000000000003</c:v>
                </c:pt>
                <c:pt idx="3">
                  <c:v>91.891900000000007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58.618499999999997</c:v>
                </c:pt>
                <c:pt idx="1">
                  <c:v>68.634</c:v>
                </c:pt>
                <c:pt idx="2">
                  <c:v>66.299099999999996</c:v>
                </c:pt>
                <c:pt idx="3">
                  <c:v>76.805599999999998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lärarna </a:t>
            </a:r>
            <a:r>
              <a:rPr lang="sv-SE" i="1"/>
              <a:t>alltid </a:t>
            </a:r>
            <a:r>
              <a:rPr lang="sv-SE"/>
              <a:t>eller </a:t>
            </a:r>
            <a:r>
              <a:rPr lang="sv-SE" i="1"/>
              <a:t>ofta </a:t>
            </a:r>
            <a:r>
              <a:rPr lang="sv-SE"/>
              <a:t>ger stöd och hjälp att utvecklas</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61.403500000000001</c:v>
                </c:pt>
                <c:pt idx="1">
                  <c:v>77.551000000000002</c:v>
                </c:pt>
                <c:pt idx="2">
                  <c:v>63.636400000000002</c:v>
                </c:pt>
                <c:pt idx="3">
                  <c:v>73.912999999999997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69.565200000000004</c:v>
                </c:pt>
                <c:pt idx="1">
                  <c:v>78.688500000000005</c:v>
                </c:pt>
                <c:pt idx="2">
                  <c:v>70.588200000000001</c:v>
                </c:pt>
                <c:pt idx="3">
                  <c:v>84.375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63.157899999999998</c:v>
                </c:pt>
                <c:pt idx="1">
                  <c:v>87.233999999999995</c:v>
                </c:pt>
                <c:pt idx="2">
                  <c:v>69.697000000000003</c:v>
                </c:pt>
                <c:pt idx="3">
                  <c:v>91.891900000000007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15.7895</c:v>
                </c:pt>
                <c:pt idx="1">
                  <c:v>21.276599999999998</c:v>
                </c:pt>
                <c:pt idx="2">
                  <c:v>33.333300000000001</c:v>
                </c:pt>
                <c:pt idx="3">
                  <c:v>21.621600000000001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30.361799999999999</c:v>
                </c:pt>
                <c:pt idx="1">
                  <c:v>25.198899999999998</c:v>
                </c:pt>
                <c:pt idx="2">
                  <c:v>32.873899999999999</c:v>
                </c:pt>
                <c:pt idx="3">
                  <c:v>32.660200000000003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brukar skolka någon gång per termin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7.9364999999999997</c:v>
                </c:pt>
                <c:pt idx="2">
                  <c:v>17.647099999999998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8.7719000000000005</c:v>
                </c:pt>
                <c:pt idx="1">
                  <c:v>15</c:v>
                </c:pt>
                <c:pt idx="3">
                  <c:v>31.25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19.298200000000001</c:v>
                </c:pt>
                <c:pt idx="1">
                  <c:v>25</c:v>
                </c:pt>
                <c:pt idx="2">
                  <c:v>14.7059</c:v>
                </c:pt>
                <c:pt idx="3">
                  <c:v>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13.0435</c:v>
                </c:pt>
                <c:pt idx="1">
                  <c:v>13.333299999999999</c:v>
                </c:pt>
                <c:pt idx="2">
                  <c:v>14.7059</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15.7895</c:v>
                </c:pt>
                <c:pt idx="1">
                  <c:v>21.276599999999998</c:v>
                </c:pt>
                <c:pt idx="2">
                  <c:v>33.333300000000001</c:v>
                </c:pt>
                <c:pt idx="3">
                  <c:v>21.621600000000001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54.054099999999998</c:v>
                </c:pt>
                <c:pt idx="1">
                  <c:v>58.695700000000002</c:v>
                </c:pt>
                <c:pt idx="2">
                  <c:v>54.545499999999997</c:v>
                </c:pt>
                <c:pt idx="3">
                  <c:v>29.729700000000001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51.8979</c:v>
                </c:pt>
                <c:pt idx="1">
                  <c:v>43.834699999999998</c:v>
                </c:pt>
                <c:pt idx="2">
                  <c:v>51.364600000000003</c:v>
                </c:pt>
                <c:pt idx="3">
                  <c:v>43.546100000000003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delvis</a:t>
            </a:r>
            <a:r>
              <a:t> eller </a:t>
            </a:r>
            <a:r>
              <a:rPr i="1"/>
              <a:t>stämmer helt </a:t>
            </a:r>
            <a:r>
              <a:t>på påståendet "Det finns saker att göra men inget som intresserar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45</c:v>
                </c:pt>
                <c:pt idx="2">
                  <c:v>52.941200000000002</c:v>
                </c:pt>
                <c:pt idx="3">
                  <c:v>46.875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54.054099999999998</c:v>
                </c:pt>
                <c:pt idx="1">
                  <c:v>58.695700000000002</c:v>
                </c:pt>
                <c:pt idx="2">
                  <c:v>54.545499999999997</c:v>
                </c:pt>
                <c:pt idx="3">
                  <c:v>29.729700000000001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22.222200000000001</c:v>
                </c:pt>
                <c:pt idx="3">
                  <c:v>13.513500000000001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13.7591</c:v>
                </c:pt>
                <c:pt idx="1">
                  <c:v>19.105699999999999</c:v>
                </c:pt>
                <c:pt idx="2">
                  <c:v>10.1541</c:v>
                </c:pt>
                <c:pt idx="3">
                  <c:v>15.5319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 </a:t>
            </a:r>
            <a:r>
              <a:rPr lang="sv-SE"/>
              <a:t>eller </a:t>
            </a:r>
            <a:r>
              <a:rPr lang="sv-SE" i="1"/>
              <a:t>stämmer helt </a:t>
            </a:r>
            <a:r>
              <a:rPr lang="sv-SE"/>
              <a:t>på påståendet "Det finns saker att göra men min familj säger nej"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20.930199999999999</c:v>
                </c:pt>
                <c:pt idx="1">
                  <c:v>25</c:v>
                </c:pt>
                <c:pt idx="2">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22.222200000000001</c:v>
                </c:pt>
                <c:pt idx="3">
                  <c:v>13.513500000000001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19.444400000000002</c:v>
                </c:pt>
                <c:pt idx="1">
                  <c:v>44.444400000000002</c:v>
                </c:pt>
                <c:pt idx="2">
                  <c:v>37.5</c:v>
                </c:pt>
                <c:pt idx="3">
                  <c:v>32.432400000000001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31.485099999999999</c:v>
                </c:pt>
                <c:pt idx="1">
                  <c:v>29.415800000000001</c:v>
                </c:pt>
                <c:pt idx="2">
                  <c:v>30.6294</c:v>
                </c:pt>
                <c:pt idx="3">
                  <c:v>33.877800000000001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unga som har </a:t>
            </a:r>
            <a:r>
              <a:rPr lang="sv-SE" i="1"/>
              <a:t>mycket högt</a:t>
            </a:r>
            <a:r>
              <a:rPr lang="sv-SE"/>
              <a:t> eller </a:t>
            </a:r>
            <a:r>
              <a:rPr lang="sv-SE" i="1"/>
              <a:t>högt</a:t>
            </a:r>
            <a:r>
              <a:rPr lang="sv-SE"/>
              <a:t> välbefinnande</a:t>
            </a:r>
          </a:p>
        </c:rich>
      </c:tx>
      <c:layout/>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c:v>
                </c:pt>
                <c:pt idx="1">
                  <c:v>88</c:v>
                </c:pt>
                <c:pt idx="2">
                  <c:v>79</c:v>
                </c:pt>
                <c:pt idx="3">
                  <c:v>91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c:v>
                </c:pt>
                <c:pt idx="1">
                  <c:v>92</c:v>
                </c:pt>
                <c:pt idx="2">
                  <c:v>74</c:v>
                </c:pt>
                <c:pt idx="3">
                  <c:v>92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delvis</a:t>
            </a:r>
            <a:r>
              <a:rPr lang="sv-SE"/>
              <a:t> eller </a:t>
            </a:r>
            <a:r>
              <a:rPr lang="sv-SE" i="1"/>
              <a:t>stämmer helt </a:t>
            </a:r>
            <a:r>
              <a:rPr lang="sv-SE"/>
              <a:t>på påståendet "Det finns saker att göra men jag kan inte ta mig dit"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38.636400000000002</c:v>
                </c:pt>
                <c:pt idx="1">
                  <c:v>32.203400000000002</c:v>
                </c:pt>
                <c:pt idx="2">
                  <c:v>47.058799999999998</c:v>
                </c:pt>
                <c:pt idx="3">
                  <c:v>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19.444400000000002</c:v>
                </c:pt>
                <c:pt idx="1">
                  <c:v>44.444400000000002</c:v>
                </c:pt>
                <c:pt idx="2">
                  <c:v>37.5</c:v>
                </c:pt>
                <c:pt idx="3">
                  <c:v>32.432400000000001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16.216200000000001</c:v>
                </c:pt>
                <c:pt idx="1">
                  <c:v>30.434799999999999</c:v>
                </c:pt>
                <c:pt idx="2">
                  <c:v>43.75</c:v>
                </c:pt>
                <c:pt idx="3">
                  <c:v>29.729700000000001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29.710100000000001</c:v>
                </c:pt>
                <c:pt idx="1">
                  <c:v>33.537399999999998</c:v>
                </c:pt>
                <c:pt idx="2">
                  <c:v>34.055900000000001</c:v>
                </c:pt>
                <c:pt idx="3">
                  <c:v>38.576500000000003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delvis</a:t>
            </a:r>
            <a:r>
              <a:rPr lang="sv-SE"/>
              <a:t> eller </a:t>
            </a:r>
            <a:r>
              <a:rPr lang="sv-SE" i="1"/>
              <a:t>stämmer helt </a:t>
            </a:r>
            <a:r>
              <a:rPr lang="sv-SE"/>
              <a:t>på påståendet "Det finns saker att göra med det kostar för mycket"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15.9091</c:v>
                </c:pt>
                <c:pt idx="1">
                  <c:v>30.508500000000002</c:v>
                </c:pt>
                <c:pt idx="2">
                  <c:v>29.411799999999999</c:v>
                </c:pt>
                <c:pt idx="3">
                  <c:v>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16.216200000000001</c:v>
                </c:pt>
                <c:pt idx="1">
                  <c:v>30.434799999999999</c:v>
                </c:pt>
                <c:pt idx="2">
                  <c:v>43.75</c:v>
                </c:pt>
                <c:pt idx="3">
                  <c:v>29.729700000000001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följande aktiviter minst 1-2 ggr per vecka (killar och tjejer i åk 9 och gy 2).</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DataSheet!$C$2:$C$15</c:f>
              <c:numCache>
                <c:formatCode>General</c:formatCode>
                <c:ptCount val="14"/>
                <c:pt idx="0">
                  <c:v>17.1053</c:v>
                </c:pt>
                <c:pt idx="1">
                  <c:v>76.973699999999994</c:v>
                </c:pt>
                <c:pt idx="2">
                  <c:v>26.845600000000001</c:v>
                </c:pt>
                <c:pt idx="3">
                  <c:v>10.738300000000001</c:v>
                </c:pt>
                <c:pt idx="5">
                  <c:v>20.129899999999999</c:v>
                </c:pt>
                <c:pt idx="6">
                  <c:v>46.7532</c:v>
                </c:pt>
                <c:pt idx="7">
                  <c:v>23.026299999999999</c:v>
                </c:pt>
                <c:pt idx="8">
                  <c:v>58.278100000000002</c:v>
                </c:pt>
                <c:pt idx="9">
                  <c:v>5.3691000000000004</c:v>
                </c:pt>
                <c:pt idx="10">
                  <c:v>88.235299999999995</c:v>
                </c:pt>
                <c:pt idx="11">
                  <c:v>76.470600000000005</c:v>
                </c:pt>
                <c:pt idx="12">
                  <c:v>90.909099999999995</c:v>
                </c:pt>
                <c:pt idx="13">
                  <c:v>91.612899999999996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DataSheet!$B$2:$B$15</c:f>
              <c:strCache>
                <c:ptCount val="14"/>
                <c:pt idx="0">
                  <c:v>fritidsgården</c:v>
                </c:pt>
                <c:pt idx="1">
                  <c:v>idrotta, träna</c:v>
                </c:pt>
                <c:pt idx="2">
                  <c:v>sjunga, musik</c:v>
                </c:pt>
                <c:pt idx="3">
                  <c:v>dansa</c:v>
                </c:pt>
                <c:pt idx="4">
                  <c:v>spela teater</c:v>
                </c:pt>
                <c:pt idx="5">
                  <c:v>foto/film teckna/måla...</c:v>
                </c:pt>
                <c:pt idx="6">
                  <c:v>läsa böcker, tidningar</c:v>
                </c:pt>
                <c:pt idx="7">
                  <c:v>kyrkan/moskén...</c:v>
                </c:pt>
                <c:pt idx="8">
                  <c:v>naturen</c:v>
                </c:pt>
                <c:pt idx="9">
                  <c:v>politik</c:v>
                </c:pt>
                <c:pt idx="10">
                  <c:v>skolarbete/läxor</c:v>
                </c:pt>
                <c:pt idx="11">
                  <c:v>stan/samhället</c:v>
                </c:pt>
                <c:pt idx="12">
                  <c:v>träffa kompisar</c:v>
                </c:pt>
                <c:pt idx="13">
                  <c:v>hemma hela kvällen</c:v>
                </c:pt>
              </c:strCache>
            </c:strRef>
          </c:cat>
          <c:val>
            <c:numRef>
              <c:f>DataSheet!$D$2:$D$15</c:f>
              <c:numCache>
                <c:formatCode>General</c:formatCode>
                <c:ptCount val="14"/>
                <c:pt idx="0">
                  <c:v>9.9695</c:v>
                </c:pt>
                <c:pt idx="1">
                  <c:v>76.262200000000007</c:v>
                </c:pt>
                <c:pt idx="2">
                  <c:v>28.9634</c:v>
                </c:pt>
                <c:pt idx="3">
                  <c:v>15.1943</c:v>
                </c:pt>
                <c:pt idx="4">
                  <c:v>2.996</c:v>
                </c:pt>
                <c:pt idx="5">
                  <c:v>23.571999999999999</c:v>
                </c:pt>
                <c:pt idx="6">
                  <c:v>37.319200000000002</c:v>
                </c:pt>
                <c:pt idx="7">
                  <c:v>20.654599999999999</c:v>
                </c:pt>
                <c:pt idx="8">
                  <c:v>54.290799999999997</c:v>
                </c:pt>
                <c:pt idx="9">
                  <c:v>8.4019999999999992</c:v>
                </c:pt>
                <c:pt idx="10">
                  <c:v>81.083299999999994</c:v>
                </c:pt>
                <c:pt idx="11">
                  <c:v>71.662700000000001</c:v>
                </c:pt>
                <c:pt idx="12">
                  <c:v>86.255600000000001</c:v>
                </c:pt>
                <c:pt idx="13">
                  <c:v>91.196799999999996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38.636400000000002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9.2165999999999997</c:v>
                </c:pt>
                <c:pt idx="1">
                  <c:v>13.673500000000001</c:v>
                </c:pt>
                <c:pt idx="2">
                  <c:v>5.5438999999999998</c:v>
                </c:pt>
                <c:pt idx="3">
                  <c:v>9.6728000000000005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är på fritidsgården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34.9206</c:v>
                </c:pt>
                <c:pt idx="1">
                  <c:v>39.5349</c:v>
                </c:pt>
                <c:pt idx="3">
                  <c:v>20.833300000000001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c:v>
                </c:pt>
                <c:pt idx="1">
                  <c:v>33.333300000000001</c:v>
                </c:pt>
                <c:pt idx="3">
                  <c:v>38.709699999999998</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21.052600000000002</c:v>
                </c:pt>
                <c:pt idx="1">
                  <c:v>30.612200000000001</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20.454499999999999</c:v>
                </c:pt>
                <c:pt idx="1">
                  <c:v>22.033899999999999</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38.636400000000002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65.714299999999994</c:v>
                </c:pt>
                <c:pt idx="1">
                  <c:v>84.444400000000002</c:v>
                </c:pt>
                <c:pt idx="2">
                  <c:v>78.125</c:v>
                </c:pt>
                <c:pt idx="3">
                  <c:v>78.378399999999999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74.671099999999996</c:v>
                </c:pt>
                <c:pt idx="1">
                  <c:v>79.932199999999995</c:v>
                </c:pt>
                <c:pt idx="2">
                  <c:v>71.679599999999994</c:v>
                </c:pt>
                <c:pt idx="3">
                  <c:v>79.33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håller på med idrottsaktiviteter minst 1-2 kvällar i veckan</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64.516099999999994</c:v>
                </c:pt>
                <c:pt idx="1">
                  <c:v>69.767399999999995</c:v>
                </c:pt>
                <c:pt idx="2">
                  <c:v>71.875</c:v>
                </c:pt>
                <c:pt idx="3">
                  <c:v>84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69.642899999999997</c:v>
                </c:pt>
                <c:pt idx="1">
                  <c:v>76.271199999999993</c:v>
                </c:pt>
                <c:pt idx="2">
                  <c:v>47.619</c:v>
                </c:pt>
                <c:pt idx="3">
                  <c:v>61.290300000000002</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75.438599999999994</c:v>
                </c:pt>
                <c:pt idx="1">
                  <c:v>71.111099999999993</c:v>
                </c:pt>
                <c:pt idx="2">
                  <c:v>72.7273</c:v>
                </c:pt>
                <c:pt idx="3">
                  <c:v>79.166700000000006</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56.818199999999997</c:v>
                </c:pt>
                <c:pt idx="1">
                  <c:v>76.271199999999993</c:v>
                </c:pt>
                <c:pt idx="2">
                  <c:v>72.7273</c:v>
                </c:pt>
                <c:pt idx="3">
                  <c:v>86.666700000000006</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65.714299999999994</c:v>
                </c:pt>
                <c:pt idx="1">
                  <c:v>84.444400000000002</c:v>
                </c:pt>
                <c:pt idx="2">
                  <c:v>78.125</c:v>
                </c:pt>
                <c:pt idx="3">
                  <c:v>78.378399999999999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44.444400000000002</c:v>
                </c:pt>
                <c:pt idx="1">
                  <c:v>20.454499999999999</c:v>
                </c:pt>
                <c:pt idx="2">
                  <c:v>25.8065</c:v>
                </c:pt>
                <c:pt idx="3">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37.073500000000003</c:v>
                </c:pt>
                <c:pt idx="1">
                  <c:v>21.0778</c:v>
                </c:pt>
                <c:pt idx="2">
                  <c:v>33.239800000000002</c:v>
                </c:pt>
                <c:pt idx="3">
                  <c:v>24.642900000000001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sjunga, hålla på med musik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51.1111</c:v>
                </c:pt>
                <c:pt idx="1">
                  <c:v>29.310300000000002</c:v>
                </c:pt>
                <c:pt idx="2">
                  <c:v>36.363599999999998</c:v>
                </c:pt>
                <c:pt idx="3">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44.444400000000002</c:v>
                </c:pt>
                <c:pt idx="1">
                  <c:v>20.454499999999999</c:v>
                </c:pt>
                <c:pt idx="2">
                  <c:v>25.8065</c:v>
                </c:pt>
                <c:pt idx="3">
                  <c:v>20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haft besvär mer än en gång i veckan de senaste sex månaderna</a:t>
            </a:r>
          </a:p>
        </c:rich>
      </c:tx>
      <c:layout/>
      <c:overlay val="0"/>
    </c:title>
    <c:autoTitleDeleted val="0"/>
    <c:plotArea>
      <c:layout/>
      <c:barChart>
        <c:barDir val="col"/>
        <c:grouping val="clustered"/>
        <c:varyColors val="0"/>
        <c:ser>
          <c:idx val="0"/>
          <c:order val="0"/>
          <c:tx>
            <c:strRef>
              <c:f>DataSheet!$C$1</c:f>
              <c:strCache>
                <c:ptCount val="1"/>
                <c:pt idx="0">
                  <c:v>Gnosjö kommun - Tjejer</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DataSheet!$C$2:$C$9</c:f>
              <c:numCache>
                <c:formatCode>General</c:formatCode>
                <c:ptCount val="8"/>
                <c:pt idx="0">
                  <c:v>18.055599999999998</c:v>
                </c:pt>
                <c:pt idx="1">
                  <c:v>12.5</c:v>
                </c:pt>
                <c:pt idx="2">
                  <c:v>11.1111</c:v>
                </c:pt>
                <c:pt idx="3">
                  <c:v>16.666699999999999</c:v>
                </c:pt>
                <c:pt idx="4">
                  <c:v>30.555599999999998</c:v>
                </c:pt>
                <c:pt idx="5">
                  <c:v>25</c:v>
                </c:pt>
                <c:pt idx="6">
                  <c:v>32.394399999999997</c:v>
                </c:pt>
                <c:pt idx="7">
                  <c:v>32.394399999999997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Gnosjö kommun - Killar</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DataSheet!$D$2:$D$9</c:f>
              <c:numCache>
                <c:formatCode>General</c:formatCode>
                <c:ptCount val="8"/>
                <c:pt idx="0">
                  <c:v>6.9767000000000001</c:v>
                </c:pt>
                <c:pt idx="3">
                  <c:v>5.8140000000000001</c:v>
                </c:pt>
                <c:pt idx="4">
                  <c:v>8.1395</c:v>
                </c:pt>
                <c:pt idx="6">
                  <c:v>12.9412</c:v>
                </c:pt>
                <c:pt idx="7">
                  <c:v>10.4651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Jönköpings län - Tjejer</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DataSheet!$E$2:$E$9</c:f>
              <c:numCache>
                <c:formatCode>General</c:formatCode>
                <c:ptCount val="8"/>
                <c:pt idx="0">
                  <c:v>28.3978</c:v>
                </c:pt>
                <c:pt idx="1">
                  <c:v>21.200800000000001</c:v>
                </c:pt>
                <c:pt idx="2">
                  <c:v>19.493099999999998</c:v>
                </c:pt>
                <c:pt idx="3">
                  <c:v>36.377899999999997</c:v>
                </c:pt>
                <c:pt idx="4">
                  <c:v>48.282299999999999</c:v>
                </c:pt>
                <c:pt idx="5">
                  <c:v>33.8538</c:v>
                </c:pt>
                <c:pt idx="6">
                  <c:v>50.312899999999999</c:v>
                </c:pt>
                <c:pt idx="7">
                  <c:v>32.033700000000003</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Jönköpings län - Killar</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DataSheet!$B$2:$B$9</c:f>
              <c:strCache>
                <c:ptCount val="8"/>
                <c:pt idx="0">
                  <c:v>Huvudvärk</c:v>
                </c:pt>
                <c:pt idx="1">
                  <c:v>Ont i magen (ej mensvärk)</c:v>
                </c:pt>
                <c:pt idx="2">
                  <c:v>Ont i ryggen</c:v>
                </c:pt>
                <c:pt idx="3">
                  <c:v>Känt mig nere/ledsen</c:v>
                </c:pt>
                <c:pt idx="4">
                  <c:v>Varit irriterad eller på dåligt humör</c:v>
                </c:pt>
                <c:pt idx="5">
                  <c:v>Känt mig orolig/nervös</c:v>
                </c:pt>
                <c:pt idx="6">
                  <c:v>Känt mig stressad</c:v>
                </c:pt>
                <c:pt idx="7">
                  <c:v>Haft svårt att somna</c:v>
                </c:pt>
              </c:strCache>
            </c:strRef>
          </c:cat>
          <c:val>
            <c:numRef>
              <c:f>DataSheet!$F$2:$F$9</c:f>
              <c:numCache>
                <c:formatCode>General</c:formatCode>
                <c:ptCount val="8"/>
                <c:pt idx="0">
                  <c:v>10.1927</c:v>
                </c:pt>
                <c:pt idx="1">
                  <c:v>6.1990999999999996</c:v>
                </c:pt>
                <c:pt idx="2">
                  <c:v>11.724399999999999</c:v>
                </c:pt>
                <c:pt idx="3">
                  <c:v>10.606999999999999</c:v>
                </c:pt>
                <c:pt idx="4">
                  <c:v>19.706900000000001</c:v>
                </c:pt>
                <c:pt idx="5">
                  <c:v>10.2468</c:v>
                </c:pt>
                <c:pt idx="6">
                  <c:v>17.863800000000001</c:v>
                </c:pt>
                <c:pt idx="7">
                  <c:v>20.604700000000001</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24.6539</c:v>
                </c:pt>
                <c:pt idx="1">
                  <c:v>5.2381000000000002</c:v>
                </c:pt>
                <c:pt idx="2">
                  <c:v>24.0169</c:v>
                </c:pt>
                <c:pt idx="3">
                  <c:v>6.7808999999999999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dansa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29.545500000000001</c:v>
                </c:pt>
                <c:pt idx="2">
                  <c:v>21.2121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4.1333000000000002</c:v>
                </c:pt>
                <c:pt idx="1">
                  <c:v>2.0674999999999999</c:v>
                </c:pt>
                <c:pt idx="2">
                  <c:v>2.5388000000000002</c:v>
                </c:pt>
                <c:pt idx="3">
                  <c:v>2.5825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spela teater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34.210500000000003</c:v>
                </c:pt>
                <c:pt idx="1">
                  <c:v>15.9091</c:v>
                </c:pt>
                <c:pt idx="2">
                  <c:v>21.875</c:v>
                </c:pt>
                <c:pt idx="3">
                  <c:v>8.1081000000000003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33.947400000000002</c:v>
                </c:pt>
                <c:pt idx="1">
                  <c:v>12.7136</c:v>
                </c:pt>
                <c:pt idx="2">
                  <c:v>32.112699999999997</c:v>
                </c:pt>
                <c:pt idx="3">
                  <c:v>12.848000000000001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hålla på med foto eller film, teckna/måla, skriva, pyssla, sy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37.777799999999999</c:v>
                </c:pt>
                <c:pt idx="1">
                  <c:v>16.949200000000001</c:v>
                </c:pt>
                <c:pt idx="2">
                  <c:v>54.545499999999997</c:v>
                </c:pt>
                <c:pt idx="3">
                  <c:v>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34.210500000000003</c:v>
                </c:pt>
                <c:pt idx="1">
                  <c:v>15.9091</c:v>
                </c:pt>
                <c:pt idx="2">
                  <c:v>21.875</c:v>
                </c:pt>
                <c:pt idx="3">
                  <c:v>8.1081000000000003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50</c:v>
                </c:pt>
                <c:pt idx="1">
                  <c:v>35.555599999999998</c:v>
                </c:pt>
                <c:pt idx="2">
                  <c:v>62.5</c:v>
                </c:pt>
                <c:pt idx="3">
                  <c:v>44.444400000000002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44.6417</c:v>
                </c:pt>
                <c:pt idx="1">
                  <c:v>27.6828</c:v>
                </c:pt>
                <c:pt idx="2">
                  <c:v>48.418799999999997</c:v>
                </c:pt>
                <c:pt idx="3">
                  <c:v>28.459299999999999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läsa böcker, tidningar, artiklar, bloggar eller liknande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37.777799999999999</c:v>
                </c:pt>
                <c:pt idx="1">
                  <c:v>22.413799999999998</c:v>
                </c:pt>
                <c:pt idx="2">
                  <c:v>57.575800000000001</c:v>
                </c:pt>
                <c:pt idx="3">
                  <c:v>48.387099999999997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35.555599999999998</c:v>
                </c:pt>
                <c:pt idx="2">
                  <c:v>62.5</c:v>
                </c:pt>
                <c:pt idx="3">
                  <c:v>44.444400000000002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19.444400000000002</c:v>
                </c:pt>
                <c:pt idx="1">
                  <c:v>33.333300000000001</c:v>
                </c:pt>
                <c:pt idx="2">
                  <c:v>21.875</c:v>
                </c:pt>
                <c:pt idx="3">
                  <c:v>13.8889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23.061599999999999</c:v>
                </c:pt>
                <c:pt idx="1">
                  <c:v>21.786899999999999</c:v>
                </c:pt>
                <c:pt idx="2">
                  <c:v>17.804400000000001</c:v>
                </c:pt>
                <c:pt idx="3">
                  <c:v>19.101900000000001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engagera sig i kyrkan, moskén etc.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36.363599999999998</c:v>
                </c:pt>
                <c:pt idx="1">
                  <c:v>31.034500000000001</c:v>
                </c:pt>
                <c:pt idx="3">
                  <c:v>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19.444400000000002</c:v>
                </c:pt>
                <c:pt idx="1">
                  <c:v>33.333300000000001</c:v>
                </c:pt>
                <c:pt idx="2">
                  <c:v>21.875</c:v>
                </c:pt>
                <c:pt idx="3">
                  <c:v>13.8889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28.947399999999998</c:v>
                </c:pt>
                <c:pt idx="1">
                  <c:v>10.2041</c:v>
                </c:pt>
                <c:pt idx="2">
                  <c:v>32.352899999999998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50.6402</c:v>
                </c:pt>
                <c:pt idx="1">
                  <c:v>20.129000000000001</c:v>
                </c:pt>
                <c:pt idx="2">
                  <c:v>46.472200000000001</c:v>
                </c:pt>
                <c:pt idx="3">
                  <c:v>18.820399999999999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51.351399999999998</c:v>
                </c:pt>
                <c:pt idx="1">
                  <c:v>55.814</c:v>
                </c:pt>
                <c:pt idx="2">
                  <c:v>68.75</c:v>
                </c:pt>
                <c:pt idx="3">
                  <c:v>63.8889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55.973599999999998</c:v>
                </c:pt>
                <c:pt idx="1">
                  <c:v>54.695</c:v>
                </c:pt>
                <c:pt idx="2">
                  <c:v>55.414900000000003</c:v>
                </c:pt>
                <c:pt idx="3">
                  <c:v>48.787399999999998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i naturen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46.666699999999999</c:v>
                </c:pt>
                <c:pt idx="1">
                  <c:v>43.8596</c:v>
                </c:pt>
                <c:pt idx="2">
                  <c:v>66.666700000000006</c:v>
                </c:pt>
                <c:pt idx="3">
                  <c:v>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51.351399999999998</c:v>
                </c:pt>
                <c:pt idx="1">
                  <c:v>55.814</c:v>
                </c:pt>
                <c:pt idx="2">
                  <c:v>68.75</c:v>
                </c:pt>
                <c:pt idx="3">
                  <c:v>63.8889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6.4280999999999997</c:v>
                </c:pt>
                <c:pt idx="1">
                  <c:v>11.5992</c:v>
                </c:pt>
                <c:pt idx="2">
                  <c:v>5.0176999999999996</c:v>
                </c:pt>
                <c:pt idx="3">
                  <c:v>10.515000000000001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sig åt politik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13.6364</c:v>
                </c:pt>
                <c:pt idx="1">
                  <c:v>15.7895</c:v>
                </c:pt>
                <c:pt idx="3">
                  <c:v>21.875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81.578900000000004</c:v>
                </c:pt>
                <c:pt idx="1">
                  <c:v>86.363600000000005</c:v>
                </c:pt>
                <c:pt idx="2">
                  <c:v>93.75</c:v>
                </c:pt>
                <c:pt idx="3">
                  <c:v>91.891900000000007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88.3279</c:v>
                </c:pt>
                <c:pt idx="1">
                  <c:v>78.605599999999995</c:v>
                </c:pt>
                <c:pt idx="2">
                  <c:v>89.381200000000007</c:v>
                </c:pt>
                <c:pt idx="3">
                  <c:v>66.619100000000003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ägna tid till skolarbete eller läxor minst 1-2 kvällar i veckan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84.444400000000002</c:v>
                </c:pt>
                <c:pt idx="1">
                  <c:v>89.473699999999994</c:v>
                </c:pt>
                <c:pt idx="2">
                  <c:v>96.969700000000003</c:v>
                </c:pt>
                <c:pt idx="3">
                  <c:v>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81.578900000000004</c:v>
                </c:pt>
                <c:pt idx="1">
                  <c:v>86.363600000000005</c:v>
                </c:pt>
                <c:pt idx="2">
                  <c:v>93.75</c:v>
                </c:pt>
                <c:pt idx="3">
                  <c:v>91.891900000000007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75.675700000000006</c:v>
                </c:pt>
                <c:pt idx="1">
                  <c:v>73.333299999999994</c:v>
                </c:pt>
                <c:pt idx="2">
                  <c:v>84.375</c:v>
                </c:pt>
                <c:pt idx="3">
                  <c:v>72.222200000000001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78.857500000000002</c:v>
                </c:pt>
                <c:pt idx="1">
                  <c:v>66.416899999999998</c:v>
                </c:pt>
                <c:pt idx="2">
                  <c:v>75.5274</c:v>
                </c:pt>
                <c:pt idx="3">
                  <c:v>68.945899999999995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ute på stan/samhället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57.142899999999997</c:v>
                </c:pt>
                <c:pt idx="1">
                  <c:v>64.285700000000006</c:v>
                </c:pt>
                <c:pt idx="2">
                  <c:v>58.823500000000003</c:v>
                </c:pt>
                <c:pt idx="3">
                  <c:v>58.333300000000001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57.8947</c:v>
                </c:pt>
                <c:pt idx="2">
                  <c:v>45.238100000000003</c:v>
                </c:pt>
                <c:pt idx="3">
                  <c:v>70.967699999999994</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75.438599999999994</c:v>
                </c:pt>
                <c:pt idx="1">
                  <c:v>65.957400000000007</c:v>
                </c:pt>
                <c:pt idx="2">
                  <c:v>45.454500000000003</c:v>
                </c:pt>
                <c:pt idx="3">
                  <c:v>54.545499999999997</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75.555599999999998</c:v>
                </c:pt>
                <c:pt idx="1">
                  <c:v>53.448300000000003</c:v>
                </c:pt>
                <c:pt idx="2">
                  <c:v>65.625</c:v>
                </c:pt>
                <c:pt idx="3">
                  <c:v>59.375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75.675700000000006</c:v>
                </c:pt>
                <c:pt idx="1">
                  <c:v>73.333299999999994</c:v>
                </c:pt>
                <c:pt idx="2">
                  <c:v>84.375</c:v>
                </c:pt>
                <c:pt idx="3">
                  <c:v>72.222200000000001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84.210499999999996</c:v>
                </c:pt>
                <c:pt idx="1">
                  <c:v>91.111099999999993</c:v>
                </c:pt>
                <c:pt idx="2">
                  <c:v>93.75</c:v>
                </c:pt>
                <c:pt idx="3">
                  <c:v>97.222200000000001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86.8369</c:v>
                </c:pt>
                <c:pt idx="1">
                  <c:v>83.412999999999997</c:v>
                </c:pt>
                <c:pt idx="2">
                  <c:v>89.669700000000006</c:v>
                </c:pt>
                <c:pt idx="3">
                  <c:v>86.366900000000001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träffa kompisar minst 1-2 kvällar i veckan</a:t>
            </a:r>
          </a:p>
        </c:rich>
      </c:tx>
      <c:layout/>
      <c:overlay val="0"/>
    </c:title>
    <c:autoTitleDeleted val="0"/>
    <c:plotArea>
      <c:layout/>
      <c:barChart>
        <c:barDir val="col"/>
        <c:grouping val="clustered"/>
        <c:varyColors val="0"/>
        <c:ser>
          <c:idx val="4"/>
          <c:order val="0"/>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86.363600000000005</c:v>
                </c:pt>
                <c:pt idx="1">
                  <c:v>79.310299999999998</c:v>
                </c:pt>
                <c:pt idx="2">
                  <c:v>90.909099999999995</c:v>
                </c:pt>
                <c:pt idx="3">
                  <c:v>90.625</c:v>
                </c:pt>
              </c:numCache>
            </c:numRef>
          </c:val>
          <c:extLst>
            <c:ext xmlns:c16="http://schemas.microsoft.com/office/drawing/2014/chart" uri="{C3380CC4-5D6E-409C-BE32-E72D297353CC}">
              <c16:uniqueId val="{00000001-E553-4AC3-A5C9-D186C2D6C5E0}"/>
            </c:ext>
          </c:extLst>
        </c:ser>
        <c:ser>
          <c:idx val="5"/>
          <c:order val="1"/>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84.210499999999996</c:v>
                </c:pt>
                <c:pt idx="1">
                  <c:v>91.111099999999993</c:v>
                </c:pt>
                <c:pt idx="2">
                  <c:v>93.75</c:v>
                </c:pt>
                <c:pt idx="3">
                  <c:v>97.222200000000001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som varit irriterad eller på dåligt humör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33.333300000000001</c:v>
                </c:pt>
                <c:pt idx="1">
                  <c:v>22.7273</c:v>
                </c:pt>
                <c:pt idx="2">
                  <c:v>17.647099999999998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c:v>
                </c:pt>
                <c:pt idx="1">
                  <c:v>8.6206999999999994</c:v>
                </c:pt>
                <c:pt idx="2">
                  <c:v>28.571400000000001</c:v>
                </c:pt>
                <c:pt idx="3">
                  <c:v>15.625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28.571400000000001</c:v>
                </c:pt>
                <c:pt idx="1">
                  <c:v>23.076899999999998</c:v>
                </c:pt>
                <c:pt idx="2">
                  <c:v>15.1515</c:v>
                </c:pt>
                <c:pt idx="3">
                  <c:v>12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50</c:v>
                </c:pt>
                <c:pt idx="1">
                  <c:v>15</c:v>
                </c:pt>
                <c:pt idx="2">
                  <c:v>36.363599999999998</c:v>
                </c:pt>
                <c:pt idx="3">
                  <c:v>28.125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28.947399999999998</c:v>
                </c:pt>
                <c:pt idx="1">
                  <c:v>10.2041</c:v>
                </c:pt>
                <c:pt idx="2">
                  <c:v>32.352899999999998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92.1053</c:v>
                </c:pt>
                <c:pt idx="1">
                  <c:v>91.111099999999993</c:v>
                </c:pt>
                <c:pt idx="2">
                  <c:v>93.75</c:v>
                </c:pt>
                <c:pt idx="3">
                  <c:v>91.891900000000007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93.110200000000006</c:v>
                </c:pt>
                <c:pt idx="1">
                  <c:v>87.568299999999994</c:v>
                </c:pt>
                <c:pt idx="2">
                  <c:v>94.171300000000002</c:v>
                </c:pt>
                <c:pt idx="3">
                  <c:v>90.085599999999999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brukar vara hemma hela kvällen minst 1-2 kvällar i veckan</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91.935500000000005</c:v>
                </c:pt>
                <c:pt idx="1">
                  <c:v>90.697699999999998</c:v>
                </c:pt>
                <c:pt idx="2">
                  <c:v>91.176500000000004</c:v>
                </c:pt>
                <c:pt idx="3">
                  <c:v>88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89.285700000000006</c:v>
                </c:pt>
                <c:pt idx="1">
                  <c:v>89.285700000000006</c:v>
                </c:pt>
                <c:pt idx="2">
                  <c:v>88.372100000000003</c:v>
                </c:pt>
                <c:pt idx="3">
                  <c:v>93.548400000000001</c:v>
                </c:pt>
              </c:numCache>
            </c:numRef>
          </c:val>
          <c:extLst>
            <c:ext xmlns:c16="http://schemas.microsoft.com/office/drawing/2014/chart" uri="{C3380CC4-5D6E-409C-BE32-E72D297353CC}">
              <c16:uniqueId val="{00000001-E553-4AC3-A5C9-D186C2D6C5E0}"/>
            </c:ext>
          </c:extLst>
        </c:ser>
        <c:ser>
          <c:idx val="3"/>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92.982500000000002</c:v>
                </c:pt>
                <c:pt idx="1">
                  <c:v>93.478300000000004</c:v>
                </c:pt>
                <c:pt idx="2">
                  <c:v>100</c:v>
                </c:pt>
                <c:pt idx="3">
                  <c:v>95.833299999999994</c:v>
                </c:pt>
              </c:numCache>
            </c:numRef>
          </c:val>
          <c:extLst>
            <c:ext xmlns:c16="http://schemas.microsoft.com/office/drawing/2014/chart" uri="{C3380CC4-5D6E-409C-BE32-E72D297353CC}">
              <c16:uniqueId val="{00000001-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88.888900000000007</c:v>
                </c:pt>
                <c:pt idx="1">
                  <c:v>87.930999999999997</c:v>
                </c:pt>
                <c:pt idx="2">
                  <c:v>93.939400000000006</c:v>
                </c:pt>
                <c:pt idx="3">
                  <c:v>93.75</c:v>
                </c:pt>
              </c:numCache>
            </c:numRef>
          </c:val>
          <c:extLst>
            <c:ext xmlns:c16="http://schemas.microsoft.com/office/drawing/2014/chart" uri="{C3380CC4-5D6E-409C-BE32-E72D297353CC}">
              <c16:uniqueId val="{00000001-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92.1053</c:v>
                </c:pt>
                <c:pt idx="1">
                  <c:v>91.111099999999993</c:v>
                </c:pt>
                <c:pt idx="2">
                  <c:v>93.75</c:v>
                </c:pt>
                <c:pt idx="3">
                  <c:v>91.891900000000007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23.684200000000001</c:v>
                </c:pt>
                <c:pt idx="1">
                  <c:v>47.826099999999997</c:v>
                </c:pt>
                <c:pt idx="3">
                  <c:v>31.428599999999999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45.915700000000001</c:v>
                </c:pt>
                <c:pt idx="1">
                  <c:v>45.690800000000003</c:v>
                </c:pt>
                <c:pt idx="2">
                  <c:v>33.145299999999999</c:v>
                </c:pt>
                <c:pt idx="3">
                  <c:v>41.421399999999998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är medlemmar i någon förening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19.047599999999999</c:v>
                </c:pt>
                <c:pt idx="1">
                  <c:v>52.631599999999999</c:v>
                </c:pt>
                <c:pt idx="2">
                  <c:v>27.2727</c:v>
                </c:pt>
                <c:pt idx="3">
                  <c:v>53.125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23.684200000000001</c:v>
                </c:pt>
                <c:pt idx="1">
                  <c:v>47.826099999999997</c:v>
                </c:pt>
                <c:pt idx="3">
                  <c:v>31.428599999999999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10.8696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4.6357999999999997</c:v>
                </c:pt>
                <c:pt idx="1">
                  <c:v>11.223800000000001</c:v>
                </c:pt>
                <c:pt idx="2">
                  <c:v>4.0960000000000001</c:v>
                </c:pt>
                <c:pt idx="3">
                  <c:v>10.5563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spelar tv-, data- eller mobilspel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17.0213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13.333299999999999</c:v>
                </c:pt>
                <c:pt idx="1">
                  <c:v>16.949200000000001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10.8696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21.875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10.557399999999999</c:v>
                </c:pt>
                <c:pt idx="1">
                  <c:v>7.1962000000000002</c:v>
                </c:pt>
                <c:pt idx="2">
                  <c:v>10.9474</c:v>
                </c:pt>
                <c:pt idx="3">
                  <c:v>8.9413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ser på film, serier, tv-program eller kollar klipp (exempelvis Youtube) </a:t>
            </a:r>
            <a:r>
              <a:rPr lang="sv-SE" i="1"/>
              <a:t>5 timmar eller mer </a:t>
            </a:r>
            <a:r>
              <a:rPr lang="sv-SE"/>
              <a:t>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12.2807</c:v>
                </c:pt>
                <c:pt idx="1">
                  <c:v>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26.666699999999999</c:v>
                </c:pt>
                <c:pt idx="1">
                  <c:v>12.069000000000001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2">
                  <c:v>21.875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13.1579</c:v>
                </c:pt>
                <c:pt idx="1">
                  <c:v>17.391300000000001</c:v>
                </c:pt>
                <c:pt idx="2">
                  <c:v>43.75</c:v>
                </c:pt>
                <c:pt idx="3">
                  <c:v>13.513500000000001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33.792700000000004</c:v>
                </c:pt>
                <c:pt idx="1">
                  <c:v>15.5616</c:v>
                </c:pt>
                <c:pt idx="2">
                  <c:v>28.6816</c:v>
                </c:pt>
                <c:pt idx="3">
                  <c:v>16.535399999999999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använder sociala medier </a:t>
            </a:r>
            <a:r>
              <a:rPr lang="sv-SE" i="1"/>
              <a:t>5 timmar eller mer</a:t>
            </a:r>
            <a:r>
              <a:rPr lang="sv-SE"/>
              <a:t> en genomsnittlig vardag efter skolan</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22.806999999999999</c:v>
                </c:pt>
                <c:pt idx="1">
                  <c:v>23.404299999999999</c:v>
                </c:pt>
                <c:pt idx="2">
                  <c:v>28.125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44.444400000000002</c:v>
                </c:pt>
                <c:pt idx="1">
                  <c:v>17.241399999999999</c:v>
                </c:pt>
                <c:pt idx="2">
                  <c:v>26.470600000000001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13.1579</c:v>
                </c:pt>
                <c:pt idx="1">
                  <c:v>17.391300000000001</c:v>
                </c:pt>
                <c:pt idx="2">
                  <c:v>43.75</c:v>
                </c:pt>
                <c:pt idx="3">
                  <c:v>13.513500000000001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24.324300000000001</c:v>
                </c:pt>
                <c:pt idx="1">
                  <c:v>14.583299999999999</c:v>
                </c:pt>
                <c:pt idx="2">
                  <c:v>41.176499999999997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50.545200000000001</c:v>
                </c:pt>
                <c:pt idx="1">
                  <c:v>18.4755</c:v>
                </c:pt>
                <c:pt idx="2">
                  <c:v>51.222799999999999</c:v>
                </c:pt>
                <c:pt idx="3">
                  <c:v>17.506599999999999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65.789500000000004</c:v>
                </c:pt>
                <c:pt idx="1">
                  <c:v>86.956500000000005</c:v>
                </c:pt>
                <c:pt idx="2">
                  <c:v>93.939400000000006</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58.070900000000002</c:v>
                </c:pt>
                <c:pt idx="1">
                  <c:v>81.719700000000003</c:v>
                </c:pt>
                <c:pt idx="2">
                  <c:v>58.008400000000002</c:v>
                </c:pt>
                <c:pt idx="3">
                  <c:v>81.236500000000007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väg till eller från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63.793100000000003</c:v>
                </c:pt>
                <c:pt idx="1">
                  <c:v>81.6327</c:v>
                </c:pt>
                <c:pt idx="2">
                  <c:v>82.352900000000005</c:v>
                </c:pt>
                <c:pt idx="3">
                  <c:v>66.666700000000006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58.695700000000002</c:v>
                </c:pt>
                <c:pt idx="1">
                  <c:v>89.655199999999994</c:v>
                </c:pt>
                <c:pt idx="2">
                  <c:v>61.764699999999998</c:v>
                </c:pt>
                <c:pt idx="3">
                  <c:v>80.645200000000003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65.789500000000004</c:v>
                </c:pt>
                <c:pt idx="1">
                  <c:v>86.956500000000005</c:v>
                </c:pt>
                <c:pt idx="2">
                  <c:v>93.939400000000006</c:v>
                </c:pt>
                <c:pt idx="3">
                  <c:v>88.888900000000007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73.684200000000004</c:v>
                </c:pt>
                <c:pt idx="1">
                  <c:v>89.130399999999995</c:v>
                </c:pt>
                <c:pt idx="2">
                  <c:v>84.848500000000001</c:v>
                </c:pt>
                <c:pt idx="3">
                  <c:v>91.666700000000006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58.300400000000003</c:v>
                </c:pt>
                <c:pt idx="1">
                  <c:v>78.343500000000006</c:v>
                </c:pt>
                <c:pt idx="2">
                  <c:v>70.879900000000006</c:v>
                </c:pt>
                <c:pt idx="3">
                  <c:v>84.043300000000002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i klassrummet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63.157899999999998</c:v>
                </c:pt>
                <c:pt idx="1">
                  <c:v>78.723399999999998</c:v>
                </c:pt>
                <c:pt idx="2">
                  <c:v>91.176500000000004</c:v>
                </c:pt>
                <c:pt idx="3">
                  <c:v>68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58.695700000000002</c:v>
                </c:pt>
                <c:pt idx="1">
                  <c:v>86.440700000000007</c:v>
                </c:pt>
                <c:pt idx="2">
                  <c:v>85.2941</c:v>
                </c:pt>
                <c:pt idx="3">
                  <c:v>93.548400000000001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73.684200000000004</c:v>
                </c:pt>
                <c:pt idx="1">
                  <c:v>89.130399999999995</c:v>
                </c:pt>
                <c:pt idx="2">
                  <c:v>84.848500000000001</c:v>
                </c:pt>
                <c:pt idx="3">
                  <c:v>91.666700000000006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73.684200000000004</c:v>
                </c:pt>
                <c:pt idx="1">
                  <c:v>80.434799999999996</c:v>
                </c:pt>
                <c:pt idx="2">
                  <c:v>81.818200000000004</c:v>
                </c:pt>
                <c:pt idx="3">
                  <c:v>86.111099999999993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55.165599999999998</c:v>
                </c:pt>
                <c:pt idx="1">
                  <c:v>74.399500000000003</c:v>
                </c:pt>
                <c:pt idx="2">
                  <c:v>64.205299999999994</c:v>
                </c:pt>
                <c:pt idx="3">
                  <c:v>78.757199999999997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rasterna i skolan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55.357100000000003</c:v>
                </c:pt>
                <c:pt idx="1">
                  <c:v>70.212800000000001</c:v>
                </c:pt>
                <c:pt idx="2">
                  <c:v>82.352900000000005</c:v>
                </c:pt>
                <c:pt idx="3">
                  <c:v>70.833299999999994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60.869599999999998</c:v>
                </c:pt>
                <c:pt idx="1">
                  <c:v>79.661000000000001</c:v>
                </c:pt>
                <c:pt idx="2">
                  <c:v>69.697000000000003</c:v>
                </c:pt>
                <c:pt idx="3">
                  <c:v>83.333299999999994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73.684200000000004</c:v>
                </c:pt>
                <c:pt idx="1">
                  <c:v>80.434799999999996</c:v>
                </c:pt>
                <c:pt idx="2">
                  <c:v>81.818200000000004</c:v>
                </c:pt>
                <c:pt idx="3">
                  <c:v>86.111099999999993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66.666700000000006</c:v>
                </c:pt>
                <c:pt idx="1">
                  <c:v>86.111099999999993</c:v>
                </c:pt>
                <c:pt idx="2">
                  <c:v>85.714299999999994</c:v>
                </c:pt>
                <c:pt idx="3">
                  <c:v>80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56.8093</c:v>
                </c:pt>
                <c:pt idx="1">
                  <c:v>77.657300000000006</c:v>
                </c:pt>
                <c:pt idx="2">
                  <c:v>65.148499999999999</c:v>
                </c:pt>
                <c:pt idx="3">
                  <c:v>76.537899999999993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känner sig trygga på fritidsgården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51.428600000000003</c:v>
                </c:pt>
                <c:pt idx="1">
                  <c:v>59.459499999999998</c:v>
                </c:pt>
                <c:pt idx="2">
                  <c:v>80</c:v>
                </c:pt>
                <c:pt idx="3">
                  <c:v>55.555599999999998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63.636400000000002</c:v>
                </c:pt>
                <c:pt idx="1">
                  <c:v>81.818200000000004</c:v>
                </c:pt>
                <c:pt idx="2">
                  <c:v>58.823500000000003</c:v>
                </c:pt>
                <c:pt idx="3">
                  <c:v>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66.666700000000006</c:v>
                </c:pt>
                <c:pt idx="1">
                  <c:v>86.111099999999993</c:v>
                </c:pt>
                <c:pt idx="2">
                  <c:v>85.714299999999994</c:v>
                </c:pt>
                <c:pt idx="3">
                  <c:v>80</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85.185199999999995</c:v>
                </c:pt>
                <c:pt idx="1">
                  <c:v>86.842100000000002</c:v>
                </c:pt>
                <c:pt idx="2">
                  <c:v>82.142899999999997</c:v>
                </c:pt>
                <c:pt idx="3">
                  <c:v>93.103399999999993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69.363200000000006</c:v>
                </c:pt>
                <c:pt idx="1">
                  <c:v>82.5976</c:v>
                </c:pt>
                <c:pt idx="2">
                  <c:v>71.920699999999997</c:v>
                </c:pt>
                <c:pt idx="3">
                  <c:v>81.81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fritidsaktiviteten (av de som brukar vistas där) </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71.052599999999998</c:v>
                </c:pt>
                <c:pt idx="1">
                  <c:v>89.361699999999999</c:v>
                </c:pt>
                <c:pt idx="2">
                  <c:v>76.923100000000005</c:v>
                </c:pt>
                <c:pt idx="3">
                  <c:v>85.714299999999994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85.185199999999995</c:v>
                </c:pt>
                <c:pt idx="1">
                  <c:v>86.842100000000002</c:v>
                </c:pt>
                <c:pt idx="2">
                  <c:v>82.142899999999997</c:v>
                </c:pt>
                <c:pt idx="3">
                  <c:v>93.103399999999993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känt sig stressade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46.7742</c:v>
                </c:pt>
                <c:pt idx="1">
                  <c:v>20.454499999999999</c:v>
                </c:pt>
                <c:pt idx="2">
                  <c:v>44.117600000000003</c:v>
                </c:pt>
                <c:pt idx="3">
                  <c:v>23.076899999999998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43.636400000000002</c:v>
                </c:pt>
                <c:pt idx="2">
                  <c:v>48.780500000000004</c:v>
                </c:pt>
                <c:pt idx="3">
                  <c:v>34.375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33.928600000000003</c:v>
                </c:pt>
                <c:pt idx="1">
                  <c:v>27.451000000000001</c:v>
                </c:pt>
                <c:pt idx="2">
                  <c:v>30.303000000000001</c:v>
                </c:pt>
                <c:pt idx="3">
                  <c:v>19.230799999999999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41.304299999999998</c:v>
                </c:pt>
                <c:pt idx="1">
                  <c:v>13.333299999999999</c:v>
                </c:pt>
                <c:pt idx="2">
                  <c:v>51.5152</c:v>
                </c:pt>
                <c:pt idx="3">
                  <c:v>28.125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24.324300000000001</c:v>
                </c:pt>
                <c:pt idx="1">
                  <c:v>14.583299999999999</c:v>
                </c:pt>
                <c:pt idx="2">
                  <c:v>41.176499999999997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92.1053</c:v>
                </c:pt>
                <c:pt idx="1">
                  <c:v>95.555599999999998</c:v>
                </c:pt>
                <c:pt idx="2">
                  <c:v>100</c:v>
                </c:pt>
                <c:pt idx="3">
                  <c:v>97.222200000000001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86.939300000000003</c:v>
                </c:pt>
                <c:pt idx="1">
                  <c:v>93.881699999999995</c:v>
                </c:pt>
                <c:pt idx="2">
                  <c:v>90.3429</c:v>
                </c:pt>
                <c:pt idx="3">
                  <c:v>93.520499999999998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hemmet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84.210499999999996</c:v>
                </c:pt>
                <c:pt idx="1">
                  <c:v>85.106399999999994</c:v>
                </c:pt>
                <c:pt idx="2">
                  <c:v>94.117599999999996</c:v>
                </c:pt>
                <c:pt idx="3">
                  <c:v>79.166700000000006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86.956500000000005</c:v>
                </c:pt>
                <c:pt idx="1">
                  <c:v>94.915300000000002</c:v>
                </c:pt>
                <c:pt idx="2">
                  <c:v>90.909099999999995</c:v>
                </c:pt>
                <c:pt idx="3">
                  <c:v>96.774199999999993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92.1053</c:v>
                </c:pt>
                <c:pt idx="1">
                  <c:v>95.555599999999998</c:v>
                </c:pt>
                <c:pt idx="2">
                  <c:v>100</c:v>
                </c:pt>
                <c:pt idx="3">
                  <c:v>97.222200000000001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65.789500000000004</c:v>
                </c:pt>
                <c:pt idx="1">
                  <c:v>93.333299999999994</c:v>
                </c:pt>
                <c:pt idx="2">
                  <c:v>83.870999999999995</c:v>
                </c:pt>
                <c:pt idx="3">
                  <c:v>88.571399999999997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69.061899999999994</c:v>
                </c:pt>
                <c:pt idx="1">
                  <c:v>84.657499999999999</c:v>
                </c:pt>
                <c:pt idx="2">
                  <c:v>71.004199999999997</c:v>
                </c:pt>
                <c:pt idx="3">
                  <c:v>84.302300000000002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i bostadsområdet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70.175399999999996</c:v>
                </c:pt>
                <c:pt idx="1">
                  <c:v>76.087000000000003</c:v>
                </c:pt>
                <c:pt idx="2">
                  <c:v>88.235299999999995</c:v>
                </c:pt>
                <c:pt idx="3">
                  <c:v>73.912999999999997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68.888900000000007</c:v>
                </c:pt>
                <c:pt idx="1">
                  <c:v>81.034499999999994</c:v>
                </c:pt>
                <c:pt idx="2">
                  <c:v>71.875</c:v>
                </c:pt>
                <c:pt idx="3">
                  <c:v>83.870999999999995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65.789500000000004</c:v>
                </c:pt>
                <c:pt idx="1">
                  <c:v>93.333299999999994</c:v>
                </c:pt>
                <c:pt idx="2">
                  <c:v>83.870999999999995</c:v>
                </c:pt>
                <c:pt idx="3">
                  <c:v>88.571399999999997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45.945900000000002</c:v>
                </c:pt>
                <c:pt idx="1">
                  <c:v>77.777799999999999</c:v>
                </c:pt>
                <c:pt idx="2">
                  <c:v>53.125</c:v>
                </c:pt>
                <c:pt idx="3">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34.0426</c:v>
                </c:pt>
                <c:pt idx="1">
                  <c:v>68.866</c:v>
                </c:pt>
                <c:pt idx="2">
                  <c:v>40.909100000000002</c:v>
                </c:pt>
                <c:pt idx="3">
                  <c:v>71.884100000000004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att de </a:t>
            </a:r>
            <a:r>
              <a:rPr i="1"/>
              <a:t>alltid </a:t>
            </a:r>
            <a:r>
              <a:t>känner sig trygga på nätet (av de som brukar vistas där) </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42.1053</c:v>
                </c:pt>
                <c:pt idx="1">
                  <c:v>52.083300000000001</c:v>
                </c:pt>
                <c:pt idx="2">
                  <c:v>41.176499999999997</c:v>
                </c:pt>
                <c:pt idx="3">
                  <c:v>59.090899999999998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46.666699999999999</c:v>
                </c:pt>
                <c:pt idx="1">
                  <c:v>75.862099999999998</c:v>
                </c:pt>
                <c:pt idx="2">
                  <c:v>51.5152</c:v>
                </c:pt>
                <c:pt idx="3">
                  <c:v>70.967699999999994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45.945900000000002</c:v>
                </c:pt>
                <c:pt idx="1">
                  <c:v>77.777799999999999</c:v>
                </c:pt>
                <c:pt idx="2">
                  <c:v>53.125</c:v>
                </c:pt>
                <c:pt idx="3">
                  <c:v>77.777799999999999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73.684200000000004</c:v>
                </c:pt>
                <c:pt idx="1">
                  <c:v>91.304299999999998</c:v>
                </c:pt>
                <c:pt idx="2">
                  <c:v>75.757599999999996</c:v>
                </c:pt>
                <c:pt idx="3">
                  <c:v>86.111099999999993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70.406800000000004</c:v>
                </c:pt>
                <c:pt idx="1">
                  <c:v>82.317099999999996</c:v>
                </c:pt>
                <c:pt idx="2">
                  <c:v>80.209800000000001</c:v>
                </c:pt>
                <c:pt idx="3">
                  <c:v>84.482799999999997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kan alltid lita på någon av mina föräldrar/vårdnadshavare när det verkligen gäller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75</c:v>
                </c:pt>
                <c:pt idx="1">
                  <c:v>87.719300000000004</c:v>
                </c:pt>
                <c:pt idx="2">
                  <c:v>82.5</c:v>
                </c:pt>
                <c:pt idx="3">
                  <c:v>84.375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75.438599999999994</c:v>
                </c:pt>
                <c:pt idx="1">
                  <c:v>82.692300000000003</c:v>
                </c:pt>
                <c:pt idx="2">
                  <c:v>82.352900000000005</c:v>
                </c:pt>
                <c:pt idx="3">
                  <c:v>73.076899999999995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71.739099999999993</c:v>
                </c:pt>
                <c:pt idx="1">
                  <c:v>84.482799999999997</c:v>
                </c:pt>
                <c:pt idx="2">
                  <c:v>91.176500000000004</c:v>
                </c:pt>
                <c:pt idx="3">
                  <c:v>87.096800000000002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73.684200000000004</c:v>
                </c:pt>
                <c:pt idx="1">
                  <c:v>91.304299999999998</c:v>
                </c:pt>
                <c:pt idx="2">
                  <c:v>75.757599999999996</c:v>
                </c:pt>
                <c:pt idx="3">
                  <c:v>86.111099999999993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67.567599999999999</c:v>
                </c:pt>
                <c:pt idx="1">
                  <c:v>67.391300000000001</c:v>
                </c:pt>
                <c:pt idx="2">
                  <c:v>66.666700000000006</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57.669499999999999</c:v>
                </c:pt>
                <c:pt idx="1">
                  <c:v>65.149500000000003</c:v>
                </c:pt>
                <c:pt idx="2">
                  <c:v>67.389799999999994</c:v>
                </c:pt>
                <c:pt idx="3">
                  <c:v>70.770300000000006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Det finns vuxna i min närhet som jag kan berätta personliga saker för </a:t>
            </a:r>
          </a:p>
        </c:rich>
      </c:tx>
      <c:layout/>
      <c:overlay val="0"/>
    </c:title>
    <c:autoTitleDeleted val="0"/>
    <c:plotArea>
      <c:layout/>
      <c:barChart>
        <c:barDir val="col"/>
        <c:grouping val="clustered"/>
        <c:varyColors val="0"/>
        <c:ser>
          <c:idx val="2"/>
          <c:order val="0"/>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54.347799999999999</c:v>
                </c:pt>
                <c:pt idx="1">
                  <c:v>60.344799999999999</c:v>
                </c:pt>
                <c:pt idx="2">
                  <c:v>76.470600000000005</c:v>
                </c:pt>
                <c:pt idx="3">
                  <c:v>64.516099999999994</c:v>
                </c:pt>
              </c:numCache>
            </c:numRef>
          </c:val>
          <c:extLst>
            <c:ext xmlns:c16="http://schemas.microsoft.com/office/drawing/2014/chart" uri="{C3380CC4-5D6E-409C-BE32-E72D297353CC}">
              <c16:uniqueId val="{00000002-E553-4AC3-A5C9-D186C2D6C5E0}"/>
            </c:ext>
          </c:extLst>
        </c:ser>
        <c:ser>
          <c:idx val="4"/>
          <c:order val="1"/>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67.567599999999999</c:v>
                </c:pt>
                <c:pt idx="1">
                  <c:v>67.391300000000001</c:v>
                </c:pt>
                <c:pt idx="2">
                  <c:v>66.666700000000006</c:v>
                </c:pt>
                <c:pt idx="3">
                  <c:v>75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28.947399999999998</c:v>
                </c:pt>
                <c:pt idx="1">
                  <c:v>12.244899999999999</c:v>
                </c:pt>
                <c:pt idx="2">
                  <c:v>36.363599999999998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33.205599999999997</c:v>
                </c:pt>
                <c:pt idx="1">
                  <c:v>20.116099999999999</c:v>
                </c:pt>
                <c:pt idx="2">
                  <c:v>30.461300000000001</c:v>
                </c:pt>
                <c:pt idx="3">
                  <c:v>21.721900000000002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76.315799999999996</c:v>
                </c:pt>
                <c:pt idx="1">
                  <c:v>67.391300000000001</c:v>
                </c:pt>
                <c:pt idx="2">
                  <c:v>78.787899999999993</c:v>
                </c:pt>
                <c:pt idx="3">
                  <c:v>77.777799999999999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66.819699999999997</c:v>
                </c:pt>
                <c:pt idx="1">
                  <c:v>62.406500000000001</c:v>
                </c:pt>
                <c:pt idx="2">
                  <c:v>72.459699999999998</c:v>
                </c:pt>
                <c:pt idx="3">
                  <c:v>69.568299999999994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stämmer precis </a:t>
            </a:r>
            <a:r>
              <a:rPr lang="sv-SE"/>
              <a:t>på påståendet: Jag har en riktigt bra kompis som jag litar på och kan berätta personliga saker för </a:t>
            </a:r>
          </a:p>
        </c:rich>
      </c:tx>
      <c:layout/>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67.857100000000003</c:v>
                </c:pt>
                <c:pt idx="1">
                  <c:v>74.137900000000002</c:v>
                </c:pt>
                <c:pt idx="2">
                  <c:v>71.428600000000003</c:v>
                </c:pt>
                <c:pt idx="3">
                  <c:v>78.125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69.642899999999997</c:v>
                </c:pt>
                <c:pt idx="1">
                  <c:v>58.823500000000003</c:v>
                </c:pt>
                <c:pt idx="2">
                  <c:v>84.375</c:v>
                </c:pt>
                <c:pt idx="3">
                  <c:v>50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53.333300000000001</c:v>
                </c:pt>
                <c:pt idx="1">
                  <c:v>57.8947</c:v>
                </c:pt>
                <c:pt idx="2">
                  <c:v>76.470600000000005</c:v>
                </c:pt>
                <c:pt idx="3">
                  <c:v>70.967699999999994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76.315799999999996</c:v>
                </c:pt>
                <c:pt idx="1">
                  <c:v>67.391300000000001</c:v>
                </c:pt>
                <c:pt idx="2">
                  <c:v>78.787899999999993</c:v>
                </c:pt>
                <c:pt idx="3">
                  <c:v>77.777799999999999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78.947400000000002</c:v>
                </c:pt>
                <c:pt idx="1">
                  <c:v>78.260900000000007</c:v>
                </c:pt>
                <c:pt idx="2">
                  <c:v>75.757599999999996</c:v>
                </c:pt>
                <c:pt idx="3">
                  <c:v>80.555599999999998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67.542699999999996</c:v>
                </c:pt>
                <c:pt idx="1">
                  <c:v>73.142499999999998</c:v>
                </c:pt>
                <c:pt idx="2">
                  <c:v>73.8279</c:v>
                </c:pt>
                <c:pt idx="3">
                  <c:v>73.318899999999999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precis </a:t>
            </a:r>
            <a:r>
              <a:t>på påståendet: Jag har kompisar i skolan som vill vara med mig </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70.175399999999996</c:v>
                </c:pt>
                <c:pt idx="1">
                  <c:v>81.355900000000005</c:v>
                </c:pt>
                <c:pt idx="2">
                  <c:v>74.418599999999998</c:v>
                </c:pt>
                <c:pt idx="3">
                  <c:v>93.548400000000001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82.142899999999997</c:v>
                </c:pt>
                <c:pt idx="1">
                  <c:v>78</c:v>
                </c:pt>
                <c:pt idx="2">
                  <c:v>87.878799999999998</c:v>
                </c:pt>
                <c:pt idx="3">
                  <c:v>60</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67.391300000000001</c:v>
                </c:pt>
                <c:pt idx="1">
                  <c:v>79.310299999999998</c:v>
                </c:pt>
                <c:pt idx="2">
                  <c:v>79.411799999999999</c:v>
                </c:pt>
                <c:pt idx="3">
                  <c:v>74.1935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78.947400000000002</c:v>
                </c:pt>
                <c:pt idx="1">
                  <c:v>78.260900000000007</c:v>
                </c:pt>
                <c:pt idx="2">
                  <c:v>75.757599999999996</c:v>
                </c:pt>
                <c:pt idx="3">
                  <c:v>80.555599999999998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ha på mig och hur jag ska se ut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92.1053</c:v>
                </c:pt>
                <c:pt idx="1">
                  <c:v>100</c:v>
                </c:pt>
                <c:pt idx="2">
                  <c:v>100</c:v>
                </c:pt>
                <c:pt idx="3">
                  <c:v>97.222200000000001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87.878799999999998</c:v>
                </c:pt>
                <c:pt idx="1">
                  <c:v>91.553100000000001</c:v>
                </c:pt>
                <c:pt idx="2">
                  <c:v>93.833200000000005</c:v>
                </c:pt>
                <c:pt idx="3">
                  <c:v>93.203199999999995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kompisar jag ska ha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91.891900000000007</c:v>
                </c:pt>
                <c:pt idx="1">
                  <c:v>84.782600000000002</c:v>
                </c:pt>
                <c:pt idx="2">
                  <c:v>96.774199999999993</c:v>
                </c:pt>
                <c:pt idx="3">
                  <c:v>91.666700000000006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85.307699999999997</c:v>
                </c:pt>
                <c:pt idx="1">
                  <c:v>85.566999999999993</c:v>
                </c:pt>
                <c:pt idx="2">
                  <c:v>90.57</c:v>
                </c:pt>
                <c:pt idx="3">
                  <c:v>89.6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vad jag ska göra tillsammans med mina kompisar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77.777799999999999</c:v>
                </c:pt>
                <c:pt idx="1">
                  <c:v>75.555599999999998</c:v>
                </c:pt>
                <c:pt idx="2">
                  <c:v>90.625</c:v>
                </c:pt>
                <c:pt idx="3">
                  <c:v>91.666700000000006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68.899199999999993</c:v>
                </c:pt>
                <c:pt idx="1">
                  <c:v>71.379499999999993</c:v>
                </c:pt>
                <c:pt idx="2">
                  <c:v>80.969099999999997</c:v>
                </c:pt>
                <c:pt idx="3">
                  <c:v>77.906999999999996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vilka fritidsaktiviteter jag ska delta i</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89.1892</c:v>
                </c:pt>
                <c:pt idx="1">
                  <c:v>95.555599999999998</c:v>
                </c:pt>
                <c:pt idx="2">
                  <c:v>96.875</c:v>
                </c:pt>
                <c:pt idx="3">
                  <c:v>94.444400000000002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86.158900000000003</c:v>
                </c:pt>
                <c:pt idx="1">
                  <c:v>84.5197</c:v>
                </c:pt>
                <c:pt idx="2">
                  <c:v>91.267600000000002</c:v>
                </c:pt>
                <c:pt idx="3">
                  <c:v>89.485100000000003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utbildning jag ska ha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97.368399999999994</c:v>
                </c:pt>
                <c:pt idx="1">
                  <c:v>86.956500000000005</c:v>
                </c:pt>
                <c:pt idx="2">
                  <c:v>93.75</c:v>
                </c:pt>
                <c:pt idx="3">
                  <c:v>100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86.904799999999994</c:v>
                </c:pt>
                <c:pt idx="1">
                  <c:v>87.061300000000003</c:v>
                </c:pt>
                <c:pt idx="2">
                  <c:v>91.695999999999998</c:v>
                </c:pt>
                <c:pt idx="3">
                  <c:v>90.362300000000005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religion/livsåskådning jag ska ha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94.736800000000002</c:v>
                </c:pt>
                <c:pt idx="1">
                  <c:v>82.608699999999999</c:v>
                </c:pt>
                <c:pt idx="2">
                  <c:v>90.625</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88.055700000000002</c:v>
                </c:pt>
                <c:pt idx="1">
                  <c:v>89.134900000000002</c:v>
                </c:pt>
                <c:pt idx="2">
                  <c:v>90.042400000000001</c:v>
                </c:pt>
                <c:pt idx="3">
                  <c:v>88.081400000000002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svårt att somna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31.745999999999999</c:v>
                </c:pt>
                <c:pt idx="1">
                  <c:v>13.6364</c:v>
                </c:pt>
                <c:pt idx="2">
                  <c:v>20.588200000000001</c:v>
                </c:pt>
                <c:pt idx="3">
                  <c:v>30.769200000000001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23.214300000000001</c:v>
                </c:pt>
                <c:pt idx="1">
                  <c:v>10.344799999999999</c:v>
                </c:pt>
                <c:pt idx="2">
                  <c:v>27.907</c:v>
                </c:pt>
                <c:pt idx="3">
                  <c:v>31.25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17.857099999999999</c:v>
                </c:pt>
                <c:pt idx="1">
                  <c:v>16.326499999999999</c:v>
                </c:pt>
                <c:pt idx="3">
                  <c:v>20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33.333300000000001</c:v>
                </c:pt>
                <c:pt idx="1">
                  <c:v>10</c:v>
                </c:pt>
                <c:pt idx="2">
                  <c:v>23.529399999999999</c:v>
                </c:pt>
                <c:pt idx="3">
                  <c:v>28.125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28.947399999999998</c:v>
                </c:pt>
                <c:pt idx="1">
                  <c:v>12.244899999999999</c:v>
                </c:pt>
                <c:pt idx="2">
                  <c:v>36.363599999999998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vilken politisk eller ideologisk uppfattning jag ska ha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89.1892</c:v>
                </c:pt>
                <c:pt idx="1">
                  <c:v>93.478300000000004</c:v>
                </c:pt>
                <c:pt idx="2">
                  <c:v>93.75</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89.946700000000007</c:v>
                </c:pt>
                <c:pt idx="1">
                  <c:v>88.210800000000006</c:v>
                </c:pt>
                <c:pt idx="2">
                  <c:v>92.307699999999997</c:v>
                </c:pt>
                <c:pt idx="3">
                  <c:v>87.563599999999994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 </a:t>
            </a:r>
            <a:r>
              <a:rPr i="1"/>
              <a:t>stämmer helt </a:t>
            </a:r>
            <a:r>
              <a:t>på påståendet: Jag får själv välja vem jag ska gifta mig med/leva tillsammans med som vuxen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91.891900000000007</c:v>
                </c:pt>
                <c:pt idx="1">
                  <c:v>95.652199999999993</c:v>
                </c:pt>
                <c:pt idx="2">
                  <c:v>90.625</c:v>
                </c:pt>
                <c:pt idx="3">
                  <c:v>97.222200000000001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89.881</c:v>
                </c:pt>
                <c:pt idx="1">
                  <c:v>91.764700000000005</c:v>
                </c:pt>
                <c:pt idx="2">
                  <c:v>91.350200000000001</c:v>
                </c:pt>
                <c:pt idx="3">
                  <c:v>91.503299999999996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14.2857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18.175699999999999</c:v>
                </c:pt>
                <c:pt idx="1">
                  <c:v>12.206899999999999</c:v>
                </c:pt>
                <c:pt idx="2">
                  <c:v>11.047800000000001</c:v>
                </c:pt>
                <c:pt idx="3">
                  <c:v>8.7436000000000007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blivit utsatt för mobbing eller trakasserier</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33.333300000000001</c:v>
                </c:pt>
                <c:pt idx="1">
                  <c:v>13.7255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13.0435</c:v>
                </c:pt>
                <c:pt idx="1">
                  <c:v>13.5593</c:v>
                </c:pt>
                <c:pt idx="2">
                  <c:v>17.647099999999998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14.2857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4.6481000000000003</c:v>
                </c:pt>
                <c:pt idx="1">
                  <c:v>10.7461</c:v>
                </c:pt>
                <c:pt idx="2">
                  <c:v>3.0346000000000002</c:v>
                </c:pt>
                <c:pt idx="3">
                  <c:v>8.1632999999999996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de senaste 12 månaderna varit med och mobbat eller trakasserat andra</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blivit utsatt för något av följande mot sin vilja*</a:t>
            </a:r>
          </a:p>
        </c:rich>
      </c:tx>
      <c:overlay val="0"/>
    </c:title>
    <c:autoTitleDeleted val="0"/>
    <c:plotArea>
      <c:layout/>
      <c:barChart>
        <c:barDir val="col"/>
        <c:grouping val="clustered"/>
        <c:varyColors val="0"/>
        <c:ser>
          <c:idx val="0"/>
          <c:order val="0"/>
          <c:tx>
            <c:strRef>
              <c:f>DataSheet!$C$1</c:f>
              <c:strCache>
                <c:ptCount val="1"/>
                <c:pt idx="0">
                  <c:v>Tjejer - Gnosjö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DataSheet!$C$2:$C$5</c:f>
              <c:numCache>
                <c:formatCode>General</c:formatCode>
                <c:ptCount val="4"/>
                <c:pt idx="0">
                  <c:v>68.75</c:v>
                </c:pt>
                <c:pt idx="1">
                  <c:v>14.0625</c:v>
                </c:pt>
                <c:pt idx="2">
                  <c:v>14.0625</c:v>
                </c:pt>
                <c:pt idx="3">
                  <c:v>10.9375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DataSheet!$D$2:$D$5</c:f>
              <c:numCache>
                <c:formatCode>General</c:formatCode>
                <c:ptCount val="4"/>
                <c:pt idx="0">
                  <c:v>61.968400000000003</c:v>
                </c:pt>
                <c:pt idx="1">
                  <c:v>20.5975</c:v>
                </c:pt>
                <c:pt idx="2">
                  <c:v>20.0351</c:v>
                </c:pt>
                <c:pt idx="3">
                  <c:v>17.926200000000001</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Gnosjö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DataSheet!$E$2:$E$5</c:f>
              <c:numCache>
                <c:formatCode>General</c:formatCode>
                <c:ptCount val="4"/>
                <c:pt idx="0">
                  <c:v>84.722200000000001</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Nej, inget av följande har hänt</c:v>
                </c:pt>
                <c:pt idx="1">
                  <c:v>Tagit emot avklädda bilder</c:v>
                </c:pt>
                <c:pt idx="2">
                  <c:v>Blivit kontaktad på sociala medier i sexuellt syfte</c:v>
                </c:pt>
                <c:pt idx="3">
                  <c:v>Att någon tafsat på dig</c:v>
                </c:pt>
              </c:strCache>
            </c:strRef>
          </c:cat>
          <c:val>
            <c:numRef>
              <c:f>DataSheet!$F$2:$F$5</c:f>
              <c:numCache>
                <c:formatCode>General</c:formatCode>
                <c:ptCount val="4"/>
                <c:pt idx="0">
                  <c:v>81.4602</c:v>
                </c:pt>
                <c:pt idx="1">
                  <c:v>5.2370000000000001</c:v>
                </c:pt>
                <c:pt idx="2">
                  <c:v>4.3959999999999999</c:v>
                </c:pt>
                <c:pt idx="3">
                  <c:v>4.6635999999999997</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11.4076</c:v>
                </c:pt>
                <c:pt idx="1">
                  <c:v>4.6768000000000001</c:v>
                </c:pt>
                <c:pt idx="2">
                  <c:v>10.992900000000001</c:v>
                </c:pt>
                <c:pt idx="3">
                  <c:v>5.3756000000000004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förekommit våld i din familj?</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10.718999999999999</c:v>
                </c:pt>
                <c:pt idx="1">
                  <c:v>5.6318999999999999</c:v>
                </c:pt>
                <c:pt idx="2">
                  <c:v>11.6395</c:v>
                </c:pt>
                <c:pt idx="3">
                  <c:v>8.1140000000000008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34.210500000000003</c:v>
                </c:pt>
                <c:pt idx="1">
                  <c:v>18.3673</c:v>
                </c:pt>
                <c:pt idx="2">
                  <c:v>44.117600000000003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61.09</c:v>
                </c:pt>
                <c:pt idx="1">
                  <c:v>25.781700000000001</c:v>
                </c:pt>
                <c:pt idx="2">
                  <c:v>60.8491</c:v>
                </c:pt>
                <c:pt idx="3">
                  <c:v>26.1126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 Ja, fysiskt våld </a:t>
            </a:r>
            <a:r>
              <a:rPr lang="sv-SE"/>
              <a:t>eller </a:t>
            </a:r>
            <a:r>
              <a:rPr lang="sv-SE" i="1"/>
              <a:t>Ja, psykiskt våld</a:t>
            </a:r>
            <a:r>
              <a:rPr lang="sv-SE"/>
              <a:t> på frågan: Har det hänt att du blivit utsatt för våld av någon vuxen?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38.8889</c:v>
                </c:pt>
                <c:pt idx="1">
                  <c:v>51.1111</c:v>
                </c:pt>
                <c:pt idx="2">
                  <c:v>33.333300000000001</c:v>
                </c:pt>
                <c:pt idx="3">
                  <c:v>42.857100000000003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27.8644</c:v>
                </c:pt>
                <c:pt idx="1">
                  <c:v>39.694699999999997</c:v>
                </c:pt>
                <c:pt idx="2">
                  <c:v>29.634899999999998</c:v>
                </c:pt>
                <c:pt idx="3">
                  <c:v>35.036999999999999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har </a:t>
            </a:r>
            <a:r>
              <a:rPr lang="sv-SE" i="1"/>
              <a:t>mycket stora</a:t>
            </a:r>
            <a:r>
              <a:rPr lang="sv-SE"/>
              <a:t> eller </a:t>
            </a:r>
            <a:r>
              <a:rPr lang="sv-SE" i="1"/>
              <a:t>ganska stora</a:t>
            </a:r>
            <a:r>
              <a:rPr lang="sv-SE"/>
              <a:t> möjligheter att föra fram sina åsikter till de som bestämmer i  kommunen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34.090899999999998</c:v>
                </c:pt>
                <c:pt idx="1">
                  <c:v>29.310300000000002</c:v>
                </c:pt>
                <c:pt idx="2">
                  <c:v>33.333300000000001</c:v>
                </c:pt>
                <c:pt idx="3">
                  <c:v>45.161299999999997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38.8889</c:v>
                </c:pt>
                <c:pt idx="1">
                  <c:v>51.1111</c:v>
                </c:pt>
                <c:pt idx="2">
                  <c:v>33.333300000000001</c:v>
                </c:pt>
                <c:pt idx="3">
                  <c:v>42.857100000000003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20.588200000000001</c:v>
                </c:pt>
                <c:pt idx="1">
                  <c:v>22.222200000000001</c:v>
                </c:pt>
                <c:pt idx="2">
                  <c:v>28.125</c:v>
                </c:pt>
                <c:pt idx="3">
                  <c:v>31.428599999999999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36.394599999999997</c:v>
                </c:pt>
                <c:pt idx="1">
                  <c:v>33.706299999999999</c:v>
                </c:pt>
                <c:pt idx="2">
                  <c:v>30.557600000000001</c:v>
                </c:pt>
                <c:pt idx="3">
                  <c:v>31.226800000000001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
            </a:r>
            <a:r>
              <a:rPr lang="sv-SE" i="1"/>
              <a:t>Ja</a:t>
            </a:r>
            <a:r>
              <a:rPr lang="sv-SE"/>
              <a:t> på frågan: Vill du vara med och påverka i frågor som rör din kommun?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44.444400000000002</c:v>
                </c:pt>
                <c:pt idx="1">
                  <c:v>37.930999999999997</c:v>
                </c:pt>
                <c:pt idx="2">
                  <c:v>39.393900000000002</c:v>
                </c:pt>
                <c:pt idx="3">
                  <c:v>45.161299999999997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20.588200000000001</c:v>
                </c:pt>
                <c:pt idx="1">
                  <c:v>22.222200000000001</c:v>
                </c:pt>
                <c:pt idx="2">
                  <c:v>28.125</c:v>
                </c:pt>
                <c:pt idx="3">
                  <c:v>31.428599999999999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70.588200000000001</c:v>
                </c:pt>
                <c:pt idx="1">
                  <c:v>82.608699999999999</c:v>
                </c:pt>
                <c:pt idx="2">
                  <c:v>80.645200000000003</c:v>
                </c:pt>
                <c:pt idx="3">
                  <c:v>91.666700000000006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67.897900000000007</c:v>
                </c:pt>
                <c:pt idx="1">
                  <c:v>82.906599999999997</c:v>
                </c:pt>
                <c:pt idx="2">
                  <c:v>74.803100000000001</c:v>
                </c:pt>
                <c:pt idx="3">
                  <c:v>81.318700000000007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är meningsfullt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71.9298</c:v>
                </c:pt>
                <c:pt idx="1">
                  <c:v>85</c:v>
                </c:pt>
                <c:pt idx="2">
                  <c:v>76.744200000000006</c:v>
                </c:pt>
                <c:pt idx="3">
                  <c:v>83.870999999999995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67.857100000000003</c:v>
                </c:pt>
                <c:pt idx="1">
                  <c:v>79.166700000000006</c:v>
                </c:pt>
                <c:pt idx="2">
                  <c:v>81.818200000000004</c:v>
                </c:pt>
                <c:pt idx="3">
                  <c:v>85.714299999999994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73.333299999999994</c:v>
                </c:pt>
                <c:pt idx="1">
                  <c:v>84.482799999999997</c:v>
                </c:pt>
                <c:pt idx="2">
                  <c:v>76.470600000000005</c:v>
                </c:pt>
                <c:pt idx="3">
                  <c:v>83.870999999999995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70.588200000000001</c:v>
                </c:pt>
                <c:pt idx="1">
                  <c:v>82.608699999999999</c:v>
                </c:pt>
                <c:pt idx="2">
                  <c:v>80.645200000000003</c:v>
                </c:pt>
                <c:pt idx="3">
                  <c:v>91.666700000000006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73.529399999999995</c:v>
                </c:pt>
                <c:pt idx="1">
                  <c:v>91.111099999999993</c:v>
                </c:pt>
                <c:pt idx="2">
                  <c:v>84.375</c:v>
                </c:pt>
                <c:pt idx="3">
                  <c:v>88.888900000000007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68.695099999999996</c:v>
                </c:pt>
                <c:pt idx="1">
                  <c:v>83.960899999999995</c:v>
                </c:pt>
                <c:pt idx="2">
                  <c:v>73.962800000000001</c:v>
                </c:pt>
                <c:pt idx="3">
                  <c:v>82.266400000000004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svarade</a:t>
            </a:r>
            <a:r>
              <a:rPr i="1"/>
              <a:t> stämmer precis</a:t>
            </a:r>
            <a:r>
              <a:t> eller</a:t>
            </a:r>
            <a:r>
              <a:rPr i="1"/>
              <a:t> stämmer ganska bra </a:t>
            </a:r>
            <a:r>
              <a:t>på påståendet: </a:t>
            </a:r>
            <a:br/>
            <a:r>
              <a:t>Jag upplever att mitt liv har ett syfte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70.175399999999996</c:v>
                </c:pt>
                <c:pt idx="1">
                  <c:v>96.610200000000006</c:v>
                </c:pt>
                <c:pt idx="2">
                  <c:v>73.8095</c:v>
                </c:pt>
                <c:pt idx="3">
                  <c:v>78.125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72.7273</c:v>
                </c:pt>
                <c:pt idx="1">
                  <c:v>87.5</c:v>
                </c:pt>
                <c:pt idx="2">
                  <c:v>78.787899999999993</c:v>
                </c:pt>
                <c:pt idx="3">
                  <c:v>85.714299999999994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72.7273</c:v>
                </c:pt>
                <c:pt idx="1">
                  <c:v>86.440700000000007</c:v>
                </c:pt>
                <c:pt idx="2">
                  <c:v>69.697000000000003</c:v>
                </c:pt>
                <c:pt idx="3">
                  <c:v>80.645200000000003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73.529399999999995</c:v>
                </c:pt>
                <c:pt idx="1">
                  <c:v>91.111099999999993</c:v>
                </c:pt>
                <c:pt idx="2">
                  <c:v>84.375</c:v>
                </c:pt>
                <c:pt idx="3">
                  <c:v>88.888900000000007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62.5</c:v>
                </c:pt>
                <c:pt idx="1">
                  <c:v>72.7273</c:v>
                </c:pt>
                <c:pt idx="2">
                  <c:v>61.290300000000002</c:v>
                </c:pt>
                <c:pt idx="3">
                  <c:v>77.142899999999997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53.935699999999997</c:v>
                </c:pt>
                <c:pt idx="1">
                  <c:v>72.624899999999997</c:v>
                </c:pt>
                <c:pt idx="2">
                  <c:v>54.314700000000002</c:v>
                </c:pt>
                <c:pt idx="3">
                  <c:v>66.740899999999996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svarande utifrån bostadsläge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DataSheet!$C$2:$C$4</c:f>
              <c:numCache>
                <c:formatCode>General</c:formatCode>
                <c:ptCount val="3"/>
                <c:pt idx="0">
                  <c:v>65.100700000000003</c:v>
                </c:pt>
                <c:pt idx="1">
                  <c:v>18.120799999999999</c:v>
                </c:pt>
                <c:pt idx="2">
                  <c:v>16.778500000000001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Huvudorten i din kommun</c:v>
                </c:pt>
                <c:pt idx="1">
                  <c:v>Annan ort i din kommun</c:v>
                </c:pt>
                <c:pt idx="2">
                  <c:v>På landsbygden</c:v>
                </c:pt>
              </c:strCache>
            </c:strRef>
          </c:cat>
          <c:val>
            <c:numRef>
              <c:f>DataSheet!$D$2:$D$4</c:f>
              <c:numCache>
                <c:formatCode>General</c:formatCode>
                <c:ptCount val="3"/>
                <c:pt idx="0">
                  <c:v>51.286099999999998</c:v>
                </c:pt>
                <c:pt idx="1">
                  <c:v>30.850100000000001</c:v>
                </c:pt>
                <c:pt idx="2">
                  <c:v>17.863900000000001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haft två eller fler psykosomatiska besvär mer än en gång i veckan, de senaste sex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49.206299999999999</c:v>
                </c:pt>
                <c:pt idx="1">
                  <c:v>25</c:v>
                </c:pt>
                <c:pt idx="2">
                  <c:v>41.176499999999997</c:v>
                </c:pt>
                <c:pt idx="3">
                  <c:v>23.076899999999998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32.758600000000001</c:v>
                </c:pt>
                <c:pt idx="1">
                  <c:v>9.8361000000000001</c:v>
                </c:pt>
                <c:pt idx="2">
                  <c:v>44.186</c:v>
                </c:pt>
                <c:pt idx="3">
                  <c:v>31.25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34.482799999999997</c:v>
                </c:pt>
                <c:pt idx="1">
                  <c:v>22.641500000000001</c:v>
                </c:pt>
                <c:pt idx="2">
                  <c:v>29.411799999999999</c:v>
                </c:pt>
                <c:pt idx="3">
                  <c:v>26.923100000000002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53.191499999999998</c:v>
                </c:pt>
                <c:pt idx="1">
                  <c:v>22.5806</c:v>
                </c:pt>
                <c:pt idx="2">
                  <c:v>52.941200000000002</c:v>
                </c:pt>
                <c:pt idx="3">
                  <c:v>36.363599999999998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34.210500000000003</c:v>
                </c:pt>
                <c:pt idx="1">
                  <c:v>18.3673</c:v>
                </c:pt>
                <c:pt idx="2">
                  <c:v>44.117600000000003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har en tro eller övertygelse som ger mig tröst/lättnad i vardagen</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52.631599999999999</c:v>
                </c:pt>
                <c:pt idx="1">
                  <c:v>67.241399999999999</c:v>
                </c:pt>
                <c:pt idx="2">
                  <c:v>61.904800000000002</c:v>
                </c:pt>
                <c:pt idx="3">
                  <c:v>50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56.363599999999998</c:v>
                </c:pt>
                <c:pt idx="1">
                  <c:v>50</c:v>
                </c:pt>
                <c:pt idx="2">
                  <c:v>51.5152</c:v>
                </c:pt>
                <c:pt idx="3">
                  <c:v>71.428600000000003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53.333300000000001</c:v>
                </c:pt>
                <c:pt idx="1">
                  <c:v>67.796599999999998</c:v>
                </c:pt>
                <c:pt idx="2">
                  <c:v>33.333300000000001</c:v>
                </c:pt>
                <c:pt idx="3">
                  <c:v>64.516099999999994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62.5</c:v>
                </c:pt>
                <c:pt idx="1">
                  <c:v>72.7273</c:v>
                </c:pt>
                <c:pt idx="2">
                  <c:v>61.290300000000002</c:v>
                </c:pt>
                <c:pt idx="3">
                  <c:v>77.142899999999997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69.697000000000003</c:v>
                </c:pt>
                <c:pt idx="1">
                  <c:v>86.666700000000006</c:v>
                </c:pt>
                <c:pt idx="2">
                  <c:v>78.125</c:v>
                </c:pt>
                <c:pt idx="3">
                  <c:v>86.111099999999993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70.779700000000005</c:v>
                </c:pt>
                <c:pt idx="1">
                  <c:v>85.684399999999997</c:v>
                </c:pt>
                <c:pt idx="2">
                  <c:v>75.161500000000004</c:v>
                </c:pt>
                <c:pt idx="3">
                  <c:v>83.221999999999994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a:t>
            </a:r>
            <a:r>
              <a:rPr lang="sv-SE" i="1"/>
              <a:t> stämmer precis</a:t>
            </a:r>
            <a:r>
              <a:rPr lang="sv-SE"/>
              <a:t> eller</a:t>
            </a:r>
            <a:r>
              <a:rPr lang="sv-SE" i="1"/>
              <a:t> stämmer ganska bra </a:t>
            </a:r>
            <a:r>
              <a:rPr lang="sv-SE"/>
              <a:t>på påståendet: </a:t>
            </a:r>
            <a:br>
              <a:rPr lang="sv-SE"/>
            </a:br>
            <a:r>
              <a:rPr lang="sv-SE"/>
              <a:t>Jag är hoppfull inför mitt liv</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77.192999999999998</c:v>
                </c:pt>
                <c:pt idx="1">
                  <c:v>93.220299999999995</c:v>
                </c:pt>
                <c:pt idx="2">
                  <c:v>66.666700000000006</c:v>
                </c:pt>
                <c:pt idx="3">
                  <c:v>81.25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74.074100000000001</c:v>
                </c:pt>
                <c:pt idx="1">
                  <c:v>86.666700000000006</c:v>
                </c:pt>
                <c:pt idx="2">
                  <c:v>75.757599999999996</c:v>
                </c:pt>
                <c:pt idx="3">
                  <c:v>85.714299999999994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74.418599999999998</c:v>
                </c:pt>
                <c:pt idx="1">
                  <c:v>84.745800000000003</c:v>
                </c:pt>
                <c:pt idx="2">
                  <c:v>67.647099999999995</c:v>
                </c:pt>
                <c:pt idx="3">
                  <c:v>90.322599999999994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69.697000000000003</c:v>
                </c:pt>
                <c:pt idx="1">
                  <c:v>86.666700000000006</c:v>
                </c:pt>
                <c:pt idx="2">
                  <c:v>78.125</c:v>
                </c:pt>
                <c:pt idx="3">
                  <c:v>86.111099999999993</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86.111099999999993</c:v>
                </c:pt>
                <c:pt idx="1">
                  <c:v>86.956500000000005</c:v>
                </c:pt>
                <c:pt idx="2">
                  <c:v>81.818200000000004</c:v>
                </c:pt>
                <c:pt idx="3">
                  <c:v>78.378399999999999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72.429900000000004</c:v>
                </c:pt>
                <c:pt idx="1">
                  <c:v>85.003500000000003</c:v>
                </c:pt>
                <c:pt idx="2">
                  <c:v>78.9024</c:v>
                </c:pt>
                <c:pt idx="3">
                  <c:v>83.602900000000005</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ser </a:t>
            </a:r>
            <a:r>
              <a:rPr lang="sv-SE" i="1"/>
              <a:t>mycket ljust </a:t>
            </a:r>
            <a:r>
              <a:rPr lang="sv-SE"/>
              <a:t>eller </a:t>
            </a:r>
            <a:r>
              <a:rPr lang="sv-SE" i="1"/>
              <a:t>ganska ljust </a:t>
            </a:r>
            <a:r>
              <a:rPr lang="sv-SE"/>
              <a:t>på sin framtid</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71.428600000000003</c:v>
                </c:pt>
                <c:pt idx="1">
                  <c:v>90.909099999999995</c:v>
                </c:pt>
                <c:pt idx="2">
                  <c:v>64.7059</c:v>
                </c:pt>
                <c:pt idx="3">
                  <c:v>92.307699999999997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85.9649</c:v>
                </c:pt>
                <c:pt idx="1">
                  <c:v>91.666700000000006</c:v>
                </c:pt>
                <c:pt idx="2">
                  <c:v>76.744200000000006</c:v>
                </c:pt>
                <c:pt idx="3">
                  <c:v>83.870999999999995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74.545500000000004</c:v>
                </c:pt>
                <c:pt idx="1">
                  <c:v>83.673500000000004</c:v>
                </c:pt>
                <c:pt idx="2">
                  <c:v>79.411799999999999</c:v>
                </c:pt>
                <c:pt idx="3">
                  <c:v>88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76.087000000000003</c:v>
                </c:pt>
                <c:pt idx="1">
                  <c:v>81.355900000000005</c:v>
                </c:pt>
                <c:pt idx="2">
                  <c:v>76.470600000000005</c:v>
                </c:pt>
                <c:pt idx="3">
                  <c:v>83.870999999999995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86.111099999999993</c:v>
                </c:pt>
                <c:pt idx="1">
                  <c:v>86.956500000000005</c:v>
                </c:pt>
                <c:pt idx="2">
                  <c:v>81.818200000000004</c:v>
                </c:pt>
                <c:pt idx="3">
                  <c:v>78.378399999999999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71.052599999999998</c:v>
                </c:pt>
                <c:pt idx="1">
                  <c:v>89.795900000000003</c:v>
                </c:pt>
                <c:pt idx="2">
                  <c:v>73.529399999999995</c:v>
                </c:pt>
                <c:pt idx="3">
                  <c:v>91.891900000000007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57.351999999999997</c:v>
                </c:pt>
                <c:pt idx="1">
                  <c:v>85</c:v>
                </c:pt>
                <c:pt idx="2">
                  <c:v>67.866799999999998</c:v>
                </c:pt>
                <c:pt idx="3">
                  <c:v>84.645700000000005</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tycker om mig själv"</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57.446800000000003</c:v>
                </c:pt>
                <c:pt idx="1">
                  <c:v>91.803299999999993</c:v>
                </c:pt>
                <c:pt idx="2">
                  <c:v>73.529399999999995</c:v>
                </c:pt>
                <c:pt idx="3">
                  <c:v>84.848500000000001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71.052599999999998</c:v>
                </c:pt>
                <c:pt idx="1">
                  <c:v>89.795900000000003</c:v>
                </c:pt>
                <c:pt idx="2">
                  <c:v>73.529399999999995</c:v>
                </c:pt>
                <c:pt idx="3">
                  <c:v>91.891900000000007</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63.157899999999998</c:v>
                </c:pt>
                <c:pt idx="1">
                  <c:v>79.591800000000006</c:v>
                </c:pt>
                <c:pt idx="2">
                  <c:v>81.818200000000004</c:v>
                </c:pt>
                <c:pt idx="3">
                  <c:v>75.675700000000006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56.850200000000001</c:v>
                </c:pt>
                <c:pt idx="1">
                  <c:v>79.858400000000003</c:v>
                </c:pt>
                <c:pt idx="2">
                  <c:v>66.666700000000006</c:v>
                </c:pt>
                <c:pt idx="3">
                  <c:v>80.065799999999996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"Jag är tillräckligt bra som jag är"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56.521700000000003</c:v>
                </c:pt>
                <c:pt idx="1">
                  <c:v>83.6066</c:v>
                </c:pt>
                <c:pt idx="2">
                  <c:v>63.636400000000002</c:v>
                </c:pt>
                <c:pt idx="3">
                  <c:v>78.787899999999993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63.157899999999998</c:v>
                </c:pt>
                <c:pt idx="1">
                  <c:v>79.591800000000006</c:v>
                </c:pt>
                <c:pt idx="2">
                  <c:v>81.818200000000004</c:v>
                </c:pt>
                <c:pt idx="3">
                  <c:v>75.675700000000006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78.378399999999999</c:v>
                </c:pt>
                <c:pt idx="1">
                  <c:v>85.714299999999994</c:v>
                </c:pt>
                <c:pt idx="2">
                  <c:v>79.411799999999999</c:v>
                </c:pt>
                <c:pt idx="3">
                  <c:v>89.1892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66.858999999999995</c:v>
                </c:pt>
                <c:pt idx="1">
                  <c:v>81.395300000000006</c:v>
                </c:pt>
                <c:pt idx="2">
                  <c:v>76.1905</c:v>
                </c:pt>
                <c:pt idx="3">
                  <c:v>82.817599999999999</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håller med </a:t>
            </a:r>
            <a:r>
              <a:rPr lang="sv-SE"/>
              <a:t>eller </a:t>
            </a:r>
            <a:r>
              <a:rPr lang="sv-SE" i="1"/>
              <a:t>håller helt med </a:t>
            </a:r>
            <a:r>
              <a:rPr lang="sv-SE"/>
              <a:t>på påståendet "Andra i min ålder tycker om mig"</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73.912999999999997</c:v>
                </c:pt>
                <c:pt idx="1">
                  <c:v>85.245900000000006</c:v>
                </c:pt>
                <c:pt idx="2">
                  <c:v>78.125</c:v>
                </c:pt>
                <c:pt idx="3">
                  <c:v>75.757599999999996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78.378399999999999</c:v>
                </c:pt>
                <c:pt idx="1">
                  <c:v>85.714299999999994</c:v>
                </c:pt>
                <c:pt idx="2">
                  <c:v>79.411799999999999</c:v>
                </c:pt>
                <c:pt idx="3">
                  <c:v>89.1892</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48.648600000000002</c:v>
                </c:pt>
                <c:pt idx="1">
                  <c:v>46.938800000000001</c:v>
                </c:pt>
                <c:pt idx="2">
                  <c:v>61.764699999999998</c:v>
                </c:pt>
                <c:pt idx="3">
                  <c:v>40.540500000000002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70.178799999999995</c:v>
                </c:pt>
                <c:pt idx="1">
                  <c:v>44.601500000000001</c:v>
                </c:pt>
                <c:pt idx="2">
                  <c:v>65.809100000000001</c:v>
                </c:pt>
                <c:pt idx="3">
                  <c:v>44.788899999999998</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blir mycket arg och tappar ofta humöret"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72.340400000000002</c:v>
                </c:pt>
                <c:pt idx="1">
                  <c:v>39.344299999999997</c:v>
                </c:pt>
                <c:pt idx="2">
                  <c:v>64.7059</c:v>
                </c:pt>
                <c:pt idx="3">
                  <c:v>45.454500000000003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48.648600000000002</c:v>
                </c:pt>
                <c:pt idx="1">
                  <c:v>46.938800000000001</c:v>
                </c:pt>
                <c:pt idx="2">
                  <c:v>61.764699999999998</c:v>
                </c:pt>
                <c:pt idx="3">
                  <c:v>40.540500000000002</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10.2041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12.412000000000001</c:v>
                </c:pt>
                <c:pt idx="1">
                  <c:v>11.7761</c:v>
                </c:pt>
                <c:pt idx="2">
                  <c:v>9.5917999999999992</c:v>
                </c:pt>
                <c:pt idx="3">
                  <c:v>10.8466</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Vilka bor du tillsammans med?</a:t>
            </a:r>
          </a:p>
        </c:rich>
      </c:tx>
      <c:overlay val="0"/>
    </c:title>
    <c:autoTitleDeleted val="0"/>
    <c:plotArea>
      <c:layout/>
      <c:barChart>
        <c:barDir val="col"/>
        <c:grouping val="clustered"/>
        <c:varyColors val="0"/>
        <c:ser>
          <c:idx val="0"/>
          <c:order val="0"/>
          <c:tx>
            <c:strRef>
              <c:f>DataSheet!$C$1</c:f>
              <c:strCache>
                <c:ptCount val="1"/>
                <c:pt idx="0">
                  <c:v>Tjejer - Gnosjö kommun</c:v>
                </c:pt>
              </c:strCache>
            </c:strRef>
          </c:tx>
          <c:spPr>
            <a:solidFill>
              <a:srgbClr val="FDB91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9423-4017-8DCE-1D08E8A3F3DA}"/>
                </c:ext>
              </c:extLst>
            </c:dLbl>
            <c:dLbl>
              <c:idx val="4"/>
              <c:delete val="1"/>
              <c:extLst>
                <c:ext xmlns:c15="http://schemas.microsoft.com/office/drawing/2012/chart" uri="{CE6537A1-D6FC-4f65-9D91-7224C49458BB}"/>
                <c:ext xmlns:c16="http://schemas.microsoft.com/office/drawing/2014/chart" uri="{C3380CC4-5D6E-409C-BE32-E72D297353CC}">
                  <c16:uniqueId val="{00000001-9423-4017-8DCE-1D08E8A3F3DA}"/>
                </c:ext>
              </c:extLst>
            </c:dLbl>
            <c:dLbl>
              <c:idx val="5"/>
              <c:delete val="1"/>
              <c:extLst>
                <c:ext xmlns:c15="http://schemas.microsoft.com/office/drawing/2012/chart" uri="{CE6537A1-D6FC-4f65-9D91-7224C49458BB}"/>
                <c:ext xmlns:c16="http://schemas.microsoft.com/office/drawing/2014/chart" uri="{C3380CC4-5D6E-409C-BE32-E72D297353CC}">
                  <c16:uniqueId val="{00000002-9423-4017-8DCE-1D08E8A3F3D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DataSheet!$C$2:$C$7</c:f>
              <c:numCache>
                <c:formatCode>General</c:formatCode>
                <c:ptCount val="6"/>
                <c:pt idx="0">
                  <c:v>68.055599999999998</c:v>
                </c:pt>
                <c:pt idx="1">
                  <c:v>11.1111</c:v>
                </c:pt>
                <c:pt idx="2">
                  <c:v>20.833300000000001</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DataSheet!$D$2:$D$7</c:f>
              <c:numCache>
                <c:formatCode>General</c:formatCode>
                <c:ptCount val="6"/>
                <c:pt idx="0">
                  <c:v>73.623599999999996</c:v>
                </c:pt>
                <c:pt idx="1">
                  <c:v>11.446300000000001</c:v>
                </c:pt>
                <c:pt idx="2">
                  <c:v>12.472799999999999</c:v>
                </c:pt>
                <c:pt idx="3">
                  <c:v>0.37330000000000002</c:v>
                </c:pt>
                <c:pt idx="4">
                  <c:v>0.77759999999999996</c:v>
                </c:pt>
                <c:pt idx="5">
                  <c:v>1.3064</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Gnosjö kommun</c:v>
                </c:pt>
              </c:strCache>
            </c:strRef>
          </c:tx>
          <c:spPr>
            <a:solidFill>
              <a:srgbClr val="B1063A"/>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9423-4017-8DCE-1D08E8A3F3DA}"/>
                </c:ext>
              </c:extLst>
            </c:dLbl>
            <c:dLbl>
              <c:idx val="4"/>
              <c:delete val="1"/>
              <c:extLst>
                <c:ext xmlns:c15="http://schemas.microsoft.com/office/drawing/2012/chart" uri="{CE6537A1-D6FC-4f65-9D91-7224C49458BB}"/>
                <c:ext xmlns:c16="http://schemas.microsoft.com/office/drawing/2014/chart" uri="{C3380CC4-5D6E-409C-BE32-E72D297353CC}">
                  <c16:uniqueId val="{00000004-9423-4017-8DCE-1D08E8A3F3D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DataSheet!$E$2:$E$7</c:f>
              <c:numCache>
                <c:formatCode>General</c:formatCode>
                <c:ptCount val="6"/>
                <c:pt idx="0">
                  <c:v>78.571399999999997</c:v>
                </c:pt>
                <c:pt idx="1">
                  <c:v>9.5237999999999996</c:v>
                </c:pt>
                <c:pt idx="2">
                  <c:v>10.7143</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DataSheet!$B$2:$B$7</c:f>
              <c:strCache>
                <c:ptCount val="6"/>
                <c:pt idx="0">
                  <c:v>Båda mina föräldrar/vårdnadshavare</c:v>
                </c:pt>
                <c:pt idx="1">
                  <c:v>Växelvis hos mina föräldrar/vårdnadshavare</c:v>
                </c:pt>
                <c:pt idx="2">
                  <c:v>Bara en förälder/vårdnadshavare och eventuell annan vuxen</c:v>
                </c:pt>
                <c:pt idx="3">
                  <c:v>Bor i familjehem eller HVB-hem</c:v>
                </c:pt>
                <c:pt idx="4">
                  <c:v>Bor på skolan</c:v>
                </c:pt>
                <c:pt idx="5">
                  <c:v>Annan/andra:</c:v>
                </c:pt>
              </c:strCache>
            </c:strRef>
          </c:cat>
          <c:val>
            <c:numRef>
              <c:f>DataSheet!$F$2:$F$7</c:f>
              <c:numCache>
                <c:formatCode>General</c:formatCode>
                <c:ptCount val="6"/>
                <c:pt idx="0">
                  <c:v>73.963200000000001</c:v>
                </c:pt>
                <c:pt idx="1">
                  <c:v>12.5663</c:v>
                </c:pt>
                <c:pt idx="2">
                  <c:v>9.7599</c:v>
                </c:pt>
                <c:pt idx="3">
                  <c:v>0.59250000000000003</c:v>
                </c:pt>
                <c:pt idx="4">
                  <c:v>0.99780000000000002</c:v>
                </c:pt>
                <c:pt idx="5">
                  <c:v>2.1204000000000001</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slåss eller bråkar mycket. Jag kan tvinga andra att göra som jag vill"</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10.638299999999999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10.2041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26.315799999999999</c:v>
                </c:pt>
                <c:pt idx="1">
                  <c:v>22.916699999999999</c:v>
                </c:pt>
                <c:pt idx="2">
                  <c:v>35.2941</c:v>
                </c:pt>
                <c:pt idx="3">
                  <c:v>36.1111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45.8172</c:v>
                </c:pt>
                <c:pt idx="1">
                  <c:v>40.683399999999999</c:v>
                </c:pt>
                <c:pt idx="2">
                  <c:v>44.111600000000003</c:v>
                </c:pt>
                <c:pt idx="3">
                  <c:v>38.293700000000001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stämmer delvis </a:t>
            </a:r>
            <a:r>
              <a:rPr lang="sv-SE"/>
              <a:t>eller </a:t>
            </a:r>
            <a:r>
              <a:rPr lang="sv-SE" i="1"/>
              <a:t>stämmer helt </a:t>
            </a:r>
            <a:r>
              <a:rPr lang="sv-SE"/>
              <a:t>på påståendet "Jag är impulsiv och handlar utan att tänka först"</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38.297899999999998</c:v>
                </c:pt>
                <c:pt idx="1">
                  <c:v>37.2881</c:v>
                </c:pt>
                <c:pt idx="2">
                  <c:v>36.363599999999998</c:v>
                </c:pt>
                <c:pt idx="3">
                  <c:v>24.2424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26.315799999999999</c:v>
                </c:pt>
                <c:pt idx="1">
                  <c:v>22.916699999999999</c:v>
                </c:pt>
                <c:pt idx="2">
                  <c:v>35.2941</c:v>
                </c:pt>
                <c:pt idx="3">
                  <c:v>36.1111</c:v>
                </c:pt>
              </c:numCache>
            </c:numRef>
          </c:val>
          <c:extLst>
            <c:ext xmlns:c16="http://schemas.microsoft.com/office/drawing/2014/chart" uri="{C3380CC4-5D6E-409C-BE32-E72D297353CC}">
              <c16:uniqueId val="{00000001-E553-4AC3-A5C9-D186C2D6C5E0}"/>
            </c:ext>
          </c:extLst>
        </c:ser>
        <c:dLbls>
          <c:showLegendKey val="0"/>
          <c:showVal val="0"/>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någon av följande funktionsnedsättningar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DataSheet!$C$2:$C$8</c:f>
              <c:numCache>
                <c:formatCode>General</c:formatCode>
                <c:ptCount val="7"/>
                <c:pt idx="0">
                  <c:v>5.625</c:v>
                </c:pt>
                <c:pt idx="1">
                  <c:v>5.625</c:v>
                </c:pt>
                <c:pt idx="3">
                  <c:v>8.8049999999999997</c:v>
                </c:pt>
                <c:pt idx="4">
                  <c:v>6.9619999999999997</c:v>
                </c:pt>
                <c:pt idx="5">
                  <c:v>3.7736000000000001</c:v>
                </c:pt>
                <c:pt idx="6">
                  <c:v>23.7179</c:v>
                </c:pt>
              </c:numCache>
            </c:numRef>
          </c:val>
          <c:extLst>
            <c:ext xmlns:c16="http://schemas.microsoft.com/office/drawing/2014/chart" uri="{C3380CC4-5D6E-409C-BE32-E72D297353CC}">
              <c16:uniqueId val="{00000000-FF90-443C-9457-0DC632CA059D}"/>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Hörselnedsättning</c:v>
                </c:pt>
                <c:pt idx="1">
                  <c:v>Synnedsättning där glasögon eller linser inte hjälper</c:v>
                </c:pt>
                <c:pt idx="2">
                  <c:v>Rörelsehinder</c:v>
                </c:pt>
                <c:pt idx="3">
                  <c:v>Läs- och/eller skrivsvårigheter, dyslexi, dyskalkyli</c:v>
                </c:pt>
                <c:pt idx="4">
                  <c:v>ADHD, ADD, Tourettes eller liknande</c:v>
                </c:pt>
                <c:pt idx="5">
                  <c:v>Asperger, Autism eller liknande</c:v>
                </c:pt>
                <c:pt idx="6">
                  <c:v>Någon av ovanstående funktionsnedsättningar</c:v>
                </c:pt>
              </c:strCache>
            </c:strRef>
          </c:cat>
          <c:val>
            <c:numRef>
              <c:f>DataSheet!$D$2:$D$8</c:f>
              <c:numCache>
                <c:formatCode>General</c:formatCode>
                <c:ptCount val="7"/>
                <c:pt idx="0">
                  <c:v>5.1322000000000001</c:v>
                </c:pt>
                <c:pt idx="1">
                  <c:v>6.6966000000000001</c:v>
                </c:pt>
                <c:pt idx="2">
                  <c:v>3.3338999999999999</c:v>
                </c:pt>
                <c:pt idx="3">
                  <c:v>12.9518</c:v>
                </c:pt>
                <c:pt idx="4">
                  <c:v>13.7461</c:v>
                </c:pt>
                <c:pt idx="5">
                  <c:v>4.1231999999999998</c:v>
                </c:pt>
                <c:pt idx="6">
                  <c:v>29.928100000000001</c:v>
                </c:pt>
              </c:numCache>
            </c:numRef>
          </c:val>
          <c:extLst>
            <c:ext xmlns:c16="http://schemas.microsoft.com/office/drawing/2014/chart" uri="{C3380CC4-5D6E-409C-BE32-E72D297353CC}">
              <c16:uniqueId val="{00000001-FF90-443C-9457-0DC632CA059D}"/>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har en långvarig sjukdom eller annat långvarigt hälsoproblem, diagnosticerat av läkare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13.513500000000001</c:v>
                </c:pt>
                <c:pt idx="1">
                  <c:v>16.666699999999999</c:v>
                </c:pt>
                <c:pt idx="2">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18.830300000000001</c:v>
                </c:pt>
                <c:pt idx="1">
                  <c:v>11.795199999999999</c:v>
                </c:pt>
                <c:pt idx="2">
                  <c:v>19.427399999999999</c:v>
                </c:pt>
                <c:pt idx="3">
                  <c:v>11.5768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55.263199999999998</c:v>
                </c:pt>
                <c:pt idx="1">
                  <c:v>48.979599999999998</c:v>
                </c:pt>
                <c:pt idx="2">
                  <c:v>35.2941</c:v>
                </c:pt>
                <c:pt idx="3">
                  <c:v>43.243200000000002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44.6006</c:v>
                </c:pt>
                <c:pt idx="1">
                  <c:v>58.054099999999998</c:v>
                </c:pt>
                <c:pt idx="2">
                  <c:v>45.6389</c:v>
                </c:pt>
                <c:pt idx="3">
                  <c:v>51.261600000000001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frukost varje dag på vardagar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57.142899999999997</c:v>
                </c:pt>
                <c:pt idx="1">
                  <c:v>66.666700000000006</c:v>
                </c:pt>
                <c:pt idx="2">
                  <c:v>76.470600000000005</c:v>
                </c:pt>
                <c:pt idx="3">
                  <c:v>68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63.157899999999998</c:v>
                </c:pt>
                <c:pt idx="1">
                  <c:v>57.627099999999999</c:v>
                </c:pt>
                <c:pt idx="2">
                  <c:v>55.814</c:v>
                </c:pt>
                <c:pt idx="3">
                  <c:v>53.125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50.877200000000002</c:v>
                </c:pt>
                <c:pt idx="1">
                  <c:v>52.830199999999998</c:v>
                </c:pt>
                <c:pt idx="2">
                  <c:v>70.588200000000001</c:v>
                </c:pt>
                <c:pt idx="3">
                  <c:v>46.153799999999997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57.8947</c:v>
                </c:pt>
                <c:pt idx="1">
                  <c:v>65.517200000000003</c:v>
                </c:pt>
                <c:pt idx="2">
                  <c:v>72</c:v>
                </c:pt>
                <c:pt idx="3">
                  <c:v>52.173900000000003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55.263199999999998</c:v>
                </c:pt>
                <c:pt idx="1">
                  <c:v>48.979599999999998</c:v>
                </c:pt>
                <c:pt idx="2">
                  <c:v>35.2941</c:v>
                </c:pt>
                <c:pt idx="3">
                  <c:v>43.243200000000002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34.693899999999999</c:v>
                </c:pt>
                <c:pt idx="2">
                  <c:v>27.2727</c:v>
                </c:pt>
                <c:pt idx="3">
                  <c:v>35.135100000000001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37.58</c:v>
                </c:pt>
                <c:pt idx="1">
                  <c:v>36.610599999999998</c:v>
                </c:pt>
                <c:pt idx="2">
                  <c:v>43.371899999999997</c:v>
                </c:pt>
                <c:pt idx="3">
                  <c:v>50.402099999999997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dricker energidryck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9.5237999999999996</c:v>
                </c:pt>
                <c:pt idx="1">
                  <c:v>43.181800000000003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21.311499999999999</c:v>
                </c:pt>
                <c:pt idx="3">
                  <c:v>37.5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15.7895</c:v>
                </c:pt>
                <c:pt idx="1">
                  <c:v>26</c:v>
                </c:pt>
                <c:pt idx="2">
                  <c:v>8.8234999999999992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28.571400000000001</c:v>
                </c:pt>
                <c:pt idx="1">
                  <c:v>21.428599999999999</c:v>
                </c:pt>
                <c:pt idx="2">
                  <c:v>24</c:v>
                </c:pt>
                <c:pt idx="3">
                  <c:v>27.2727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34.693899999999999</c:v>
                </c:pt>
                <c:pt idx="2">
                  <c:v>27.2727</c:v>
                </c:pt>
                <c:pt idx="3">
                  <c:v>35.135100000000001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47.368400000000001</c:v>
                </c:pt>
                <c:pt idx="1">
                  <c:v>38.775500000000001</c:v>
                </c:pt>
                <c:pt idx="2">
                  <c:v>42.424199999999999</c:v>
                </c:pt>
                <c:pt idx="3">
                  <c:v>45.945900000000002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63.467700000000001</c:v>
                </c:pt>
                <c:pt idx="1">
                  <c:v>54.280200000000001</c:v>
                </c:pt>
                <c:pt idx="2">
                  <c:v>64.193299999999994</c:v>
                </c:pt>
                <c:pt idx="3">
                  <c:v>52.684600000000003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gör dina föräldrar/vårdnadshavare (huvudsaklig sysselsättning)?</a:t>
            </a:r>
          </a:p>
        </c:rich>
      </c:tx>
      <c:overlay val="0"/>
    </c:title>
    <c:autoTitleDeleted val="0"/>
    <c:plotArea>
      <c:layout/>
      <c:barChart>
        <c:barDir val="col"/>
        <c:grouping val="clustered"/>
        <c:varyColors val="0"/>
        <c:ser>
          <c:idx val="0"/>
          <c:order val="0"/>
          <c:tx>
            <c:strRef>
              <c:f>DataSheet!$C$1</c:f>
              <c:strCache>
                <c:ptCount val="1"/>
                <c:pt idx="0">
                  <c:v>Tjejer - Gnosjö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DataSheet!$C$2:$C$4</c:f>
              <c:numCache>
                <c:formatCode>General</c:formatCode>
                <c:ptCount val="3"/>
                <c:pt idx="0">
                  <c:v>90.769199999999998</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DataSheet!$D$2:$D$4</c:f>
              <c:numCache>
                <c:formatCode>General</c:formatCode>
                <c:ptCount val="3"/>
                <c:pt idx="0">
                  <c:v>92.752200000000002</c:v>
                </c:pt>
                <c:pt idx="1">
                  <c:v>3.1396000000000002</c:v>
                </c:pt>
                <c:pt idx="2">
                  <c:v>4.1749999999999998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Gnosjö kommun</c:v>
                </c:pt>
              </c:strCache>
            </c:strRef>
          </c:tx>
          <c:spPr>
            <a:solidFill>
              <a:srgbClr val="B1063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8284-4CF2-A496-740E5E3EF49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DataSheet!$E$2:$E$4</c:f>
              <c:numCache>
                <c:formatCode>General</c:formatCode>
                <c:ptCount val="3"/>
                <c:pt idx="0">
                  <c:v>98.7654</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DataSheet!$B$2:$B$4</c:f>
              <c:strCache>
                <c:ptCount val="3"/>
                <c:pt idx="0">
                  <c:v>Båda föräldrarna arbetar eller studerar</c:v>
                </c:pt>
                <c:pt idx="1">
                  <c:v>Minst en förälder är arbetslös</c:v>
                </c:pt>
                <c:pt idx="2">
                  <c:v>Minst en förälder är sjukskriven</c:v>
                </c:pt>
              </c:strCache>
            </c:strRef>
          </c:cat>
          <c:val>
            <c:numRef>
              <c:f>DataSheet!$F$2:$F$4</c:f>
              <c:numCache>
                <c:formatCode>General</c:formatCode>
                <c:ptCount val="3"/>
                <c:pt idx="0">
                  <c:v>93.936400000000006</c:v>
                </c:pt>
                <c:pt idx="1">
                  <c:v>2.7833000000000001</c:v>
                </c:pt>
                <c:pt idx="2">
                  <c:v>3.3134999999999999</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chips, godis, glass eller fikabröd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54.838700000000003</c:v>
                </c:pt>
                <c:pt idx="1">
                  <c:v>54.545499999999997</c:v>
                </c:pt>
                <c:pt idx="2">
                  <c:v>35.2941</c:v>
                </c:pt>
                <c:pt idx="3">
                  <c:v>30.769200000000001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61.403500000000001</c:v>
                </c:pt>
                <c:pt idx="1">
                  <c:v>37.2881</c:v>
                </c:pt>
                <c:pt idx="2">
                  <c:v>51.219499999999996</c:v>
                </c:pt>
                <c:pt idx="3">
                  <c:v>46.875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33.333300000000001</c:v>
                </c:pt>
                <c:pt idx="1">
                  <c:v>35.2941</c:v>
                </c:pt>
                <c:pt idx="2">
                  <c:v>38.235300000000002</c:v>
                </c:pt>
                <c:pt idx="3">
                  <c:v>11.538500000000001</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43.243200000000002</c:v>
                </c:pt>
                <c:pt idx="1">
                  <c:v>28.571400000000001</c:v>
                </c:pt>
                <c:pt idx="2">
                  <c:v>70.833299999999994</c:v>
                </c:pt>
                <c:pt idx="3">
                  <c:v>47.826099999999997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47.368400000000001</c:v>
                </c:pt>
                <c:pt idx="1">
                  <c:v>38.775500000000001</c:v>
                </c:pt>
                <c:pt idx="2">
                  <c:v>42.424199999999999</c:v>
                </c:pt>
                <c:pt idx="3">
                  <c:v>45.945900000000002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15.7895</c:v>
                </c:pt>
                <c:pt idx="1">
                  <c:v>24.489799999999999</c:v>
                </c:pt>
                <c:pt idx="2">
                  <c:v>39.393900000000002</c:v>
                </c:pt>
                <c:pt idx="3">
                  <c:v>32.432400000000001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25.814699999999998</c:v>
                </c:pt>
                <c:pt idx="1">
                  <c:v>26.718499999999999</c:v>
                </c:pt>
                <c:pt idx="2">
                  <c:v>26.5806</c:v>
                </c:pt>
                <c:pt idx="3">
                  <c:v>19.197299999999998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frukt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44.262300000000003</c:v>
                </c:pt>
                <c:pt idx="1">
                  <c:v>22.7273</c:v>
                </c:pt>
                <c:pt idx="2">
                  <c:v>44.117600000000003</c:v>
                </c:pt>
                <c:pt idx="3">
                  <c:v>42.307699999999997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42.857100000000003</c:v>
                </c:pt>
                <c:pt idx="1">
                  <c:v>24.590199999999999</c:v>
                </c:pt>
                <c:pt idx="2">
                  <c:v>28.571400000000001</c:v>
                </c:pt>
                <c:pt idx="3">
                  <c:v>28.125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22.806999999999999</c:v>
                </c:pt>
                <c:pt idx="1">
                  <c:v>22</c:v>
                </c:pt>
                <c:pt idx="2">
                  <c:v>44.117600000000003</c:v>
                </c:pt>
                <c:pt idx="3">
                  <c:v>7.6923000000000004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33.333300000000001</c:v>
                </c:pt>
                <c:pt idx="1">
                  <c:v>24.561399999999999</c:v>
                </c:pt>
                <c:pt idx="2">
                  <c:v>36</c:v>
                </c:pt>
                <c:pt idx="3">
                  <c:v>47.826099999999997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15.7895</c:v>
                </c:pt>
                <c:pt idx="1">
                  <c:v>24.489799999999999</c:v>
                </c:pt>
                <c:pt idx="2">
                  <c:v>39.393900000000002</c:v>
                </c:pt>
                <c:pt idx="3">
                  <c:v>32.432400000000001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57.8947</c:v>
                </c:pt>
                <c:pt idx="1">
                  <c:v>40.816299999999998</c:v>
                </c:pt>
                <c:pt idx="2">
                  <c:v>60.606099999999998</c:v>
                </c:pt>
                <c:pt idx="3">
                  <c:v>56.756799999999998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52.752899999999997</c:v>
                </c:pt>
                <c:pt idx="1">
                  <c:v>49.902700000000003</c:v>
                </c:pt>
                <c:pt idx="2">
                  <c:v>60.546100000000003</c:v>
                </c:pt>
                <c:pt idx="3">
                  <c:v>43.297600000000003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grönsaker så gott som dagligen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64.516099999999994</c:v>
                </c:pt>
                <c:pt idx="1">
                  <c:v>43.181800000000003</c:v>
                </c:pt>
                <c:pt idx="2">
                  <c:v>57.575800000000001</c:v>
                </c:pt>
                <c:pt idx="3">
                  <c:v>53.846200000000003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69.642899999999997</c:v>
                </c:pt>
                <c:pt idx="1">
                  <c:v>50</c:v>
                </c:pt>
                <c:pt idx="2">
                  <c:v>46.511600000000001</c:v>
                </c:pt>
                <c:pt idx="3">
                  <c:v>43.75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48.214300000000001</c:v>
                </c:pt>
                <c:pt idx="1">
                  <c:v>36</c:v>
                </c:pt>
                <c:pt idx="2">
                  <c:v>61.764699999999998</c:v>
                </c:pt>
                <c:pt idx="3">
                  <c:v>42.307699999999997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51.428600000000003</c:v>
                </c:pt>
                <c:pt idx="1">
                  <c:v>34.545499999999997</c:v>
                </c:pt>
                <c:pt idx="2">
                  <c:v>66.666700000000006</c:v>
                </c:pt>
                <c:pt idx="3">
                  <c:v>56.521700000000003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57.8947</c:v>
                </c:pt>
                <c:pt idx="1">
                  <c:v>40.816299999999998</c:v>
                </c:pt>
                <c:pt idx="2">
                  <c:v>60.606099999999998</c:v>
                </c:pt>
                <c:pt idx="3">
                  <c:v>56.756799999999998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21.052600000000002</c:v>
                </c:pt>
                <c:pt idx="1">
                  <c:v>28.571400000000001</c:v>
                </c:pt>
                <c:pt idx="2">
                  <c:v>39.393900000000002</c:v>
                </c:pt>
                <c:pt idx="3">
                  <c:v>43.243200000000002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30.2623</c:v>
                </c:pt>
                <c:pt idx="1">
                  <c:v>40.805700000000002</c:v>
                </c:pt>
                <c:pt idx="2">
                  <c:v>31.467600000000001</c:v>
                </c:pt>
                <c:pt idx="3">
                  <c:v>38.646999999999998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fisk eller skaldjur några gånger i veckan eller oftare</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41.071399999999997</c:v>
                </c:pt>
                <c:pt idx="1">
                  <c:v>54.098399999999998</c:v>
                </c:pt>
                <c:pt idx="2">
                  <c:v>33.333300000000001</c:v>
                </c:pt>
                <c:pt idx="3">
                  <c:v>58.064500000000002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40.350900000000003</c:v>
                </c:pt>
                <c:pt idx="1">
                  <c:v>33.333300000000001</c:v>
                </c:pt>
                <c:pt idx="2">
                  <c:v>33.333300000000001</c:v>
                </c:pt>
                <c:pt idx="3">
                  <c:v>26.923100000000002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36.1111</c:v>
                </c:pt>
                <c:pt idx="1">
                  <c:v>39.285699999999999</c:v>
                </c:pt>
                <c:pt idx="2">
                  <c:v>64</c:v>
                </c:pt>
                <c:pt idx="3">
                  <c:v>47.826099999999997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21.052600000000002</c:v>
                </c:pt>
                <c:pt idx="1">
                  <c:v>28.571400000000001</c:v>
                </c:pt>
                <c:pt idx="2">
                  <c:v>39.393900000000002</c:v>
                </c:pt>
                <c:pt idx="3">
                  <c:v>43.243200000000002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16.326499999999999</c:v>
                </c:pt>
                <c:pt idx="3">
                  <c:v>24.324300000000001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14.2857</c:v>
                </c:pt>
                <c:pt idx="1">
                  <c:v>18.5473</c:v>
                </c:pt>
                <c:pt idx="2">
                  <c:v>12.0654</c:v>
                </c:pt>
                <c:pt idx="3">
                  <c:v>20.161300000000001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pizza, hamburgare, kebab eller liknande några gånger i veckan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9.5237999999999996</c:v>
                </c:pt>
                <c:pt idx="1">
                  <c:v>22.7273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14.545500000000001</c:v>
                </c:pt>
                <c:pt idx="1">
                  <c:v>8.1966999999999999</c:v>
                </c:pt>
                <c:pt idx="3">
                  <c:v>15.625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14.2857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1">
                  <c:v>17.543900000000001</c:v>
                </c:pt>
                <c:pt idx="3">
                  <c:v>22.7273</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16.326499999999999</c:v>
                </c:pt>
                <c:pt idx="3">
                  <c:v>24.324300000000001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28.571400000000001</c:v>
                </c:pt>
                <c:pt idx="2">
                  <c:v>17.647099999999998</c:v>
                </c:pt>
                <c:pt idx="3">
                  <c:v>32.432400000000001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16.0703</c:v>
                </c:pt>
                <c:pt idx="1">
                  <c:v>32.116799999999998</c:v>
                </c:pt>
                <c:pt idx="2">
                  <c:v>14.3249</c:v>
                </c:pt>
                <c:pt idx="3">
                  <c:v>36.771599999999999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att de </a:t>
            </a:r>
            <a:r>
              <a:rPr i="1"/>
              <a:t>alltid </a:t>
            </a:r>
            <a:r>
              <a:t>eller </a:t>
            </a:r>
            <a:r>
              <a:rPr i="1"/>
              <a:t>ofta </a:t>
            </a:r>
            <a:r>
              <a:t>har tillräckligt med pengar för att göra samma saker som sina kompisar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84.210499999999996</c:v>
                </c:pt>
                <c:pt idx="1">
                  <c:v>87.755099999999999</c:v>
                </c:pt>
                <c:pt idx="2">
                  <c:v>88.235299999999995</c:v>
                </c:pt>
                <c:pt idx="3">
                  <c:v>89.1892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84.958600000000004</c:v>
                </c:pt>
                <c:pt idx="1">
                  <c:v>87.451700000000002</c:v>
                </c:pt>
                <c:pt idx="2">
                  <c:v>86.234800000000007</c:v>
                </c:pt>
                <c:pt idx="3">
                  <c:v>88.362899999999996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äter kosttillskott (för exempelvis prestationshöjning, muskeltillväxt, fettförbränning) en gång i veckan eller oftare</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10.9091</c:v>
                </c:pt>
                <c:pt idx="1">
                  <c:v>34.615400000000001</c:v>
                </c:pt>
                <c:pt idx="3">
                  <c:v>30.769200000000001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21.875</c:v>
                </c:pt>
                <c:pt idx="1">
                  <c:v>18.181799999999999</c:v>
                </c:pt>
                <c:pt idx="3">
                  <c:v>34.782600000000002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28.571400000000001</c:v>
                </c:pt>
                <c:pt idx="2">
                  <c:v>17.647099999999998</c:v>
                </c:pt>
                <c:pt idx="3">
                  <c:v>32.432400000000001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47.368400000000001</c:v>
                </c:pt>
                <c:pt idx="1">
                  <c:v>53.061199999999999</c:v>
                </c:pt>
                <c:pt idx="2">
                  <c:v>39.393900000000002</c:v>
                </c:pt>
                <c:pt idx="3">
                  <c:v>64.864900000000006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56.8414</c:v>
                </c:pt>
                <c:pt idx="1">
                  <c:v>62.200600000000001</c:v>
                </c:pt>
                <c:pt idx="2">
                  <c:v>57.055199999999999</c:v>
                </c:pt>
                <c:pt idx="3">
                  <c:v>64.792500000000004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dricker sockersötad dryck (ej light) t.ex. läsk, saft, juice några gånger i veckan eller oftare</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40.540500000000002</c:v>
                </c:pt>
                <c:pt idx="1">
                  <c:v>54.386000000000003</c:v>
                </c:pt>
                <c:pt idx="2">
                  <c:v>64</c:v>
                </c:pt>
                <c:pt idx="3">
                  <c:v>60.869599999999998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47.368400000000001</c:v>
                </c:pt>
                <c:pt idx="1">
                  <c:v>53.061199999999999</c:v>
                </c:pt>
                <c:pt idx="2">
                  <c:v>39.393900000000002</c:v>
                </c:pt>
                <c:pt idx="3">
                  <c:v>64.864900000000006</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62.162199999999999</c:v>
                </c:pt>
                <c:pt idx="1">
                  <c:v>64.583299999999994</c:v>
                </c:pt>
                <c:pt idx="2">
                  <c:v>61.764699999999998</c:v>
                </c:pt>
                <c:pt idx="3">
                  <c:v>32.432400000000001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47.032499999999999</c:v>
                </c:pt>
                <c:pt idx="1">
                  <c:v>52.849699999999999</c:v>
                </c:pt>
                <c:pt idx="2">
                  <c:v>46.675699999999999</c:v>
                </c:pt>
                <c:pt idx="3">
                  <c:v>50.972499999999997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går eller cyklar en timme eller mer, 4-7 dagar /vecka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52.381</c:v>
                </c:pt>
                <c:pt idx="1">
                  <c:v>55.814</c:v>
                </c:pt>
                <c:pt idx="2">
                  <c:v>55.882399999999997</c:v>
                </c:pt>
                <c:pt idx="3">
                  <c:v>40</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50</c:v>
                </c:pt>
                <c:pt idx="1">
                  <c:v>43.333300000000001</c:v>
                </c:pt>
                <c:pt idx="2">
                  <c:v>44.186</c:v>
                </c:pt>
                <c:pt idx="3">
                  <c:v>48.387099999999997</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55.357100000000003</c:v>
                </c:pt>
                <c:pt idx="1">
                  <c:v>50.943399999999997</c:v>
                </c:pt>
                <c:pt idx="2">
                  <c:v>41.176499999999997</c:v>
                </c:pt>
                <c:pt idx="3">
                  <c:v>42.307699999999997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51.351399999999998</c:v>
                </c:pt>
                <c:pt idx="1">
                  <c:v>58.620699999999999</c:v>
                </c:pt>
                <c:pt idx="2">
                  <c:v>52</c:v>
                </c:pt>
                <c:pt idx="3">
                  <c:v>47.826099999999997</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62.162199999999999</c:v>
                </c:pt>
                <c:pt idx="1">
                  <c:v>64.583299999999994</c:v>
                </c:pt>
                <c:pt idx="2">
                  <c:v>61.764699999999998</c:v>
                </c:pt>
                <c:pt idx="3">
                  <c:v>32.432400000000001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68.421099999999996</c:v>
                </c:pt>
                <c:pt idx="1">
                  <c:v>83.333299999999994</c:v>
                </c:pt>
                <c:pt idx="2">
                  <c:v>70.588200000000001</c:v>
                </c:pt>
                <c:pt idx="3">
                  <c:v>83.783799999999999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70.907899999999998</c:v>
                </c:pt>
                <c:pt idx="1">
                  <c:v>82.212199999999996</c:v>
                </c:pt>
                <c:pt idx="2">
                  <c:v>64.0625</c:v>
                </c:pt>
                <c:pt idx="3">
                  <c:v>79.583600000000004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tränar minst 30 minuter 2-3 gånger per vecka eller oftare</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65.079400000000007</c:v>
                </c:pt>
                <c:pt idx="1">
                  <c:v>68.181799999999996</c:v>
                </c:pt>
                <c:pt idx="2">
                  <c:v>58.823500000000003</c:v>
                </c:pt>
                <c:pt idx="3">
                  <c:v>84.615399999999994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c:v>
                </c:pt>
                <c:pt idx="1">
                  <c:v>75.409800000000004</c:v>
                </c:pt>
                <c:pt idx="2">
                  <c:v>39.5349</c:v>
                </c:pt>
                <c:pt idx="3">
                  <c:v>61.290300000000002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70.909099999999995</c:v>
                </c:pt>
                <c:pt idx="1">
                  <c:v>80.769199999999998</c:v>
                </c:pt>
                <c:pt idx="2">
                  <c:v>79.411799999999999</c:v>
                </c:pt>
                <c:pt idx="3">
                  <c:v>80.769199999999998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54.054099999999998</c:v>
                </c:pt>
                <c:pt idx="1">
                  <c:v>70.175399999999996</c:v>
                </c:pt>
                <c:pt idx="2">
                  <c:v>52</c:v>
                </c:pt>
                <c:pt idx="3">
                  <c:v>68.181799999999996</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68.421099999999996</c:v>
                </c:pt>
                <c:pt idx="1">
                  <c:v>83.333299999999994</c:v>
                </c:pt>
                <c:pt idx="2">
                  <c:v>70.588200000000001</c:v>
                </c:pt>
                <c:pt idx="3">
                  <c:v>83.783799999999999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63.157899999999998</c:v>
                </c:pt>
                <c:pt idx="1">
                  <c:v>81.25</c:v>
                </c:pt>
                <c:pt idx="2">
                  <c:v>57.575800000000001</c:v>
                </c:pt>
                <c:pt idx="3">
                  <c:v>70.270300000000006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67.475999999999999</c:v>
                </c:pt>
                <c:pt idx="1">
                  <c:v>76.645200000000003</c:v>
                </c:pt>
                <c:pt idx="2">
                  <c:v>68.296000000000006</c:v>
                </c:pt>
                <c:pt idx="3">
                  <c:v>69.205100000000002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 sover </a:t>
            </a:r>
            <a:r>
              <a:rPr lang="sv-SE" i="1"/>
              <a:t>mycket bra </a:t>
            </a:r>
            <a:r>
              <a:rPr lang="sv-SE"/>
              <a:t>eller </a:t>
            </a:r>
            <a:r>
              <a:rPr lang="sv-SE" i="1"/>
              <a:t>ganska bra</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76.785700000000006</c:v>
                </c:pt>
                <c:pt idx="1">
                  <c:v>83.6066</c:v>
                </c:pt>
                <c:pt idx="2">
                  <c:v>72.093000000000004</c:v>
                </c:pt>
                <c:pt idx="3">
                  <c:v>75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77.586200000000005</c:v>
                </c:pt>
                <c:pt idx="1">
                  <c:v>69.230800000000002</c:v>
                </c:pt>
                <c:pt idx="2">
                  <c:v>82.352900000000005</c:v>
                </c:pt>
                <c:pt idx="3">
                  <c:v>80.769199999999998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58.333300000000001</c:v>
                </c:pt>
                <c:pt idx="1">
                  <c:v>87.930999999999997</c:v>
                </c:pt>
                <c:pt idx="2">
                  <c:v>68</c:v>
                </c:pt>
                <c:pt idx="3">
                  <c:v>65.217399999999998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63.157899999999998</c:v>
                </c:pt>
                <c:pt idx="1">
                  <c:v>81.25</c:v>
                </c:pt>
                <c:pt idx="2">
                  <c:v>57.575800000000001</c:v>
                </c:pt>
                <c:pt idx="3">
                  <c:v>70.270300000000006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89.473699999999994</c:v>
                </c:pt>
                <c:pt idx="1">
                  <c:v>81.25</c:v>
                </c:pt>
                <c:pt idx="2">
                  <c:v>71.875</c:v>
                </c:pt>
                <c:pt idx="3">
                  <c:v>72.972999999999999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71.941100000000006</c:v>
                </c:pt>
                <c:pt idx="1">
                  <c:v>75.388599999999997</c:v>
                </c:pt>
                <c:pt idx="2">
                  <c:v>67.847399999999993</c:v>
                </c:pt>
                <c:pt idx="3">
                  <c:v>69.194599999999994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svarat </a:t>
            </a:r>
            <a:r>
              <a:rPr i="1"/>
              <a:t>alltid </a:t>
            </a:r>
            <a:r>
              <a:t>eller </a:t>
            </a:r>
            <a:r>
              <a:rPr i="1"/>
              <a:t>ofta </a:t>
            </a:r>
            <a:r>
              <a:t>på frågan: "Hur ofta upplever du att du och din familj har råd att göra/köpa samma saker som de flesta andra i din klass?" </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89.1892</c:v>
                </c:pt>
                <c:pt idx="1">
                  <c:v>89.795900000000003</c:v>
                </c:pt>
                <c:pt idx="2">
                  <c:v>82.352900000000005</c:v>
                </c:pt>
                <c:pt idx="3">
                  <c:v>94.5946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85.204099999999997</c:v>
                </c:pt>
                <c:pt idx="1">
                  <c:v>86.182500000000005</c:v>
                </c:pt>
                <c:pt idx="2">
                  <c:v>86.369799999999998</c:v>
                </c:pt>
                <c:pt idx="3">
                  <c:v>87.434200000000004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t>Andel (%) som sover 8 timmar eller mer i genomsnitt</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83.7209</c:v>
                </c:pt>
                <c:pt idx="1">
                  <c:v>86.842100000000002</c:v>
                </c:pt>
                <c:pt idx="2">
                  <c:v>72.222200000000001</c:v>
                </c:pt>
                <c:pt idx="3">
                  <c:v>92.857100000000003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76.595699999999994</c:v>
                </c:pt>
                <c:pt idx="1">
                  <c:v>84.615399999999994</c:v>
                </c:pt>
                <c:pt idx="2">
                  <c:v>92</c:v>
                </c:pt>
                <c:pt idx="3">
                  <c:v>63.157899999999998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69.444400000000002</c:v>
                </c:pt>
                <c:pt idx="1">
                  <c:v>87.719300000000004</c:v>
                </c:pt>
                <c:pt idx="2">
                  <c:v>72</c:v>
                </c:pt>
                <c:pt idx="3">
                  <c:v>82.608699999999999</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89.473699999999994</c:v>
                </c:pt>
                <c:pt idx="1">
                  <c:v>81.25</c:v>
                </c:pt>
                <c:pt idx="2">
                  <c:v>71.875</c:v>
                </c:pt>
                <c:pt idx="3">
                  <c:v>72.972999999999999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Vad skulle du behöva mer kunskap om gällande sex och samlevnad?*</a:t>
            </a:r>
          </a:p>
        </c:rich>
      </c:tx>
      <c:overlay val="0"/>
    </c:title>
    <c:autoTitleDeleted val="0"/>
    <c:plotArea>
      <c:layout/>
      <c:barChart>
        <c:barDir val="col"/>
        <c:grouping val="clustered"/>
        <c:varyColors val="0"/>
        <c:ser>
          <c:idx val="0"/>
          <c:order val="0"/>
          <c:tx>
            <c:strRef>
              <c:f>DataSheet!$C$1</c:f>
              <c:strCache>
                <c:ptCount val="1"/>
                <c:pt idx="0">
                  <c:v>Tjejer - Gnosjö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DataSheet!$C$2:$C$5</c:f>
              <c:numCache>
                <c:formatCode>General</c:formatCode>
                <c:ptCount val="4"/>
                <c:pt idx="0">
                  <c:v>40.816299999999998</c:v>
                </c:pt>
                <c:pt idx="1">
                  <c:v>22.449000000000002</c:v>
                </c:pt>
                <c:pt idx="2">
                  <c:v>14.2857</c:v>
                </c:pt>
                <c:pt idx="3">
                  <c:v>20.408200000000001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DataSheet!$D$2:$D$5</c:f>
              <c:numCache>
                <c:formatCode>General</c:formatCode>
                <c:ptCount val="4"/>
                <c:pt idx="0">
                  <c:v>45.305999999999997</c:v>
                </c:pt>
                <c:pt idx="1">
                  <c:v>28.499600000000001</c:v>
                </c:pt>
                <c:pt idx="2">
                  <c:v>15.9262</c:v>
                </c:pt>
                <c:pt idx="3">
                  <c:v>16.8064</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Killar - Gnosjö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DataSheet!$E$2:$E$5</c:f>
              <c:numCache>
                <c:formatCode>General</c:formatCode>
                <c:ptCount val="4"/>
                <c:pt idx="0">
                  <c:v>22</c:v>
                </c:pt>
                <c:pt idx="1">
                  <c:v>38</c:v>
                </c:pt>
                <c:pt idx="2">
                  <c:v>18</c:v>
                </c:pt>
                <c:pt idx="3">
                  <c:v>12</c:v>
                </c:pt>
              </c:numCache>
            </c:numRef>
          </c:val>
          <c:extLst>
            <c:ext xmlns:c16="http://schemas.microsoft.com/office/drawing/2014/chart" uri="{C3380CC4-5D6E-409C-BE32-E72D297353CC}">
              <c16:uniqueId val="{00000002-E553-4AC3-A5C9-D186C2D6C5E0}"/>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Hur man får ett förhållande att fungera bra</c:v>
                </c:pt>
                <c:pt idx="1">
                  <c:v>Hur man hittar någon att bli tillsammans med</c:v>
                </c:pt>
                <c:pt idx="2">
                  <c:v>Annat:</c:v>
                </c:pt>
                <c:pt idx="3">
                  <c:v>Hur könssjukdomar smittar</c:v>
                </c:pt>
              </c:strCache>
            </c:strRef>
          </c:cat>
          <c:val>
            <c:numRef>
              <c:f>DataSheet!$F$2:$F$5</c:f>
              <c:numCache>
                <c:formatCode>General</c:formatCode>
                <c:ptCount val="4"/>
                <c:pt idx="0">
                  <c:v>30.9373</c:v>
                </c:pt>
                <c:pt idx="1">
                  <c:v>35.7941</c:v>
                </c:pt>
                <c:pt idx="2">
                  <c:v>24.380800000000001</c:v>
                </c:pt>
                <c:pt idx="3">
                  <c:v>18.989799999999999</c:v>
                </c:pt>
              </c:numCache>
            </c:numRef>
          </c:val>
          <c:extLst>
            <c:ext xmlns:c16="http://schemas.microsoft.com/office/drawing/2014/chart" uri="{C3380CC4-5D6E-409C-BE32-E72D297353CC}">
              <c16:uniqueId val="{00000000-4B52-4BF6-B3E8-1AF4433D556F}"/>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Om du skulle ha sex med någon som ville använda kondom, hur skulle du reagera då? *</a:t>
            </a:r>
          </a:p>
        </c:rich>
      </c:tx>
      <c:overlay val="0"/>
    </c:title>
    <c:autoTitleDeleted val="0"/>
    <c:plotArea>
      <c:layout/>
      <c:barChart>
        <c:barDir val="col"/>
        <c:grouping val="clustered"/>
        <c:varyColors val="0"/>
        <c:ser>
          <c:idx val="0"/>
          <c:order val="0"/>
          <c:tx>
            <c:strRef>
              <c:f>DataSheet!$C$1</c:f>
              <c:strCache>
                <c:ptCount val="1"/>
                <c:pt idx="0">
                  <c:v>Tjejer - Gnosjö kommun</c:v>
                </c:pt>
              </c:strCache>
            </c:strRef>
          </c:tx>
          <c:spPr>
            <a:solidFill>
              <a:srgbClr val="FDB91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DataSheet!$C$2:$C$5</c:f>
              <c:numCache>
                <c:formatCode>General</c:formatCode>
                <c:ptCount val="4"/>
                <c:pt idx="0">
                  <c:v>64.7059</c:v>
                </c:pt>
                <c:pt idx="1">
                  <c:v>33.823500000000003</c:v>
                </c:pt>
                <c:pt idx="2">
                  <c:v>8.8234999999999992</c:v>
                </c:pt>
              </c:numCache>
            </c:numRef>
          </c:val>
          <c:extLst>
            <c:ext xmlns:c16="http://schemas.microsoft.com/office/drawing/2014/chart" uri="{C3380CC4-5D6E-409C-BE32-E72D297353CC}">
              <c16:uniqueId val="{00000000-C01D-42E3-BE98-876C2B8BB8C7}"/>
            </c:ext>
          </c:extLst>
        </c:ser>
        <c:ser>
          <c:idx val="1"/>
          <c:order val="1"/>
          <c:tx>
            <c:strRef>
              <c:f>DataSheet!$D$1</c:f>
              <c:strCache>
                <c:ptCount val="1"/>
                <c:pt idx="0">
                  <c:v>Tjejer - Jönköpings län</c:v>
                </c:pt>
              </c:strCache>
            </c:strRef>
          </c:tx>
          <c:spPr>
            <a:solidFill>
              <a:srgbClr val="57983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DataSheet!$D$2:$D$5</c:f>
              <c:numCache>
                <c:formatCode>General</c:formatCode>
                <c:ptCount val="4"/>
                <c:pt idx="0">
                  <c:v>71.542000000000002</c:v>
                </c:pt>
                <c:pt idx="1">
                  <c:v>37.855699999999999</c:v>
                </c:pt>
                <c:pt idx="2">
                  <c:v>10.390499999999999</c:v>
                </c:pt>
                <c:pt idx="3">
                  <c:v>2.548</c:v>
                </c:pt>
              </c:numCache>
            </c:numRef>
          </c:val>
          <c:extLst>
            <c:ext xmlns:c16="http://schemas.microsoft.com/office/drawing/2014/chart" uri="{C3380CC4-5D6E-409C-BE32-E72D297353CC}">
              <c16:uniqueId val="{00000001-C01D-42E3-BE98-876C2B8BB8C7}"/>
            </c:ext>
          </c:extLst>
        </c:ser>
        <c:ser>
          <c:idx val="2"/>
          <c:order val="2"/>
          <c:tx>
            <c:strRef>
              <c:f>DataSheet!$E$1</c:f>
              <c:strCache>
                <c:ptCount val="1"/>
                <c:pt idx="0">
                  <c:v>Killar - Gnosjö kommun</c:v>
                </c:pt>
              </c:strCache>
            </c:strRef>
          </c:tx>
          <c:spPr>
            <a:solidFill>
              <a:srgbClr val="B1063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DataSheet!$E$2:$E$5</c:f>
              <c:numCache>
                <c:formatCode>General</c:formatCode>
                <c:ptCount val="4"/>
                <c:pt idx="0">
                  <c:v>66.666700000000006</c:v>
                </c:pt>
                <c:pt idx="1">
                  <c:v>35.714300000000001</c:v>
                </c:pt>
                <c:pt idx="2">
                  <c:v>5.9523999999999999</c:v>
                </c:pt>
              </c:numCache>
            </c:numRef>
          </c:val>
          <c:extLst>
            <c:ext xmlns:c16="http://schemas.microsoft.com/office/drawing/2014/chart" uri="{C3380CC4-5D6E-409C-BE32-E72D297353CC}">
              <c16:uniqueId val="{00000002-C01D-42E3-BE98-876C2B8BB8C7}"/>
            </c:ext>
          </c:extLst>
        </c:ser>
        <c:ser>
          <c:idx val="3"/>
          <c:order val="3"/>
          <c:tx>
            <c:strRef>
              <c:f>DataSheet!$F$1</c:f>
              <c:strCache>
                <c:ptCount val="1"/>
                <c:pt idx="0">
                  <c:v>Killar - Jönköpings län</c:v>
                </c:pt>
              </c:strCache>
            </c:strRef>
          </c:tx>
          <c:spPr>
            <a:solidFill>
              <a:srgbClr val="0093D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0">
                <a:spAutoFit/>
              </a:bodyPr>
              <a:lstStyle/>
              <a:p>
                <a:pPr algn="ctr">
                  <a:defRPr lang="en-US"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Jag skulle tycka att personen verkade vara omtänksam/ansvarsfull</c:v>
                </c:pt>
                <c:pt idx="1">
                  <c:v>Jag skulle vilja använda kondom och tycker att det vore bra om min partner föreslog det</c:v>
                </c:pt>
                <c:pt idx="2">
                  <c:v>Jag skulle inte tycka att kondom behövdes om jag eller min partner använde hormonellt preventivmedel, till exempel p-piller, minipiller, p-ring</c:v>
                </c:pt>
                <c:pt idx="3">
                  <c:v>Det skulle kännas som att personen kanske hade en könssjukdom eller trodde att jag hade det</c:v>
                </c:pt>
              </c:strCache>
            </c:strRef>
          </c:cat>
          <c:val>
            <c:numRef>
              <c:f>DataSheet!$F$2:$F$5</c:f>
              <c:numCache>
                <c:formatCode>General</c:formatCode>
                <c:ptCount val="4"/>
                <c:pt idx="0">
                  <c:v>65.526899999999998</c:v>
                </c:pt>
                <c:pt idx="1">
                  <c:v>30.4955</c:v>
                </c:pt>
                <c:pt idx="2">
                  <c:v>8.1646999999999998</c:v>
                </c:pt>
                <c:pt idx="3">
                  <c:v>4.2218999999999998</c:v>
                </c:pt>
              </c:numCache>
            </c:numRef>
          </c:val>
          <c:extLst>
            <c:ext xmlns:c16="http://schemas.microsoft.com/office/drawing/2014/chart" uri="{C3380CC4-5D6E-409C-BE32-E72D297353CC}">
              <c16:uniqueId val="{00000003-C01D-42E3-BE98-876C2B8BB8C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4.1666999999999996</c:v>
                </c:pt>
                <c:pt idx="2">
                  <c:v>15.1515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7.569</c:v>
                </c:pt>
                <c:pt idx="1">
                  <c:v>5.9817999999999998</c:v>
                </c:pt>
                <c:pt idx="2">
                  <c:v>12.7211</c:v>
                </c:pt>
                <c:pt idx="3">
                  <c:v>13.508100000000001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a:t>
            </a:r>
            <a:r>
              <a:rPr lang="sv-SE" i="1"/>
              <a:t> ibland</a:t>
            </a:r>
            <a:r>
              <a:rPr lang="sv-SE"/>
              <a:t> eller </a:t>
            </a:r>
            <a:r>
              <a:rPr lang="sv-SE" i="1"/>
              <a:t>varje dag</a:t>
            </a:r>
            <a:r>
              <a:rPr lang="sv-SE"/>
              <a:t> på frågan "Röker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11.2903</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3">
                  <c:v>40.625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10.526300000000001</c:v>
                </c:pt>
                <c:pt idx="1">
                  <c:v>9.4339999999999993</c:v>
                </c:pt>
                <c:pt idx="3">
                  <c:v>23.076899999999998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15.2174</c:v>
                </c:pt>
                <c:pt idx="2">
                  <c:v>17.647099999999998</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2">
                  <c:v>15.1515</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10.416700000000001</c:v>
                </c:pt>
                <c:pt idx="3">
                  <c:v>27.027000000000001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9.3930000000000007</c:v>
                </c:pt>
                <c:pt idx="1">
                  <c:v>14.508800000000001</c:v>
                </c:pt>
                <c:pt idx="2">
                  <c:v>19.2517</c:v>
                </c:pt>
                <c:pt idx="3">
                  <c:v>30.675699999999999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a:t>
            </a:r>
            <a:r>
              <a:rPr lang="sv-SE" i="1"/>
              <a:t>ibland </a:t>
            </a:r>
            <a:r>
              <a:rPr lang="sv-SE"/>
              <a:t>eller </a:t>
            </a:r>
            <a:r>
              <a:rPr lang="sv-SE" i="1"/>
              <a:t>varje dag</a:t>
            </a:r>
            <a:r>
              <a:rPr lang="sv-SE"/>
              <a:t> på frågan "Snusar du?"</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11.3636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11.666700000000001</c:v>
                </c:pt>
                <c:pt idx="3">
                  <c:v>21.875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6.5217000000000001</c:v>
                </c:pt>
                <c:pt idx="1">
                  <c:v>8.3332999999999995</c:v>
                </c:pt>
                <c:pt idx="3">
                  <c:v>21.875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0</c:v>
                </c:pt>
                <c:pt idx="1">
                  <c:v>10.416700000000001</c:v>
                </c:pt>
                <c:pt idx="3">
                  <c:v>27.027000000000001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som använder vitt snus </a:t>
            </a:r>
            <a:r>
              <a:rPr lang="sv-SE" i="1"/>
              <a:t>ibland </a:t>
            </a:r>
            <a:r>
              <a:rPr lang="sv-SE"/>
              <a:t>eller v</a:t>
            </a:r>
            <a:r>
              <a:rPr lang="sv-SE" i="1"/>
              <a:t>arje dag</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3">
                  <c:v>24.324300000000001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11.7798</c:v>
                </c:pt>
                <c:pt idx="1">
                  <c:v>14.425000000000001</c:v>
                </c:pt>
                <c:pt idx="2">
                  <c:v>21.1709</c:v>
                </c:pt>
                <c:pt idx="3">
                  <c:v>28.322099999999999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13.1579</c:v>
                </c:pt>
                <c:pt idx="1">
                  <c:v>10.638299999999999</c:v>
                </c:pt>
                <c:pt idx="2">
                  <c:v>21.2121</c:v>
                </c:pt>
                <c:pt idx="3">
                  <c:v>13.513500000000001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23.8462</c:v>
                </c:pt>
                <c:pt idx="1">
                  <c:v>13.719099999999999</c:v>
                </c:pt>
                <c:pt idx="2">
                  <c:v>28.112200000000001</c:v>
                </c:pt>
                <c:pt idx="3">
                  <c:v>19.717400000000001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använder e-cigaretter/vejpar </a:t>
            </a:r>
            <a:r>
              <a:rPr lang="sv-SE" i="1"/>
              <a:t>ibland </a:t>
            </a:r>
            <a:r>
              <a:rPr lang="sv-SE"/>
              <a:t>eller </a:t>
            </a:r>
            <a:r>
              <a:rPr lang="sv-SE" i="1"/>
              <a:t>varje dag</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13.1579</c:v>
                </c:pt>
                <c:pt idx="1">
                  <c:v>10.638299999999999</c:v>
                </c:pt>
                <c:pt idx="2">
                  <c:v>21.2121</c:v>
                </c:pt>
                <c:pt idx="3">
                  <c:v>13.513500000000001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Andel (%) svarande fördelat på härkomst</a:t>
            </a:r>
          </a:p>
        </c:rich>
      </c:tx>
      <c:overlay val="0"/>
    </c:title>
    <c:autoTitleDeleted val="0"/>
    <c:plotArea>
      <c:layout/>
      <c:barChart>
        <c:barDir val="col"/>
        <c:grouping val="clustered"/>
        <c:varyColors val="0"/>
        <c:ser>
          <c:idx val="0"/>
          <c:order val="0"/>
          <c:tx>
            <c:strRef>
              <c:f>DataSheet!$C$1</c:f>
              <c:strCache>
                <c:ptCount val="1"/>
                <c:pt idx="0">
                  <c:v>Sverige</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Gnosjö kommun</c:v>
                  </c:pt>
                  <c:pt idx="1">
                    <c:v>Jönköpings län</c:v>
                  </c:pt>
                  <c:pt idx="2">
                    <c:v>Gnosjö kommun</c:v>
                  </c:pt>
                  <c:pt idx="3">
                    <c:v>Jönköpings län</c:v>
                  </c:pt>
                  <c:pt idx="4">
                    <c:v>Gnosjö kommun</c:v>
                  </c:pt>
                  <c:pt idx="5">
                    <c:v>Jönköpings län</c:v>
                  </c:pt>
                  <c:pt idx="6">
                    <c:v>Gnosjö kommun</c:v>
                  </c:pt>
                  <c:pt idx="7">
                    <c:v>Jönköpings län</c:v>
                  </c:pt>
                </c:lvl>
                <c:lvl>
                  <c:pt idx="0">
                    <c:v>Åk 9 Tjejer</c:v>
                  </c:pt>
                  <c:pt idx="2">
                    <c:v>Åk 9 Killar</c:v>
                  </c:pt>
                  <c:pt idx="4">
                    <c:v>Gy 2 Tjejer</c:v>
                  </c:pt>
                  <c:pt idx="6">
                    <c:v>Gy 2 Killar</c:v>
                  </c:pt>
                </c:lvl>
              </c:multiLvlStrCache>
            </c:multiLvlStrRef>
          </c:cat>
          <c:val>
            <c:numRef>
              <c:f>DataSheet!$C$2:$C$9</c:f>
              <c:numCache>
                <c:formatCode>General</c:formatCode>
                <c:ptCount val="8"/>
                <c:pt idx="0">
                  <c:v>55.263199999999998</c:v>
                </c:pt>
                <c:pt idx="1">
                  <c:v>72.750500000000002</c:v>
                </c:pt>
                <c:pt idx="2">
                  <c:v>57.142899999999997</c:v>
                </c:pt>
                <c:pt idx="3">
                  <c:v>71.318299999999994</c:v>
                </c:pt>
                <c:pt idx="4">
                  <c:v>41.176499999999997</c:v>
                </c:pt>
                <c:pt idx="5">
                  <c:v>70.445300000000003</c:v>
                </c:pt>
                <c:pt idx="6">
                  <c:v>56.756799999999998</c:v>
                </c:pt>
                <c:pt idx="7">
                  <c:v>73.967200000000005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Övriga Europa</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Gnosjö kommun</c:v>
                  </c:pt>
                  <c:pt idx="1">
                    <c:v>Jönköpings län</c:v>
                  </c:pt>
                  <c:pt idx="2">
                    <c:v>Gnosjö kommun</c:v>
                  </c:pt>
                  <c:pt idx="3">
                    <c:v>Jönköpings län</c:v>
                  </c:pt>
                  <c:pt idx="4">
                    <c:v>Gnosjö kommun</c:v>
                  </c:pt>
                  <c:pt idx="5">
                    <c:v>Jönköpings län</c:v>
                  </c:pt>
                  <c:pt idx="6">
                    <c:v>Gnosjö kommun</c:v>
                  </c:pt>
                  <c:pt idx="7">
                    <c:v>Jönköpings län</c:v>
                  </c:pt>
                </c:lvl>
                <c:lvl>
                  <c:pt idx="0">
                    <c:v>Åk 9 Tjejer</c:v>
                  </c:pt>
                  <c:pt idx="2">
                    <c:v>Åk 9 Killar</c:v>
                  </c:pt>
                  <c:pt idx="4">
                    <c:v>Gy 2 Tjejer</c:v>
                  </c:pt>
                  <c:pt idx="6">
                    <c:v>Gy 2 Killar</c:v>
                  </c:pt>
                </c:lvl>
              </c:multiLvlStrCache>
            </c:multiLvlStrRef>
          </c:cat>
          <c:val>
            <c:numRef>
              <c:f>DataSheet!$D$2:$D$9</c:f>
              <c:numCache>
                <c:formatCode>General</c:formatCode>
                <c:ptCount val="8"/>
                <c:pt idx="0">
                  <c:v>15.7895</c:v>
                </c:pt>
                <c:pt idx="1">
                  <c:v>9.7001000000000008</c:v>
                </c:pt>
                <c:pt idx="2">
                  <c:v>20.408200000000001</c:v>
                </c:pt>
                <c:pt idx="3">
                  <c:v>9.7105999999999995</c:v>
                </c:pt>
                <c:pt idx="4">
                  <c:v>23.529399999999999</c:v>
                </c:pt>
                <c:pt idx="5">
                  <c:v>10.1889</c:v>
                </c:pt>
                <c:pt idx="7">
                  <c:v>9.7705000000000002</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Övriga världen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DataSheet!$A$2:$B$9</c:f>
              <c:multiLvlStrCache>
                <c:ptCount val="8"/>
                <c:lvl>
                  <c:pt idx="0">
                    <c:v>Gnosjö kommun</c:v>
                  </c:pt>
                  <c:pt idx="1">
                    <c:v>Jönköpings län</c:v>
                  </c:pt>
                  <c:pt idx="2">
                    <c:v>Gnosjö kommun</c:v>
                  </c:pt>
                  <c:pt idx="3">
                    <c:v>Jönköpings län</c:v>
                  </c:pt>
                  <c:pt idx="4">
                    <c:v>Gnosjö kommun</c:v>
                  </c:pt>
                  <c:pt idx="5">
                    <c:v>Jönköpings län</c:v>
                  </c:pt>
                  <c:pt idx="6">
                    <c:v>Gnosjö kommun</c:v>
                  </c:pt>
                  <c:pt idx="7">
                    <c:v>Jönköpings län</c:v>
                  </c:pt>
                </c:lvl>
                <c:lvl>
                  <c:pt idx="0">
                    <c:v>Åk 9 Tjejer</c:v>
                  </c:pt>
                  <c:pt idx="2">
                    <c:v>Åk 9 Killar</c:v>
                  </c:pt>
                  <c:pt idx="4">
                    <c:v>Gy 2 Tjejer</c:v>
                  </c:pt>
                  <c:pt idx="6">
                    <c:v>Gy 2 Killar</c:v>
                  </c:pt>
                </c:lvl>
              </c:multiLvlStrCache>
            </c:multiLvlStrRef>
          </c:cat>
          <c:val>
            <c:numRef>
              <c:f>DataSheet!$E$2:$E$9</c:f>
              <c:numCache>
                <c:formatCode>General</c:formatCode>
                <c:ptCount val="8"/>
                <c:pt idx="0">
                  <c:v>28.947399999999998</c:v>
                </c:pt>
                <c:pt idx="1">
                  <c:v>17.996200000000002</c:v>
                </c:pt>
                <c:pt idx="2">
                  <c:v>22.449000000000002</c:v>
                </c:pt>
                <c:pt idx="3">
                  <c:v>19.2926</c:v>
                </c:pt>
                <c:pt idx="4">
                  <c:v>35.2941</c:v>
                </c:pt>
                <c:pt idx="5">
                  <c:v>19.770600000000002</c:v>
                </c:pt>
                <c:pt idx="6">
                  <c:v>35.135100000000001</c:v>
                </c:pt>
                <c:pt idx="7">
                  <c:v>16.721299999999999</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12.5</c:v>
                </c:pt>
                <c:pt idx="2">
                  <c:v>15.1515</c:v>
                </c:pt>
                <c:pt idx="3">
                  <c:v>22.222200000000001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10.890499999999999</c:v>
                </c:pt>
                <c:pt idx="1">
                  <c:v>13.268599999999999</c:v>
                </c:pt>
                <c:pt idx="2">
                  <c:v>16.847799999999999</c:v>
                </c:pt>
                <c:pt idx="3">
                  <c:v>21.870799999999999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rökt vattenpipa en eller flera gånger</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15.9091</c:v>
                </c:pt>
                <c:pt idx="2">
                  <c:v>26.470600000000001</c:v>
                </c:pt>
                <c:pt idx="3">
                  <c:v>34.615400000000001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15</c:v>
                </c:pt>
                <c:pt idx="2">
                  <c:v>14.2857</c:v>
                </c:pt>
                <c:pt idx="3">
                  <c:v>38.709699999999998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12.069000000000001</c:v>
                </c:pt>
                <c:pt idx="1">
                  <c:v>22.641500000000001</c:v>
                </c:pt>
                <c:pt idx="3">
                  <c:v>28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15.2174</c:v>
                </c:pt>
                <c:pt idx="1">
                  <c:v>9.8361000000000001</c:v>
                </c:pt>
                <c:pt idx="3">
                  <c:v>25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12.5</c:v>
                </c:pt>
                <c:pt idx="2">
                  <c:v>15.1515</c:v>
                </c:pt>
                <c:pt idx="3">
                  <c:v>22.222200000000001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36.842100000000002</c:v>
                </c:pt>
                <c:pt idx="1">
                  <c:v>25</c:v>
                </c:pt>
                <c:pt idx="2">
                  <c:v>63.636400000000002</c:v>
                </c:pt>
                <c:pt idx="3">
                  <c:v>72.972999999999999</c:v>
                </c:pt>
              </c:numCache>
            </c:numRef>
          </c:val>
          <c:extLst>
            <c:ext xmlns:c16="http://schemas.microsoft.com/office/drawing/2014/chart" uri="{C3380CC4-5D6E-409C-BE32-E72D297353CC}">
              <c16:uniqueId val="{00000000-87AC-457F-8244-41C7F33AF417}"/>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36.764699999999998</c:v>
                </c:pt>
                <c:pt idx="1">
                  <c:v>28.849900000000002</c:v>
                </c:pt>
                <c:pt idx="2">
                  <c:v>62.261600000000001</c:v>
                </c:pt>
                <c:pt idx="3">
                  <c:v>62.7027</c:v>
                </c:pt>
              </c:numCache>
            </c:numRef>
          </c:val>
          <c:extLst>
            <c:ext xmlns:c16="http://schemas.microsoft.com/office/drawing/2014/chart" uri="{C3380CC4-5D6E-409C-BE32-E72D297353CC}">
              <c16:uniqueId val="{00000001-87AC-457F-8244-41C7F33AF417}"/>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dirty="0"/>
              <a:t>Andel (%) som druckit alkohol </a:t>
            </a:r>
            <a:r>
              <a:rPr lang="sv-SE" dirty="0" smtClean="0"/>
              <a:t>någon gång de </a:t>
            </a:r>
            <a:r>
              <a:rPr lang="sv-SE" dirty="0"/>
              <a:t>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39.682499999999997</c:v>
                </c:pt>
                <c:pt idx="1">
                  <c:v>31.818200000000001</c:v>
                </c:pt>
                <c:pt idx="2">
                  <c:v>54.545499999999997</c:v>
                </c:pt>
                <c:pt idx="3">
                  <c:v>65.384600000000006</c:v>
                </c:pt>
              </c:numCache>
            </c:numRef>
          </c:val>
          <c:extLst>
            <c:ext xmlns:c16="http://schemas.microsoft.com/office/drawing/2014/chart" uri="{C3380CC4-5D6E-409C-BE32-E72D297353CC}">
              <c16:uniqueId val="{00000000-C340-4B8B-AD3B-E193F5C7FA2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17.543900000000001</c:v>
                </c:pt>
                <c:pt idx="1">
                  <c:v>21.666699999999999</c:v>
                </c:pt>
                <c:pt idx="2">
                  <c:v>50</c:v>
                </c:pt>
                <c:pt idx="3">
                  <c:v>61.290300000000002</c:v>
                </c:pt>
              </c:numCache>
            </c:numRef>
          </c:val>
          <c:extLst>
            <c:ext xmlns:c16="http://schemas.microsoft.com/office/drawing/2014/chart" uri="{C3380CC4-5D6E-409C-BE32-E72D297353CC}">
              <c16:uniqueId val="{00000001-C340-4B8B-AD3B-E193F5C7FA2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29.310300000000002</c:v>
                </c:pt>
                <c:pt idx="1">
                  <c:v>24.528300000000002</c:v>
                </c:pt>
                <c:pt idx="2">
                  <c:v>64.7059</c:v>
                </c:pt>
                <c:pt idx="3">
                  <c:v>50</c:v>
                </c:pt>
              </c:numCache>
            </c:numRef>
          </c:val>
          <c:extLst>
            <c:ext xmlns:c16="http://schemas.microsoft.com/office/drawing/2014/chart" uri="{C3380CC4-5D6E-409C-BE32-E72D297353CC}">
              <c16:uniqueId val="{00000002-C340-4B8B-AD3B-E193F5C7FA2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26.087</c:v>
                </c:pt>
                <c:pt idx="1">
                  <c:v>25.8065</c:v>
                </c:pt>
                <c:pt idx="2">
                  <c:v>52.941200000000002</c:v>
                </c:pt>
                <c:pt idx="3">
                  <c:v>53.125</c:v>
                </c:pt>
              </c:numCache>
            </c:numRef>
          </c:val>
          <c:extLst>
            <c:ext xmlns:c16="http://schemas.microsoft.com/office/drawing/2014/chart" uri="{C3380CC4-5D6E-409C-BE32-E72D297353CC}">
              <c16:uniqueId val="{00000003-C340-4B8B-AD3B-E193F5C7FA2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36.842100000000002</c:v>
                </c:pt>
                <c:pt idx="1">
                  <c:v>25</c:v>
                </c:pt>
                <c:pt idx="2">
                  <c:v>63.636400000000002</c:v>
                </c:pt>
                <c:pt idx="3">
                  <c:v>72.972999999999999</c:v>
                </c:pt>
              </c:numCache>
            </c:numRef>
          </c:val>
          <c:extLst>
            <c:ext xmlns:c16="http://schemas.microsoft.com/office/drawing/2014/chart" uri="{C3380CC4-5D6E-409C-BE32-E72D297353CC}">
              <c16:uniqueId val="{00000004-C340-4B8B-AD3B-E193F5C7FA2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14.583299999999999</c:v>
                </c:pt>
                <c:pt idx="2">
                  <c:v>18.181799999999999</c:v>
                </c:pt>
                <c:pt idx="3">
                  <c:v>40.540500000000002</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9.6815999999999995</c:v>
                </c:pt>
                <c:pt idx="2">
                  <c:v>35.694800000000001</c:v>
                </c:pt>
                <c:pt idx="3">
                  <c:v>34.662199999999999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alkohol en gång i månaden eller oftare de senaste 12 månaderna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7.9364999999999997</c:v>
                </c:pt>
                <c:pt idx="1">
                  <c:v>11.3636</c:v>
                </c:pt>
                <c:pt idx="2">
                  <c:v>24.2424</c:v>
                </c:pt>
                <c:pt idx="3">
                  <c:v>42.307699999999997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28.571400000000001</c:v>
                </c:pt>
                <c:pt idx="3">
                  <c:v>25.8065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10.344799999999999</c:v>
                </c:pt>
                <c:pt idx="1">
                  <c:v>13.2075</c:v>
                </c:pt>
                <c:pt idx="2">
                  <c:v>38.235300000000002</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13.0435</c:v>
                </c:pt>
                <c:pt idx="1">
                  <c:v>11.2903</c:v>
                </c:pt>
                <c:pt idx="2">
                  <c:v>26.470600000000001</c:v>
                </c:pt>
                <c:pt idx="3">
                  <c:v>18.75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14.583299999999999</c:v>
                </c:pt>
                <c:pt idx="2">
                  <c:v>18.181799999999999</c:v>
                </c:pt>
                <c:pt idx="3">
                  <c:v>40.540500000000002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10.416700000000001</c:v>
                </c:pt>
                <c:pt idx="2">
                  <c:v>36.363599999999998</c:v>
                </c:pt>
                <c:pt idx="3">
                  <c:v>51.351399999999998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13.235300000000001</c:v>
                </c:pt>
                <c:pt idx="1">
                  <c:v>12.2807</c:v>
                </c:pt>
                <c:pt idx="2">
                  <c:v>39.5777</c:v>
                </c:pt>
                <c:pt idx="3">
                  <c:v>46.081099999999999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druckit en större mängd alkohol* vid ett och samma tillfälle någon gång per år eller oftare (intensivkonsumerar alkohol)</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14.2857</c:v>
                </c:pt>
                <c:pt idx="1">
                  <c:v>11.3636</c:v>
                </c:pt>
                <c:pt idx="2">
                  <c:v>27.2727</c:v>
                </c:pt>
                <c:pt idx="3">
                  <c:v>46.153799999999997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2">
                  <c:v>16.666699999999999</c:v>
                </c:pt>
                <c:pt idx="3">
                  <c:v>41.935499999999998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1">
                  <c:v>15.0943</c:v>
                </c:pt>
                <c:pt idx="2">
                  <c:v>41.176499999999997</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13.0435</c:v>
                </c:pt>
                <c:pt idx="1">
                  <c:v>14.5161</c:v>
                </c:pt>
                <c:pt idx="2">
                  <c:v>29.411799999999999</c:v>
                </c:pt>
                <c:pt idx="3">
                  <c:v>34.375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10.416700000000001</c:v>
                </c:pt>
                <c:pt idx="2">
                  <c:v>36.363599999999998</c:v>
                </c:pt>
                <c:pt idx="3">
                  <c:v>51.351399999999998</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13.1579</c:v>
                </c:pt>
                <c:pt idx="1">
                  <c:v>8.3332999999999995</c:v>
                </c:pt>
                <c:pt idx="2">
                  <c:v>18.181799999999999</c:v>
                </c:pt>
                <c:pt idx="3">
                  <c:v>18.918900000000001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13.874700000000001</c:v>
                </c:pt>
                <c:pt idx="1">
                  <c:v>11.241099999999999</c:v>
                </c:pt>
                <c:pt idx="2">
                  <c:v>26.362400000000001</c:v>
                </c:pt>
                <c:pt idx="3">
                  <c:v>23.851400000000002</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bjudna på alkohol av sina föräldrar en eller flera gånger</a:t>
            </a:r>
          </a:p>
        </c:rich>
      </c:tx>
      <c:overlay val="0"/>
    </c:title>
    <c:autoTitleDeleted val="0"/>
    <c:plotArea>
      <c:layout/>
      <c:barChart>
        <c:barDir val="col"/>
        <c:grouping val="clustered"/>
        <c:varyColors val="0"/>
        <c:ser>
          <c:idx val="0"/>
          <c:order val="0"/>
          <c:tx>
            <c:strRef>
              <c:f>DataSheet!$C$1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2">
                  <c:v>11.9048</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12.069000000000001</c:v>
                </c:pt>
                <c:pt idx="1">
                  <c:v>9.4339999999999993</c:v>
                </c:pt>
                <c:pt idx="2">
                  <c:v>23.529399999999999</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13.0435</c:v>
                </c:pt>
                <c:pt idx="1">
                  <c:v>9.6774000000000004</c:v>
                </c:pt>
                <c:pt idx="2">
                  <c:v>32.352899999999998</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13.1579</c:v>
                </c:pt>
                <c:pt idx="2">
                  <c:v>18.181799999999999</c:v>
                </c:pt>
                <c:pt idx="3">
                  <c:v>18.918900000000001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81.578900000000004</c:v>
                </c:pt>
                <c:pt idx="1">
                  <c:v>89.795900000000003</c:v>
                </c:pt>
                <c:pt idx="2">
                  <c:v>76.470600000000005</c:v>
                </c:pt>
                <c:pt idx="3">
                  <c:v>86.486500000000007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62.840800000000002</c:v>
                </c:pt>
                <c:pt idx="1">
                  <c:v>85.559100000000001</c:v>
                </c:pt>
                <c:pt idx="2">
                  <c:v>67.386899999999997</c:v>
                </c:pt>
                <c:pt idx="3">
                  <c:v>81.990799999999993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10.638299999999999</c:v>
                </c:pt>
                <c:pt idx="2">
                  <c:v>24.2424</c:v>
                </c:pt>
                <c:pt idx="3">
                  <c:v>24.324300000000001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15.0992</c:v>
                </c:pt>
                <c:pt idx="1">
                  <c:v>16.623200000000001</c:v>
                </c:pt>
                <c:pt idx="2">
                  <c:v>20.0137</c:v>
                </c:pt>
                <c:pt idx="3">
                  <c:v>26.187200000000001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blivit erbjudna att köpa eller få narkotika</a:t>
            </a:r>
          </a:p>
        </c:rich>
      </c:tx>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11.1111</c:v>
                </c:pt>
                <c:pt idx="1">
                  <c:v>13.6364</c:v>
                </c:pt>
                <c:pt idx="2">
                  <c:v>14.7059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16.949200000000001</c:v>
                </c:pt>
                <c:pt idx="3">
                  <c:v>31.25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17.543900000000001</c:v>
                </c:pt>
                <c:pt idx="1">
                  <c:v>9.6153999999999993</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17.777799999999999</c:v>
                </c:pt>
                <c:pt idx="1">
                  <c:v>12.9032</c:v>
                </c:pt>
                <c:pt idx="2">
                  <c:v>21.2121</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1">
                  <c:v>10.638299999999999</c:v>
                </c:pt>
                <c:pt idx="2">
                  <c:v>24.2424</c:v>
                </c:pt>
                <c:pt idx="3">
                  <c:v>24.324300000000001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12.766</c:v>
                </c:pt>
                <c:pt idx="3">
                  <c:v>24.324300000000001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11.8986</c:v>
                </c:pt>
                <c:pt idx="1">
                  <c:v>18.881599999999999</c:v>
                </c:pt>
                <c:pt idx="2">
                  <c:v>18.492699999999999</c:v>
                </c:pt>
                <c:pt idx="3">
                  <c:v>32.526000000000003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tycker att det är okej att någon i samma årskurs som de själva använder cannabis</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16.666699999999999</c:v>
                </c:pt>
                <c:pt idx="1">
                  <c:v>20</c:v>
                </c:pt>
                <c:pt idx="3">
                  <c:v>32.258099999999999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12.766</c:v>
                </c:pt>
                <c:pt idx="3">
                  <c:v>24.324300000000001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DataSheet!$C$2:$C$10</c:f>
              <c:numCache>
                <c:formatCode>General</c:formatCode>
                <c:ptCount val="9"/>
                <c:pt idx="0">
                  <c:v>51.351399999999998</c:v>
                </c:pt>
                <c:pt idx="1">
                  <c:v>32.432400000000001</c:v>
                </c:pt>
                <c:pt idx="2">
                  <c:v>16.216200000000001</c:v>
                </c:pt>
                <c:pt idx="3">
                  <c:v>72.972999999999999</c:v>
                </c:pt>
                <c:pt idx="5">
                  <c:v>18.918900000000001</c:v>
                </c:pt>
                <c:pt idx="6">
                  <c:v>83.333299999999994</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DataSheet!$D$2:$D$10</c:f>
              <c:numCache>
                <c:formatCode>General</c:formatCode>
                <c:ptCount val="9"/>
                <c:pt idx="0">
                  <c:v>59.5745</c:v>
                </c:pt>
                <c:pt idx="1">
                  <c:v>38.297899999999998</c:v>
                </c:pt>
                <c:pt idx="3">
                  <c:v>87.233999999999995</c:v>
                </c:pt>
                <c:pt idx="4">
                  <c:v>10.638299999999999</c:v>
                </c:pt>
                <c:pt idx="6">
                  <c:v>74.468100000000007</c:v>
                </c:pt>
                <c:pt idx="7">
                  <c:v>21.276599999999998</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DataSheet!$E$2:$E$10</c:f>
              <c:numCache>
                <c:formatCode>General</c:formatCode>
                <c:ptCount val="9"/>
                <c:pt idx="0">
                  <c:v>36.363599999999998</c:v>
                </c:pt>
                <c:pt idx="1">
                  <c:v>21.2121</c:v>
                </c:pt>
                <c:pt idx="2">
                  <c:v>42.424199999999999</c:v>
                </c:pt>
                <c:pt idx="3">
                  <c:v>51.5152</c:v>
                </c:pt>
                <c:pt idx="5">
                  <c:v>36.363599999999998</c:v>
                </c:pt>
                <c:pt idx="6">
                  <c:v>65.625</c:v>
                </c:pt>
                <c:pt idx="7">
                  <c:v>21.875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Drack alkohol</c:v>
                  </c:pt>
                  <c:pt idx="3">
                    <c:v>Blev berusad av alkohol</c:v>
                  </c:pt>
                  <c:pt idx="6">
                    <c:v>Rökte en cigarett</c:v>
                  </c:pt>
                </c:lvl>
              </c:multiLvlStrCache>
            </c:multiLvlStrRef>
          </c:cat>
          <c:val>
            <c:numRef>
              <c:f>DataSheet!$F$2:$F$10</c:f>
              <c:numCache>
                <c:formatCode>General</c:formatCode>
                <c:ptCount val="9"/>
                <c:pt idx="0">
                  <c:v>21.621600000000001</c:v>
                </c:pt>
                <c:pt idx="1">
                  <c:v>27.027000000000001</c:v>
                </c:pt>
                <c:pt idx="2">
                  <c:v>51.351399999999998</c:v>
                </c:pt>
                <c:pt idx="3">
                  <c:v>32.432400000000001</c:v>
                </c:pt>
                <c:pt idx="4">
                  <c:v>13.513500000000001</c:v>
                </c:pt>
                <c:pt idx="5">
                  <c:v>54.054099999999998</c:v>
                </c:pt>
                <c:pt idx="6">
                  <c:v>67.567599999999999</c:v>
                </c:pt>
                <c:pt idx="7">
                  <c:v>18.918900000000001</c:v>
                </c:pt>
                <c:pt idx="8">
                  <c:v>13.513500000000001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rPr lang="sv-SE"/>
              <a:t>Hur gammal var du första gången du... (andel i %)</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DataSheet!$C$2:$C$10</c:f>
              <c:numCache>
                <c:formatCode>General</c:formatCode>
                <c:ptCount val="9"/>
                <c:pt idx="0">
                  <c:v>83.333299999999994</c:v>
                </c:pt>
                <c:pt idx="3">
                  <c:v>61.1111</c:v>
                </c:pt>
                <c:pt idx="4">
                  <c:v>22.222200000000001</c:v>
                </c:pt>
                <c:pt idx="5">
                  <c:v>16.666699999999999</c:v>
                </c:pt>
                <c:pt idx="6">
                  <c:v>91.891900000000007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DataSheet!$D$2:$D$10</c:f>
              <c:numCache>
                <c:formatCode>General</c:formatCode>
                <c:ptCount val="9"/>
                <c:pt idx="0">
                  <c:v>72.340400000000002</c:v>
                </c:pt>
                <c:pt idx="1">
                  <c:v>21.276599999999998</c:v>
                </c:pt>
                <c:pt idx="3">
                  <c:v>74.468100000000007</c:v>
                </c:pt>
                <c:pt idx="4">
                  <c:v>21.276599999999998</c:v>
                </c:pt>
                <c:pt idx="6">
                  <c:v>90.909099999999995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DataSheet!$E$2:$E$10</c:f>
              <c:numCache>
                <c:formatCode>General</c:formatCode>
                <c:ptCount val="9"/>
                <c:pt idx="0">
                  <c:v>59.375</c:v>
                </c:pt>
                <c:pt idx="2">
                  <c:v>28.125</c:v>
                </c:pt>
                <c:pt idx="3">
                  <c:v>53.125</c:v>
                </c:pt>
                <c:pt idx="5">
                  <c:v>37.5</c:v>
                </c:pt>
                <c:pt idx="6">
                  <c:v>81.25</c:v>
                </c:pt>
                <c:pt idx="8">
                  <c:v>15.625</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DataSheet!$A$2:$B$10</c:f>
              <c:multiLvlStrCache>
                <c:ptCount val="9"/>
                <c:lvl>
                  <c:pt idx="0">
                    <c:v>Det har aldrig hänt</c:v>
                  </c:pt>
                  <c:pt idx="1">
                    <c:v>14 eller yngre</c:v>
                  </c:pt>
                  <c:pt idx="2">
                    <c:v>15 eller äldre</c:v>
                  </c:pt>
                  <c:pt idx="3">
                    <c:v>Det har aldrig hänt</c:v>
                  </c:pt>
                  <c:pt idx="4">
                    <c:v>14 eller yngre</c:v>
                  </c:pt>
                  <c:pt idx="5">
                    <c:v>15 eller äldre</c:v>
                  </c:pt>
                  <c:pt idx="6">
                    <c:v>Det har aldrig hänt</c:v>
                  </c:pt>
                  <c:pt idx="7">
                    <c:v>14 eller yngre</c:v>
                  </c:pt>
                  <c:pt idx="8">
                    <c:v>15 eller äldre</c:v>
                  </c:pt>
                </c:lvl>
                <c:lvl>
                  <c:pt idx="0">
                    <c:v>Snusade</c:v>
                  </c:pt>
                  <c:pt idx="3">
                    <c:v>Rökte e-cigarett</c:v>
                  </c:pt>
                  <c:pt idx="6">
                    <c:v>Rökte vattenpipa</c:v>
                  </c:pt>
                </c:lvl>
              </c:multiLvlStrCache>
            </c:multiLvlStrRef>
          </c:cat>
          <c:val>
            <c:numRef>
              <c:f>DataSheet!$F$2:$F$10</c:f>
              <c:numCache>
                <c:formatCode>General</c:formatCode>
                <c:ptCount val="9"/>
                <c:pt idx="0">
                  <c:v>47.222200000000001</c:v>
                </c:pt>
                <c:pt idx="1">
                  <c:v>16.666699999999999</c:v>
                </c:pt>
                <c:pt idx="2">
                  <c:v>36.1111</c:v>
                </c:pt>
                <c:pt idx="3">
                  <c:v>40.540500000000002</c:v>
                </c:pt>
                <c:pt idx="5">
                  <c:v>51.351399999999998</c:v>
                </c:pt>
                <c:pt idx="6">
                  <c:v>78.378399999999999</c:v>
                </c:pt>
                <c:pt idx="8">
                  <c:v>18.918900000000001</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spc="50"/>
            </a:pPr>
            <a:r>
              <a:t>Andel (%) som svarar att deras föräldrar </a:t>
            </a:r>
            <a:r>
              <a:rPr i="1"/>
              <a:t>förbjuder dem</a:t>
            </a:r>
            <a:r>
              <a:t> eller </a:t>
            </a:r>
            <a:r>
              <a:rPr i="1"/>
              <a:t>pratar med dem om att de inte ska...</a:t>
            </a:r>
          </a:p>
        </c:rich>
      </c:tx>
      <c:overlay val="0"/>
    </c:title>
    <c:autoTitleDeleted val="0"/>
    <c:plotArea>
      <c:layout/>
      <c:barChart>
        <c:barDir val="col"/>
        <c:grouping val="clustered"/>
        <c:varyColors val="0"/>
        <c:ser>
          <c:idx val="0"/>
          <c:order val="0"/>
          <c:tx>
            <c:strRef>
              <c:f>DataSheet!$C$1</c:f>
              <c:strCache>
                <c:ptCount val="1"/>
                <c:pt idx="0">
                  <c:v>Åk 9 Tjejer</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DataSheet!$C$2:$C$8</c:f>
              <c:numCache>
                <c:formatCode>General</c:formatCode>
                <c:ptCount val="7"/>
                <c:pt idx="0">
                  <c:v>91.891900000000007</c:v>
                </c:pt>
                <c:pt idx="1">
                  <c:v>83.783799999999999</c:v>
                </c:pt>
                <c:pt idx="2">
                  <c:v>83.783799999999999</c:v>
                </c:pt>
                <c:pt idx="3">
                  <c:v>72.972999999999999</c:v>
                </c:pt>
                <c:pt idx="4">
                  <c:v>86.111099999999993</c:v>
                </c:pt>
                <c:pt idx="5">
                  <c:v>86.111099999999993</c:v>
                </c:pt>
                <c:pt idx="6">
                  <c:v>94.5946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Åk 9 Killar</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DataSheet!$D$2:$D$8</c:f>
              <c:numCache>
                <c:formatCode>General</c:formatCode>
                <c:ptCount val="7"/>
                <c:pt idx="0">
                  <c:v>93.617000000000004</c:v>
                </c:pt>
                <c:pt idx="1">
                  <c:v>93.617000000000004</c:v>
                </c:pt>
                <c:pt idx="2">
                  <c:v>95.744699999999995</c:v>
                </c:pt>
                <c:pt idx="3">
                  <c:v>89.130399999999995</c:v>
                </c:pt>
                <c:pt idx="4">
                  <c:v>91.489400000000003</c:v>
                </c:pt>
                <c:pt idx="5">
                  <c:v>93.617000000000004</c:v>
                </c:pt>
                <c:pt idx="6">
                  <c:v>91.489400000000003</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Gy 2 Tjejer</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DataSheet!$E$2:$E$8</c:f>
              <c:numCache>
                <c:formatCode>General</c:formatCode>
                <c:ptCount val="7"/>
                <c:pt idx="0">
                  <c:v>93.939400000000006</c:v>
                </c:pt>
                <c:pt idx="1">
                  <c:v>90.909099999999995</c:v>
                </c:pt>
                <c:pt idx="2">
                  <c:v>87.878799999999998</c:v>
                </c:pt>
                <c:pt idx="3">
                  <c:v>63.636400000000002</c:v>
                </c:pt>
                <c:pt idx="4">
                  <c:v>81.25</c:v>
                </c:pt>
                <c:pt idx="5">
                  <c:v>90.909099999999995</c:v>
                </c:pt>
                <c:pt idx="6">
                  <c:v>100</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Gy 2 Killar</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DataSheet!$B$2:$B$8</c:f>
              <c:strCache>
                <c:ptCount val="7"/>
                <c:pt idx="0">
                  <c:v>Att röka cigaretter</c:v>
                </c:pt>
                <c:pt idx="1">
                  <c:v>Att röka e-cigaretter/vejpa</c:v>
                </c:pt>
                <c:pt idx="2">
                  <c:v>Att snusa</c:v>
                </c:pt>
                <c:pt idx="3">
                  <c:v>Att dricka alkohol</c:v>
                </c:pt>
                <c:pt idx="4">
                  <c:v>Att dricka mig berusad</c:v>
                </c:pt>
                <c:pt idx="5">
                  <c:v>Att röka vattenpipa</c:v>
                </c:pt>
                <c:pt idx="6">
                  <c:v>Att röka cannabis, spice</c:v>
                </c:pt>
              </c:strCache>
            </c:strRef>
          </c:cat>
          <c:val>
            <c:numRef>
              <c:f>DataSheet!$F$2:$F$8</c:f>
              <c:numCache>
                <c:formatCode>General</c:formatCode>
                <c:ptCount val="7"/>
                <c:pt idx="0">
                  <c:v>97.297300000000007</c:v>
                </c:pt>
                <c:pt idx="1">
                  <c:v>91.891900000000007</c:v>
                </c:pt>
                <c:pt idx="2">
                  <c:v>89.1892</c:v>
                </c:pt>
                <c:pt idx="3">
                  <c:v>51.351399999999998</c:v>
                </c:pt>
                <c:pt idx="4">
                  <c:v>75.675700000000006</c:v>
                </c:pt>
                <c:pt idx="5">
                  <c:v>86.486500000000007</c:v>
                </c:pt>
                <c:pt idx="6">
                  <c:v>89.1892</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28.260899999999999</c:v>
                </c:pt>
                <c:pt idx="3">
                  <c:v>35.135100000000001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8.1326999999999998</c:v>
                </c:pt>
                <c:pt idx="1">
                  <c:v>32.604399999999998</c:v>
                </c:pt>
                <c:pt idx="2">
                  <c:v>7.1130000000000004</c:v>
                </c:pt>
                <c:pt idx="3">
                  <c:v>38.068600000000004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köpt/betalt för virtuella saker i data-/mobilspel (t.ex. loot boxes, pay to win) den senaste månaden?</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13.0435</c:v>
                </c:pt>
                <c:pt idx="1">
                  <c:v>21.311499999999999</c:v>
                </c:pt>
                <c:pt idx="3">
                  <c:v>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28.260899999999999</c:v>
                </c:pt>
                <c:pt idx="3">
                  <c:v>35.135100000000001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24.489799999999999</c:v>
                </c:pt>
                <c:pt idx="3">
                  <c:v>35.135100000000001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2.7250000000000001</c:v>
                </c:pt>
                <c:pt idx="1">
                  <c:v>21.825099999999999</c:v>
                </c:pt>
                <c:pt idx="2">
                  <c:v>2.8302</c:v>
                </c:pt>
                <c:pt idx="3">
                  <c:v>34.096899999999998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upplever </a:t>
            </a:r>
            <a:r>
              <a:rPr lang="sv-SE" i="1"/>
              <a:t>bra </a:t>
            </a:r>
            <a:r>
              <a:rPr lang="sv-SE"/>
              <a:t>eller </a:t>
            </a:r>
            <a:r>
              <a:rPr lang="sv-SE" i="1"/>
              <a:t>mycket bra</a:t>
            </a:r>
            <a:r>
              <a:rPr lang="sv-SE"/>
              <a:t> allmän hälsa</a:t>
            </a:r>
          </a:p>
        </c:rich>
      </c:tx>
      <c:layout/>
      <c:overlay val="0"/>
    </c:title>
    <c:autoTitleDeleted val="0"/>
    <c:plotArea>
      <c:layout/>
      <c:barChart>
        <c:barDir val="col"/>
        <c:grouping val="clustered"/>
        <c:varyColors val="0"/>
        <c:ser>
          <c:idx val="0"/>
          <c:order val="0"/>
          <c:tx>
            <c:strRef>
              <c:f>DataSheet!$C$1</c:f>
              <c:strCache>
                <c:ptCount val="1"/>
                <c:pt idx="0">
                  <c:v>2013</c:v>
                </c:pt>
              </c:strCache>
            </c:strRef>
          </c:tx>
          <c:spPr>
            <a:solidFill>
              <a:srgbClr val="FDB913"/>
            </a:solidFill>
            <a:ln>
              <a:solidFill>
                <a:srgbClr val="FDB913"/>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74.603200000000001</c:v>
                </c:pt>
                <c:pt idx="1">
                  <c:v>90.909099999999995</c:v>
                </c:pt>
                <c:pt idx="2">
                  <c:v>79.411799999999999</c:v>
                </c:pt>
                <c:pt idx="3">
                  <c:v>88.461500000000001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2015</c:v>
                </c:pt>
              </c:strCache>
            </c:strRef>
          </c:tx>
          <c:spPr>
            <a:solidFill>
              <a:srgbClr val="579835"/>
            </a:solidFill>
            <a:ln>
              <a:solidFill>
                <a:srgbClr val="579835"/>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87.930999999999997</c:v>
                </c:pt>
                <c:pt idx="1">
                  <c:v>93.333299999999994</c:v>
                </c:pt>
                <c:pt idx="2">
                  <c:v>83.7209</c:v>
                </c:pt>
                <c:pt idx="3">
                  <c:v>90.625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74.137900000000002</c:v>
                </c:pt>
                <c:pt idx="1">
                  <c:v>88.679199999999994</c:v>
                </c:pt>
                <c:pt idx="2">
                  <c:v>85.2941</c:v>
                </c:pt>
                <c:pt idx="3">
                  <c:v>84.615399999999994</c:v>
                </c:pt>
              </c:numCache>
            </c:numRef>
          </c:val>
          <c:extLst>
            <c:ext xmlns:c16="http://schemas.microsoft.com/office/drawing/2014/chart" uri="{C3380CC4-5D6E-409C-BE32-E72D297353CC}">
              <c16:uniqueId val="{00000002-E553-4AC3-A5C9-D186C2D6C5E0}"/>
            </c:ext>
          </c:extLst>
        </c:ser>
        <c:ser>
          <c:idx val="4"/>
          <c:order val="3"/>
          <c:tx>
            <c:strRef>
              <c:f>DataSheet!$F$1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DataSheet!$F$2:$F$5</c:f>
              <c:numCache>
                <c:formatCode>General</c:formatCode>
                <c:ptCount val="4"/>
                <c:pt idx="0">
                  <c:v>70.212800000000001</c:v>
                </c:pt>
                <c:pt idx="1">
                  <c:v>88.709699999999998</c:v>
                </c:pt>
                <c:pt idx="2">
                  <c:v>73.529399999999995</c:v>
                </c:pt>
                <c:pt idx="3">
                  <c:v>90.909099999999995</c:v>
                </c:pt>
              </c:numCache>
            </c:numRef>
          </c:val>
          <c:extLst>
            <c:ext xmlns:c16="http://schemas.microsoft.com/office/drawing/2014/chart" uri="{C3380CC4-5D6E-409C-BE32-E72D297353CC}">
              <c16:uniqueId val="{00000002-E553-4AC3-A5C9-D186C2D6C5E0}"/>
            </c:ext>
          </c:extLst>
        </c:ser>
        <c:ser>
          <c:idx val="5"/>
          <c:order val="4"/>
          <c:tx>
            <c:strRef>
              <c:f>DataSheet!$G$1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DataSheet!$G$2:$G$5</c:f>
              <c:numCache>
                <c:formatCode>General</c:formatCode>
                <c:ptCount val="4"/>
                <c:pt idx="0">
                  <c:v>81.578900000000004</c:v>
                </c:pt>
                <c:pt idx="1">
                  <c:v>89.795900000000003</c:v>
                </c:pt>
                <c:pt idx="2">
                  <c:v>76.470600000000005</c:v>
                </c:pt>
                <c:pt idx="3">
                  <c:v>86.486500000000007</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någon gång spelat om pengar</a:t>
            </a:r>
          </a:p>
        </c:rich>
      </c:tx>
      <c:overlay val="0"/>
    </c:title>
    <c:autoTitleDeleted val="0"/>
    <c:plotArea>
      <c:layout/>
      <c:barChart>
        <c:barDir val="col"/>
        <c:grouping val="clustered"/>
        <c:varyColors val="0"/>
        <c:ser>
          <c:idx val="0"/>
          <c:order val="0"/>
          <c:tx>
            <c:strRef>
              <c:f>DataSheet!$C$1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24.1935</c:v>
                </c:pt>
                <c:pt idx="3">
                  <c:v>27.2727</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1">
                  <c:v>24.489799999999999</c:v>
                </c:pt>
                <c:pt idx="3">
                  <c:v>35.135100000000001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får lära känna nya människor"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4.3132000000000001</c:v>
                </c:pt>
                <c:pt idx="1">
                  <c:v>10.659599999999999</c:v>
                </c:pt>
                <c:pt idx="2">
                  <c:v>2.0394000000000001</c:v>
                </c:pt>
                <c:pt idx="3">
                  <c:v>7.8966000000000003</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spelar för att jag tycker om att tävla med andra"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1">
                  <c:v>34.782600000000002</c:v>
                </c:pt>
                <c:pt idx="3">
                  <c:v>32.432400000000001</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6.5911999999999997</c:v>
                </c:pt>
                <c:pt idx="1">
                  <c:v>33.622999999999998</c:v>
                </c:pt>
                <c:pt idx="2">
                  <c:v>4.9965000000000002</c:v>
                </c:pt>
                <c:pt idx="3">
                  <c:v>31.135999999999999</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haft svårt att kontrollera mitt spelande"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1.2708999999999999</c:v>
                </c:pt>
                <c:pt idx="1">
                  <c:v>6.2123999999999997</c:v>
                </c:pt>
                <c:pt idx="2">
                  <c:v>0.77680000000000005</c:v>
                </c:pt>
                <c:pt idx="3">
                  <c:v>4.2807000000000004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valt att prioritera att spela framför andra intressen och dagliga aktiviteter"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1.9411</c:v>
                </c:pt>
                <c:pt idx="1">
                  <c:v>8.3165999999999993</c:v>
                </c:pt>
                <c:pt idx="2">
                  <c:v>1.8335999999999999</c:v>
                </c:pt>
                <c:pt idx="3">
                  <c:v>7.8224</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fortsatt spela trots att det blivit negativa konsekvenser"</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1.9384999999999999</c:v>
                </c:pt>
                <c:pt idx="1">
                  <c:v>8.7624999999999993</c:v>
                </c:pt>
                <c:pt idx="2">
                  <c:v>0.91810000000000003</c:v>
                </c:pt>
                <c:pt idx="3">
                  <c:v>6.3380000000000001</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svarat o</a:t>
            </a:r>
            <a:r>
              <a:rPr lang="sv-SE" i="1"/>
              <a:t>fta </a:t>
            </a:r>
            <a:r>
              <a:rPr lang="sv-SE"/>
              <a:t>eller m</a:t>
            </a:r>
            <a:r>
              <a:rPr lang="sv-SE" i="1"/>
              <a:t>ycket ofta </a:t>
            </a:r>
            <a:r>
              <a:rPr lang="sv-SE"/>
              <a:t>på: "Jag har upplevt stora problem i livet (t.ex. personliga, familjerelaterade, sociala eller utbildningsrelaterade) pga. mitt spelande"</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1.1416999999999999</c:v>
                </c:pt>
                <c:pt idx="1">
                  <c:v>2.7480000000000002</c:v>
                </c:pt>
                <c:pt idx="2">
                  <c:v>0.84809999999999997</c:v>
                </c:pt>
                <c:pt idx="3">
                  <c:v>1.6937</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44.736800000000002</c:v>
                </c:pt>
                <c:pt idx="1">
                  <c:v>74.468100000000007</c:v>
                </c:pt>
                <c:pt idx="2">
                  <c:v>63.636400000000002</c:v>
                </c:pt>
                <c:pt idx="3">
                  <c:v>75.675700000000006</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51.673099999999998</c:v>
                </c:pt>
                <c:pt idx="1">
                  <c:v>63.1126</c:v>
                </c:pt>
                <c:pt idx="2">
                  <c:v>63.686399999999999</c:v>
                </c:pt>
                <c:pt idx="3">
                  <c:v>70.034599999999998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a:t>
            </a:r>
            <a:r>
              <a:rPr lang="sv-SE" i="1"/>
              <a:t>alltid </a:t>
            </a:r>
            <a:r>
              <a:rPr lang="sv-SE"/>
              <a:t>eller </a:t>
            </a:r>
            <a:r>
              <a:rPr lang="sv-SE" i="1"/>
              <a:t>ofta </a:t>
            </a:r>
            <a:r>
              <a:rPr lang="sv-SE"/>
              <a:t>har arbetsro på lektionerna</a:t>
            </a:r>
          </a:p>
        </c:rich>
      </c:tx>
      <c:overlay val="0"/>
    </c:title>
    <c:autoTitleDeleted val="0"/>
    <c:plotArea>
      <c:layout/>
      <c:barChart>
        <c:barDir val="col"/>
        <c:grouping val="clustered"/>
        <c:varyColors val="0"/>
        <c:ser>
          <c:idx val="0"/>
          <c:order val="0"/>
          <c:tx>
            <c:strRef>
              <c:f>DataSheet!$C$1</c:f>
              <c:strCache>
                <c:ptCount val="1"/>
                <c:pt idx="0">
                  <c:v>2017</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30.357099999999999</c:v>
                </c:pt>
                <c:pt idx="1">
                  <c:v>47.058799999999998</c:v>
                </c:pt>
                <c:pt idx="2">
                  <c:v>69.697000000000003</c:v>
                </c:pt>
                <c:pt idx="3">
                  <c:v>62.5</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2020</c:v>
                </c:pt>
              </c:strCache>
            </c:strRef>
          </c:tx>
          <c:spPr>
            <a:solidFill>
              <a:srgbClr val="0093D0"/>
            </a:solidFill>
            <a:ln>
              <a:solidFill>
                <a:srgbClr val="0093D0"/>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39.130400000000002</c:v>
                </c:pt>
                <c:pt idx="1">
                  <c:v>59.016399999999997</c:v>
                </c:pt>
                <c:pt idx="2">
                  <c:v>61.764699999999998</c:v>
                </c:pt>
                <c:pt idx="3">
                  <c:v>81.25</c:v>
                </c:pt>
              </c:numCache>
            </c:numRef>
          </c:val>
          <c:extLst>
            <c:ext xmlns:c16="http://schemas.microsoft.com/office/drawing/2014/chart" uri="{C3380CC4-5D6E-409C-BE32-E72D297353CC}">
              <c16:uniqueId val="{00000001-E553-4AC3-A5C9-D186C2D6C5E0}"/>
            </c:ext>
          </c:extLst>
        </c:ser>
        <c:ser>
          <c:idx val="2"/>
          <c:order val="2"/>
          <c:tx>
            <c:strRef>
              <c:f>DataSheet!$E$1</c:f>
              <c:strCache>
                <c:ptCount val="1"/>
                <c:pt idx="0">
                  <c:v>2023</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DataSheet!$E$2:$E$5</c:f>
              <c:numCache>
                <c:formatCode>General</c:formatCode>
                <c:ptCount val="4"/>
                <c:pt idx="0">
                  <c:v>44.736800000000002</c:v>
                </c:pt>
                <c:pt idx="1">
                  <c:v>74.468100000000007</c:v>
                </c:pt>
                <c:pt idx="2">
                  <c:v>63.636400000000002</c:v>
                </c:pt>
                <c:pt idx="3">
                  <c:v>75.675700000000006</c:v>
                </c:pt>
              </c:numCache>
            </c:numRef>
          </c:val>
          <c:extLst>
            <c:ext xmlns:c16="http://schemas.microsoft.com/office/drawing/2014/chart" uri="{C3380CC4-5D6E-409C-BE32-E72D297353CC}">
              <c16:uniqueId val="{00000002-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900" b="0" spc="50"/>
            </a:pPr>
            <a:r>
              <a:rPr lang="sv-SE"/>
              <a:t>Andel (%) som svarade att de känner sig </a:t>
            </a:r>
            <a:r>
              <a:rPr lang="sv-SE" i="1"/>
              <a:t>mycket </a:t>
            </a:r>
            <a:r>
              <a:rPr lang="sv-SE"/>
              <a:t>eller </a:t>
            </a:r>
            <a:r>
              <a:rPr lang="sv-SE" i="1"/>
              <a:t>ganska lugna </a:t>
            </a:r>
            <a:r>
              <a:rPr lang="sv-SE"/>
              <a:t>inför skolarbetet</a:t>
            </a:r>
          </a:p>
        </c:rich>
      </c:tx>
      <c:overlay val="0"/>
    </c:title>
    <c:autoTitleDeleted val="0"/>
    <c:plotArea>
      <c:layout/>
      <c:barChart>
        <c:barDir val="col"/>
        <c:grouping val="clustered"/>
        <c:varyColors val="0"/>
        <c:ser>
          <c:idx val="0"/>
          <c:order val="0"/>
          <c:tx>
            <c:strRef>
              <c:f>DataSheet!$C$1</c:f>
              <c:strCache>
                <c:ptCount val="1"/>
                <c:pt idx="0">
                  <c:v>Gnosjö kommun</c:v>
                </c:pt>
              </c:strCache>
            </c:strRef>
          </c:tx>
          <c:spPr>
            <a:solidFill>
              <a:srgbClr val="B1063A"/>
            </a:solidFill>
            <a:ln>
              <a:solidFill>
                <a:srgbClr val="B1063A"/>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DataSheet!$C$2:$C$5</c:f>
              <c:numCache>
                <c:formatCode>General</c:formatCode>
                <c:ptCount val="4"/>
                <c:pt idx="0">
                  <c:v>54.054099999999998</c:v>
                </c:pt>
                <c:pt idx="1">
                  <c:v>80.851100000000002</c:v>
                </c:pt>
                <c:pt idx="2">
                  <c:v>30.303000000000001</c:v>
                </c:pt>
                <c:pt idx="3">
                  <c:v>78.378399999999999</c:v>
                </c:pt>
              </c:numCache>
            </c:numRef>
          </c:val>
          <c:extLst>
            <c:ext xmlns:c16="http://schemas.microsoft.com/office/drawing/2014/chart" uri="{C3380CC4-5D6E-409C-BE32-E72D297353CC}">
              <c16:uniqueId val="{00000000-E553-4AC3-A5C9-D186C2D6C5E0}"/>
            </c:ext>
          </c:extLst>
        </c:ser>
        <c:ser>
          <c:idx val="1"/>
          <c:order val="1"/>
          <c:tx>
            <c:strRef>
              <c:f>DataSheet!$D$1</c:f>
              <c:strCache>
                <c:ptCount val="1"/>
                <c:pt idx="0">
                  <c:v>Jönköpings län</c:v>
                </c:pt>
              </c:strCache>
            </c:strRef>
          </c:tx>
          <c:spPr>
            <a:solidFill>
              <a:srgbClr val="BFBFBF"/>
            </a:solidFill>
            <a:ln>
              <a:solidFill>
                <a:srgbClr val="BFBFBF"/>
              </a:solidFill>
            </a:ln>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166234"/>
                      </a:schemeClr>
                    </a:solidFill>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DataSheet!$B$2:$B$5</c:f>
              <c:strCache>
                <c:ptCount val="4"/>
                <c:pt idx="0">
                  <c:v>Åk 9 Tjejer</c:v>
                </c:pt>
                <c:pt idx="1">
                  <c:v>Åk 9 Killar</c:v>
                </c:pt>
                <c:pt idx="2">
                  <c:v>Gy 2 Tjejer</c:v>
                </c:pt>
                <c:pt idx="3">
                  <c:v>Gy 2 Killar</c:v>
                </c:pt>
              </c:strCache>
            </c:strRef>
          </c:cat>
          <c:val>
            <c:numRef>
              <c:f>DataSheet!$D$2:$D$5</c:f>
              <c:numCache>
                <c:formatCode>General</c:formatCode>
                <c:ptCount val="4"/>
                <c:pt idx="0">
                  <c:v>42.968200000000003</c:v>
                </c:pt>
                <c:pt idx="1">
                  <c:v>72.829700000000003</c:v>
                </c:pt>
                <c:pt idx="2">
                  <c:v>44.069000000000003</c:v>
                </c:pt>
                <c:pt idx="3">
                  <c:v>76.778199999999998</c:v>
                </c:pt>
              </c:numCache>
            </c:numRef>
          </c:val>
          <c:extLst>
            <c:ext xmlns:c16="http://schemas.microsoft.com/office/drawing/2014/chart" uri="{C3380CC4-5D6E-409C-BE32-E72D297353CC}">
              <c16:uniqueId val="{00000001-E553-4AC3-A5C9-D186C2D6C5E0}"/>
            </c:ext>
          </c:extLst>
        </c:ser>
        <c:dLbls>
          <c:dLblPos val="outEnd"/>
          <c:showLegendKey val="0"/>
          <c:showVal val="1"/>
          <c:showCatName val="0"/>
          <c:showSerName val="0"/>
          <c:showPercent val="0"/>
          <c:showBubbleSize val="0"/>
        </c:dLbls>
        <c:gapWidth val="219"/>
        <c:overlap val="-27"/>
        <c:axId val="2079841711"/>
        <c:axId val="1786950383"/>
      </c:barChart>
      <c:catAx>
        <c:axId val="2079841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786950383"/>
        <c:crosses val="autoZero"/>
        <c:auto val="1"/>
        <c:lblAlgn val="ctr"/>
        <c:lblOffset val="100"/>
        <c:noMultiLvlLbl val="0"/>
      </c:catAx>
      <c:valAx>
        <c:axId val="17869503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2079841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A06CB-74B9-4E3B-931B-3E7E15722992}"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8DC7B-41DD-49E7-A49A-56D612CF4B90}" type="slidenum">
              <a:rPr lang="sv-SE" smtClean="0"/>
              <a:t>‹#›</a:t>
            </a:fld>
            <a:endParaRPr lang="sv-SE"/>
          </a:p>
        </p:txBody>
      </p:sp>
    </p:spTree>
    <p:extLst>
      <p:ext uri="{BB962C8B-B14F-4D97-AF65-F5344CB8AC3E}">
        <p14:creationId xmlns:p14="http://schemas.microsoft.com/office/powerpoint/2010/main" val="3952068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8704B-E6AF-4C66-88B6-B76772BB746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73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image" Target="../media/image1.bin"/><Relationship Id="rId1" Type="http://schemas.openxmlformats.org/officeDocument/2006/relationships/slideMaster" Target="../slideMasters/slideMaster2.xml"/><Relationship Id="rId4" Type="http://schemas.openxmlformats.org/officeDocument/2006/relationships/image" Target="../media/image7.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bin"/><Relationship Id="rId7" Type="http://schemas.openxmlformats.org/officeDocument/2006/relationships/image" Target="../media/image12.bin"/><Relationship Id="rId2" Type="http://schemas.openxmlformats.org/officeDocument/2006/relationships/image" Target="../media/image8.bin"/><Relationship Id="rId1" Type="http://schemas.openxmlformats.org/officeDocument/2006/relationships/slideMaster" Target="../slideMasters/slideMaster2.xml"/><Relationship Id="rId6" Type="http://schemas.openxmlformats.org/officeDocument/2006/relationships/image" Target="../media/image5.bin"/><Relationship Id="rId5" Type="http://schemas.openxmlformats.org/officeDocument/2006/relationships/image" Target="../media/image11.bin"/><Relationship Id="rId4" Type="http://schemas.openxmlformats.org/officeDocument/2006/relationships/image" Target="../media/image10.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bin"/><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3.bin"/><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4.bin"/><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bin"/><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pty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52" r:id="rId3"/>
    <p:sldLayoutId id="2147483660" r:id="rId4"/>
    <p:sldLayoutId id="2147483658" r:id="rId5"/>
    <p:sldLayoutId id="2147483656" r:id="rId6"/>
    <p:sldLayoutId id="2147483653" r:id="rId7"/>
    <p:sldLayoutId id="2147483651" r:id="rId8"/>
    <p:sldLayoutId id="2147483661" r:id="rId9"/>
    <p:sldLayoutId id="2147483659" r:id="rId10"/>
    <p:sldLayoutId id="2147483657" r:id="rId11"/>
  </p:sldLayoutIdLst>
  <p:hf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chart" Target="../charts/chart1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chart" Target="../charts/chart162.xml"/><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chart" Target="../charts/chart164.xml"/><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chart" Target="../charts/chart166.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chart" Target="../charts/chart168.xml"/><Relationship Id="rId1" Type="http://schemas.openxmlformats.org/officeDocument/2006/relationships/slideLayout" Target="../slideLayouts/slideLayout10.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1.xml"/><Relationship Id="rId2" Type="http://schemas.openxmlformats.org/officeDocument/2006/relationships/chart" Target="../charts/chart170.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3.xml"/><Relationship Id="rId2" Type="http://schemas.openxmlformats.org/officeDocument/2006/relationships/chart" Target="../charts/chart172.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5.xml"/><Relationship Id="rId2" Type="http://schemas.openxmlformats.org/officeDocument/2006/relationships/chart" Target="../charts/chart174.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7.xml"/><Relationship Id="rId2" Type="http://schemas.openxmlformats.org/officeDocument/2006/relationships/chart" Target="../charts/chart176.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9.xml"/><Relationship Id="rId2" Type="http://schemas.openxmlformats.org/officeDocument/2006/relationships/chart" Target="../charts/chart17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chart" Target="../charts/chart180.xml"/><Relationship Id="rId1" Type="http://schemas.openxmlformats.org/officeDocument/2006/relationships/slideLayout" Target="../slideLayouts/slideLayout10.xml"/></Relationships>
</file>

<file path=ppt/slides/_rels/slide111.xml.rels><?xml version="1.0" encoding="UTF-8" standalone="yes"?>
<Relationships xmlns="http://schemas.openxmlformats.org/package/2006/relationships"><Relationship Id="rId3" Type="http://schemas.openxmlformats.org/officeDocument/2006/relationships/chart" Target="../charts/chart183.xml"/><Relationship Id="rId2" Type="http://schemas.openxmlformats.org/officeDocument/2006/relationships/chart" Target="../charts/chart182.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3" Type="http://schemas.openxmlformats.org/officeDocument/2006/relationships/chart" Target="../charts/chart185.xml"/><Relationship Id="rId2" Type="http://schemas.openxmlformats.org/officeDocument/2006/relationships/chart" Target="../charts/chart184.xml"/><Relationship Id="rId1" Type="http://schemas.openxmlformats.org/officeDocument/2006/relationships/slideLayout" Target="../slideLayouts/slideLayout10.xml"/></Relationships>
</file>

<file path=ppt/slides/_rels/slide113.xml.rels><?xml version="1.0" encoding="UTF-8" standalone="yes"?>
<Relationships xmlns="http://schemas.openxmlformats.org/package/2006/relationships"><Relationship Id="rId2" Type="http://schemas.openxmlformats.org/officeDocument/2006/relationships/chart" Target="../charts/chart186.xml"/><Relationship Id="rId1" Type="http://schemas.openxmlformats.org/officeDocument/2006/relationships/slideLayout" Target="../slideLayouts/slideLayout10.xml"/></Relationships>
</file>

<file path=ppt/slides/_rels/slide114.xml.rels><?xml version="1.0" encoding="UTF-8" standalone="yes"?>
<Relationships xmlns="http://schemas.openxmlformats.org/package/2006/relationships"><Relationship Id="rId3" Type="http://schemas.openxmlformats.org/officeDocument/2006/relationships/chart" Target="../charts/chart188.xml"/><Relationship Id="rId2" Type="http://schemas.openxmlformats.org/officeDocument/2006/relationships/chart" Target="../charts/chart187.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3" Type="http://schemas.openxmlformats.org/officeDocument/2006/relationships/chart" Target="../charts/chart190.xml"/><Relationship Id="rId2" Type="http://schemas.openxmlformats.org/officeDocument/2006/relationships/chart" Target="../charts/chart189.xml"/><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3" Type="http://schemas.openxmlformats.org/officeDocument/2006/relationships/chart" Target="../charts/chart192.xml"/><Relationship Id="rId2" Type="http://schemas.openxmlformats.org/officeDocument/2006/relationships/chart" Target="../charts/chart191.xml"/><Relationship Id="rId1" Type="http://schemas.openxmlformats.org/officeDocument/2006/relationships/slideLayout" Target="../slideLayouts/slideLayout10.xml"/></Relationships>
</file>

<file path=ppt/slides/_rels/slide117.xml.rels><?xml version="1.0" encoding="UTF-8" standalone="yes"?>
<Relationships xmlns="http://schemas.openxmlformats.org/package/2006/relationships"><Relationship Id="rId3" Type="http://schemas.openxmlformats.org/officeDocument/2006/relationships/chart" Target="../charts/chart194.xml"/><Relationship Id="rId2" Type="http://schemas.openxmlformats.org/officeDocument/2006/relationships/chart" Target="../charts/chart193.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3" Type="http://schemas.openxmlformats.org/officeDocument/2006/relationships/chart" Target="../charts/chart196.xml"/><Relationship Id="rId2" Type="http://schemas.openxmlformats.org/officeDocument/2006/relationships/chart" Target="../charts/chart19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chart" Target="../charts/chart198.xml"/><Relationship Id="rId2" Type="http://schemas.openxmlformats.org/officeDocument/2006/relationships/chart" Target="../charts/chart197.xml"/><Relationship Id="rId1" Type="http://schemas.openxmlformats.org/officeDocument/2006/relationships/slideLayout" Target="../slideLayouts/slideLayout10.xml"/></Relationships>
</file>

<file path=ppt/slides/_rels/slide121.xml.rels><?xml version="1.0" encoding="UTF-8" standalone="yes"?>
<Relationships xmlns="http://schemas.openxmlformats.org/package/2006/relationships"><Relationship Id="rId3" Type="http://schemas.openxmlformats.org/officeDocument/2006/relationships/chart" Target="../charts/chart200.xml"/><Relationship Id="rId2" Type="http://schemas.openxmlformats.org/officeDocument/2006/relationships/chart" Target="../charts/chart199.xml"/><Relationship Id="rId1" Type="http://schemas.openxmlformats.org/officeDocument/2006/relationships/slideLayout" Target="../slideLayouts/slideLayout10.xml"/></Relationships>
</file>

<file path=ppt/slides/_rels/slide122.xml.rels><?xml version="1.0" encoding="UTF-8" standalone="yes"?>
<Relationships xmlns="http://schemas.openxmlformats.org/package/2006/relationships"><Relationship Id="rId3" Type="http://schemas.openxmlformats.org/officeDocument/2006/relationships/chart" Target="../charts/chart202.xml"/><Relationship Id="rId2" Type="http://schemas.openxmlformats.org/officeDocument/2006/relationships/chart" Target="../charts/chart201.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3" Type="http://schemas.openxmlformats.org/officeDocument/2006/relationships/chart" Target="../charts/chart204.xml"/><Relationship Id="rId2" Type="http://schemas.openxmlformats.org/officeDocument/2006/relationships/chart" Target="../charts/chart203.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utveckling.rjl.se/hur-gar-det/halsa/?accordionAnchor=23072"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chart" Target="../charts/chart76.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chart" Target="../charts/chart80.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chart" Target="../charts/chart9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chart" Target="../charts/chart9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chart" Target="../charts/chart99.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chart" Target="../charts/chart10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chart" Target="../charts/chart105.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chart" Target="../charts/chart107.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chart" Target="../charts/chart111.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chart" Target="../charts/chart1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chart" Target="../charts/chart116.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chart" Target="../charts/chart120.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chart" Target="../charts/chart124.xml"/><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chart" Target="../charts/chart130.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chart" Target="../charts/chart132.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chart" Target="../charts/chart134.xml"/><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chart" Target="../charts/chart136.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chart" Target="../charts/chart13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chart" Target="../charts/chart140.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chart" Target="../charts/chart142.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chart" Target="../charts/chart144.xml"/><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chart" Target="../charts/chart146.xml"/><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chart" Target="../charts/chart148.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chart" Target="../charts/chart150.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chart" Target="../charts/chart154.xml"/><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chart" Target="../charts/chart156.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chart" Target="../charts/chart15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p:cNvSpPr>
            <a:spLocks noGrp="1"/>
          </p:cNvSpPr>
          <p:nvPr>
            <p:ph type="ctrTitle"/>
          </p:nvPr>
        </p:nvSpPr>
        <p:spPr/>
        <p:txBody>
          <a:bodyPr/>
          <a:lstStyle/>
          <a:p>
            <a:r>
              <a:rPr lang="sv-SE" dirty="0"/>
              <a:t>Folkhälsoenkät Ung 2023</a:t>
            </a:r>
          </a:p>
        </p:txBody>
      </p:sp>
      <p:sp>
        <p:nvSpPr>
          <p:cNvPr id="3" name="Title2Center"/>
          <p:cNvSpPr>
            <a:spLocks noGrp="1"/>
          </p:cNvSpPr>
          <p:nvPr>
            <p:ph type="subTitle" idx="1"/>
          </p:nvPr>
        </p:nvSpPr>
        <p:spPr/>
        <p:txBody>
          <a:bodyPr/>
          <a:lstStyle/>
          <a:p>
            <a:r>
              <a:rPr lang="sv-SE" dirty="0"/>
              <a:t>Gnosjö kommun</a:t>
            </a:r>
          </a:p>
        </p:txBody>
      </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31236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Vem man bor med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2458511911"/>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9583497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Tillit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109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Föräldrars/vårdnadshavares sysselsättning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47721" y="6164834"/>
            <a:ext cx="8862377" cy="864000"/>
            <a:chOff x="699045" y="5549272"/>
            <a:chExt cx="10764000" cy="216000"/>
          </a:xfrm>
        </p:grpSpPr>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563889318"/>
              </p:ext>
            </p:extLst>
          </p:nvPr>
        </p:nvGraphicFramePr>
        <p:xfrm>
          <a:off x="631371" y="1901599"/>
          <a:ext cx="11125200" cy="3737201"/>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3658020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Välja själv</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0075944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086974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30895768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1298825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Mobbing och trakasserier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226910742"/>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Utsatthet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tre vanligast förekommande påståendena som de svarande har blivit utsatta för, av samtliga påståenden (sett någon blotta sig, att någon har tafsat på dig, blivit kontaktad på sociala medier i sexuellt syfte, tagit emot avklädda bilder, skickat avklädda bilder, tagit på någon på ett sexuellt sätt)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113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307398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4134912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25100807"/>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622374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Våld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Demokrati och inflytande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Livet och framtiden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118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Existentiell hälsa</a:t>
            </a:r>
            <a:br>
              <a:rPr lang="sv-SE" sz="1700" dirty="0"/>
            </a:br>
            <a:r>
              <a:rPr lang="sv-SE" sz="1700" dirty="0"/>
              <a:t>• Framtiden</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7.Livet &amp; framtiden-min.jpg"/>
          <p:cNvPicPr>
            <a:picLocks noChangeAspect="1"/>
          </p:cNvPicPr>
          <p:nvPr/>
        </p:nvPicPr>
        <p:blipFill>
          <a:blip r:embed="rId2" cstate="print"/>
          <a:stretch/>
        </p:blipFill>
        <p:spPr>
          <a:xfrm>
            <a:off x="6096000" y="2195999"/>
            <a:ext cx="5331049" cy="3481859"/>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Ekonomi</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Existentiell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Framtiden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123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242752520"/>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Härkomst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Siffrorna som redovisas beräknas enligt följande: </a:t>
              </a:r>
              <a:br>
                <a:rPr lang="en-GB" sz="1100" spc="50" noProof="1">
                  <a:solidFill>
                    <a:schemeClr val="tx1">
                      <a:tint val="84600"/>
                    </a:schemeClr>
                  </a:solidFill>
                </a:rPr>
              </a:br>
              <a:r>
                <a:rPr lang="en-GB" sz="1100" spc="50" noProof="1">
                  <a:solidFill>
                    <a:schemeClr val="tx1">
                      <a:tint val="84600"/>
                    </a:schemeClr>
                  </a:solidFill>
                </a:rPr>
                <a:t>Sverige: om man själv </a:t>
              </a:r>
              <a:r>
                <a:rPr lang="en-GB" sz="1100" i="1" spc="50" noProof="1">
                  <a:solidFill>
                    <a:schemeClr val="tx1">
                      <a:tint val="84600"/>
                    </a:schemeClr>
                  </a:solidFill>
                </a:rPr>
                <a:t>och</a:t>
              </a:r>
              <a:r>
                <a:rPr lang="en-GB" sz="1100" spc="50" noProof="1">
                  <a:solidFill>
                    <a:schemeClr val="tx1">
                      <a:tint val="84600"/>
                    </a:schemeClr>
                  </a:solidFill>
                </a:rPr>
                <a:t> någon av ens föräldrar är födda i Sverige. </a:t>
              </a:r>
              <a:br>
                <a:rPr lang="en-GB" sz="1100" spc="50" noProof="1">
                  <a:solidFill>
                    <a:schemeClr val="tx1">
                      <a:tint val="84600"/>
                    </a:schemeClr>
                  </a:solidFill>
                </a:rPr>
              </a:br>
              <a:r>
                <a:rPr lang="en-GB" sz="1100" spc="50" noProof="1">
                  <a:solidFill>
                    <a:schemeClr val="tx1">
                      <a:tint val="84600"/>
                    </a:schemeClr>
                  </a:solidFill>
                </a:rPr>
                <a:t>Övriga Europa: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i Europa exkl Sverige, och man inte uppfyller villkoren för alternativ 1. </a:t>
              </a:r>
              <a:br>
                <a:rPr lang="en-GB" sz="1100" spc="50" noProof="1">
                  <a:solidFill>
                    <a:schemeClr val="tx1">
                      <a:tint val="84600"/>
                    </a:schemeClr>
                  </a:solidFill>
                </a:rPr>
              </a:br>
              <a:r>
                <a:rPr lang="en-GB" sz="1100" spc="50" noProof="1">
                  <a:solidFill>
                    <a:schemeClr val="tx1">
                      <a:tint val="84600"/>
                    </a:schemeClr>
                  </a:solidFill>
                </a:rPr>
                <a:t>Övriga världen: om man själv </a:t>
              </a:r>
              <a:r>
                <a:rPr lang="en-GB" sz="1100" i="1" spc="50" noProof="1">
                  <a:solidFill>
                    <a:schemeClr val="tx1">
                      <a:tint val="84600"/>
                    </a:schemeClr>
                  </a:solidFill>
                </a:rPr>
                <a:t>eller</a:t>
              </a:r>
              <a:r>
                <a:rPr lang="en-GB" sz="1100" spc="50" noProof="1">
                  <a:solidFill>
                    <a:schemeClr val="tx1">
                      <a:tint val="84600"/>
                    </a:schemeClr>
                  </a:solidFill>
                </a:rPr>
                <a:t> någon av ens föräldrar är födda utanför Europa och man inte uppfyller villkoren för alternativ 1 eller 2.</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HÄLSA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14</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Allmän hälsa</a:t>
            </a:r>
            <a:br>
              <a:rPr lang="sv-SE" sz="1700" dirty="0"/>
            </a:br>
            <a:r>
              <a:rPr lang="sv-SE" sz="1700" dirty="0"/>
              <a:t>• Psykiskt välbefinnande</a:t>
            </a:r>
            <a:br>
              <a:rPr lang="sv-SE" sz="1700" dirty="0"/>
            </a:br>
            <a:r>
              <a:rPr lang="sv-SE" sz="1700" dirty="0"/>
              <a:t>• Psykosomatiska besvär</a:t>
            </a:r>
            <a:br>
              <a:rPr lang="sv-SE" sz="1700" dirty="0"/>
            </a:br>
            <a:r>
              <a:rPr lang="sv-SE" sz="1700" dirty="0"/>
              <a:t>• Upplevd självkänsla</a:t>
            </a:r>
            <a:br>
              <a:rPr lang="sv-SE" sz="1700" dirty="0"/>
            </a:br>
            <a:r>
              <a:rPr lang="sv-SE" sz="1700" dirty="0"/>
              <a:t>• Impulskontroll</a:t>
            </a:r>
            <a:br>
              <a:rPr lang="sv-SE" sz="1700" dirty="0"/>
            </a:br>
            <a:r>
              <a:rPr lang="sv-SE" sz="1700" dirty="0"/>
              <a:t>• Funktionsnedsättning</a:t>
            </a:r>
            <a:br>
              <a:rPr lang="sv-SE" sz="1700" dirty="0"/>
            </a:br>
            <a:r>
              <a:rPr lang="sv-SE" sz="1700" dirty="0"/>
              <a:t>• Långvarig sjukdom</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2.Häls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Allmän hälsa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Psykiskt välbefinnande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546562"/>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348246" y="5958000"/>
            <a:ext cx="8862377" cy="864000"/>
            <a:chOff x="665019" y="5574823"/>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65019" y="5574823"/>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SWEMBWS (Short Warwick Edinburgh Mental Well Being Scale) är ett instrument för att mäta välbefinnande. Det innehåller sju påståenden om hur man upplevt sin situation de senaste två veckorna: Jag har en positiv syn på framtiden, Jag har känt att jag varit till nytta, Jag har känt mig lugn, Jag har hanterat problem på ett bra sätt, Jag har tänkt på ett klart sätt, Jag har känt mig nära andra människor, Jag har själv kunnat bestämma mig om saker och ting.</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73397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244073598"/>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17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40492385"/>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06529756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04658385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04618703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19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Information</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2</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p:txBody>
          <a:bodyPr>
            <a:normAutofit/>
          </a:bodyPr>
          <a:lstStyle/>
          <a:p>
            <a:pPr marL="0" indent="0">
              <a:lnSpc>
                <a:spcPct val="150000"/>
              </a:lnSpc>
              <a:buNone/>
            </a:pPr>
            <a:r>
              <a:rPr lang="sv-SE" sz="1400" b="1" dirty="0"/>
              <a:t>·</a:t>
            </a:r>
            <a:r>
              <a:rPr lang="sv-SE" sz="1400" dirty="0"/>
              <a:t> I kommunrapporten är de elever som går i skola i kommunen medtagna. De som svarat att de bor i kommunen men</a:t>
            </a:r>
            <a:br>
              <a:rPr lang="sv-SE" sz="1400" dirty="0"/>
            </a:br>
            <a:r>
              <a:rPr lang="sv-SE" sz="1400" dirty="0"/>
              <a:t>  går på skola i annan kommun finns inte med i kommunrapporten. </a:t>
            </a:r>
            <a:br>
              <a:rPr lang="sv-SE" sz="1400" dirty="0"/>
            </a:br>
            <a:r>
              <a:rPr lang="sv-SE" sz="1400" b="1" dirty="0"/>
              <a:t>·</a:t>
            </a:r>
            <a:r>
              <a:rPr lang="sv-SE" sz="1400" dirty="0"/>
              <a:t> Så långt det är möjligt finns jämförelser med tidigare års undersökningar för din kommun, samt jämförelse med</a:t>
            </a:r>
            <a:br>
              <a:rPr lang="sv-SE" sz="1400" dirty="0"/>
            </a:br>
            <a:r>
              <a:rPr lang="sv-SE" sz="1400" dirty="0"/>
              <a:t>  länets resultat 2023. Där inget annat anges beskriver siffrorna din kommuns resultat för år 2023. </a:t>
            </a:r>
            <a:br>
              <a:rPr lang="sv-SE" sz="1400" dirty="0"/>
            </a:br>
            <a:r>
              <a:rPr lang="sv-SE" sz="1400" b="1" dirty="0"/>
              <a:t>·</a:t>
            </a:r>
            <a:r>
              <a:rPr lang="sv-SE" sz="1400" dirty="0"/>
              <a:t> För att minska risken för att röja någon individs identitet visas inget värde i figurerna för de grupper och</a:t>
            </a:r>
            <a:br>
              <a:rPr lang="sv-SE" sz="1400" dirty="0"/>
            </a:br>
            <a:r>
              <a:rPr lang="sv-SE" sz="1400" dirty="0"/>
              <a:t>  kategorier där färre än 5 individer har svarat. </a:t>
            </a:r>
            <a:br>
              <a:rPr lang="sv-SE" sz="1400" dirty="0"/>
            </a:br>
            <a:r>
              <a:rPr lang="sv-SE" sz="1400" b="1" dirty="0"/>
              <a:t>·</a:t>
            </a:r>
            <a:r>
              <a:rPr lang="sv-SE" sz="1400" dirty="0"/>
              <a:t> Antalet elever i kommunerna är relativt få. Det betyder att figurer där resultaten redovisas som andelar (procent) bör</a:t>
            </a:r>
            <a:br>
              <a:rPr lang="sv-SE" sz="1400" dirty="0"/>
            </a:br>
            <a:r>
              <a:rPr lang="sv-SE" sz="1400" dirty="0"/>
              <a:t>  tolkas med försiktighet. Till exempel kan andelen som röker se ut att vara en stor andel av eleverna, medan i</a:t>
            </a:r>
            <a:br>
              <a:rPr lang="sv-SE" sz="1400" dirty="0"/>
            </a:br>
            <a:r>
              <a:rPr lang="sv-SE" sz="1400" dirty="0"/>
              <a:t>  vekligheten motsvarade andelen endast ett fåtal individer. Titta därför i tabellen över svarsfrekvens, där det framgår</a:t>
            </a:r>
            <a:br>
              <a:rPr lang="sv-SE" sz="1400" dirty="0"/>
            </a:br>
            <a:r>
              <a:rPr lang="sv-SE" sz="1400" dirty="0"/>
              <a:t>  hur många elever som har svarat på enkäten per årskurs. </a:t>
            </a:r>
            <a:br>
              <a:rPr lang="sv-SE" sz="1400" dirty="0"/>
            </a:br>
            <a:r>
              <a:rPr lang="sv-SE" sz="1400" b="1" dirty="0"/>
              <a:t>·</a:t>
            </a:r>
            <a:r>
              <a:rPr lang="sv-SE" sz="1400" dirty="0"/>
              <a:t> Har du frågor om materialet, kontakta Ida Erixon (ida.erixon@rjl.se), sektion Folkhälsa, Region Jönköpings län.</a:t>
            </a:r>
          </a:p>
        </p:txBody>
      </p:sp>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18661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84395721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83853112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39150275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09533240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Psykosomatiska besvär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22</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spTree>
    <p:extLst>
      <p:ext uri="{BB962C8B-B14F-4D97-AF65-F5344CB8AC3E}">
        <p14:creationId xmlns:p14="http://schemas.microsoft.com/office/powerpoint/2010/main" val="23394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23</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spTree>
    <p:extLst>
      <p:ext uri="{BB962C8B-B14F-4D97-AF65-F5344CB8AC3E}">
        <p14:creationId xmlns:p14="http://schemas.microsoft.com/office/powerpoint/2010/main" val="233945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Upplevd självkänsla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984520" y="56726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spTree>
    <p:extLst>
      <p:ext uri="{BB962C8B-B14F-4D97-AF65-F5344CB8AC3E}">
        <p14:creationId xmlns:p14="http://schemas.microsoft.com/office/powerpoint/2010/main" val="2339450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25</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27837"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spTree>
    <p:extLst>
      <p:ext uri="{BB962C8B-B14F-4D97-AF65-F5344CB8AC3E}">
        <p14:creationId xmlns:p14="http://schemas.microsoft.com/office/powerpoint/2010/main" val="2339450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extLst>
                <p:ext uri="{D42A27DB-BD31-4B8C-83A1-F6EECF244321}">
                  <p14:modId xmlns:p14="http://schemas.microsoft.com/office/powerpoint/2010/main" val="3792948585"/>
                </p:ext>
              </p:extLst>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793894919"/>
                </p:ext>
              </p:extLst>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26</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27837"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spTree>
    <p:extLst>
      <p:ext uri="{BB962C8B-B14F-4D97-AF65-F5344CB8AC3E}">
        <p14:creationId xmlns:p14="http://schemas.microsoft.com/office/powerpoint/2010/main" val="233945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960000"/>
            <a:chOff x="720000" y="2196000"/>
            <a:chExt cx="10764000" cy="3960000"/>
          </a:xfrm>
        </p:grpSpPr>
        <p:graphicFrame>
          <p:nvGraphicFramePr>
            <p:cNvPr id="5002" name="BodyContentTable"/>
            <p:cNvGraphicFramePr>
              <a:graphicFrameLocks/>
            </p:cNvGraphicFramePr>
            <p:nvPr/>
          </p:nvGraphicFramePr>
          <p:xfrm>
            <a:off x="720000" y="2196000"/>
            <a:ext cx="536400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960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Impulskontroll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0D08C9CF-0CFE-1886-D039-476233F7665F}"/>
              </a:ext>
            </a:extLst>
          </p:cNvPr>
          <p:cNvSpPr>
            <a:spLocks noGrp="1"/>
          </p:cNvSpPr>
          <p:nvPr>
            <p:ph type="sldNum" sz="quarter" idx="12"/>
          </p:nvPr>
        </p:nvSpPr>
        <p:spPr/>
        <p:txBody>
          <a:bodyPr/>
          <a:lstStyle/>
          <a:p>
            <a:fld id="{8EEB9E62-4301-493A-8C73-0409F1A2D539}" type="slidenum">
              <a:rPr lang="sv-SE" smtClean="0"/>
              <a:pPr/>
              <a:t>27</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
        <p:nvSpPr>
          <p:cNvPr id="12" name="BodyFooterRight">
            <a:extLst>
              <a:ext uri="{FF2B5EF4-FFF2-40B4-BE49-F238E27FC236}">
                <a16:creationId xmlns:a16="http://schemas.microsoft.com/office/drawing/2014/main" id="{5CD6726C-3D31-AC76-8268-1C2F900EC243}"/>
              </a:ext>
            </a:extLst>
          </p:cNvPr>
          <p:cNvSpPr txBox="1"/>
          <p:nvPr/>
        </p:nvSpPr>
        <p:spPr>
          <a:xfrm>
            <a:off x="6627837" y="6156000"/>
            <a:ext cx="4856163" cy="864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spTree>
    <p:extLst>
      <p:ext uri="{BB962C8B-B14F-4D97-AF65-F5344CB8AC3E}">
        <p14:creationId xmlns:p14="http://schemas.microsoft.com/office/powerpoint/2010/main" val="2339450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Funktionsnedsättning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aphicFrame>
        <p:nvGraphicFramePr>
          <p:cNvPr id="13" name="BodyContent">
            <a:extLst>
              <a:ext uri="{FF2B5EF4-FFF2-40B4-BE49-F238E27FC236}">
                <a16:creationId xmlns:a16="http://schemas.microsoft.com/office/drawing/2014/main" id="{967783FC-4BAC-54CA-8A74-2B0BD4459004}"/>
              </a:ext>
            </a:extLst>
          </p:cNvPr>
          <p:cNvGraphicFramePr>
            <a:graphicFrameLocks noGrp="1"/>
          </p:cNvGraphicFramePr>
          <p:nvPr>
            <p:ph sz="quarter" idx="10"/>
            <p:extLst>
              <p:ext uri="{D42A27DB-BD31-4B8C-83A1-F6EECF244321}">
                <p14:modId xmlns:p14="http://schemas.microsoft.com/office/powerpoint/2010/main" val="181183732"/>
              </p:ext>
            </p:extLst>
          </p:nvPr>
        </p:nvGraphicFramePr>
        <p:xfrm>
          <a:off x="1073931" y="1838960"/>
          <a:ext cx="10044137" cy="4083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469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93412540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Långvarig sjukdom</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29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8050" y="641207"/>
            <a:ext cx="9360000" cy="1296000"/>
          </a:xfrm>
        </p:spPr>
        <p:txBody>
          <a:bodyPr/>
          <a:lstStyle/>
          <a:p>
            <a:r>
              <a:rPr lang="sv-SE" dirty="0" smtClean="0"/>
              <a:t>Om undersökningen</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text 4"/>
          <p:cNvSpPr>
            <a:spLocks noGrp="1"/>
          </p:cNvSpPr>
          <p:nvPr>
            <p:ph type="body" sz="quarter" idx="13"/>
          </p:nvPr>
        </p:nvSpPr>
        <p:spPr>
          <a:xfrm>
            <a:off x="1078050" y="1937207"/>
            <a:ext cx="9359900" cy="4397125"/>
          </a:xfrm>
        </p:spPr>
        <p:txBody>
          <a:bodyPr/>
          <a:lstStyle/>
          <a:p>
            <a:pPr marL="342900" indent="-342900">
              <a:buFont typeface="Arial" panose="020B0604020202020204" pitchFamily="34" charset="0"/>
              <a:buChar char="•"/>
            </a:pPr>
            <a:r>
              <a:rPr lang="sv-SE" sz="1600" dirty="0"/>
              <a:t>S</a:t>
            </a:r>
            <a:r>
              <a:rPr lang="sv-SE" sz="1600" dirty="0" smtClean="0"/>
              <a:t>yftet  är att </a:t>
            </a:r>
            <a:r>
              <a:rPr lang="sv-SE" sz="1600" dirty="0"/>
              <a:t>följa den självrapporterade hälsan bland länets unga och se förändringar över </a:t>
            </a:r>
            <a:r>
              <a:rPr lang="sv-SE" sz="1600" dirty="0" smtClean="0"/>
              <a:t>tid. Utifrån den kunskapen kan vi tillsammans ge alla barn och unga i Jönköpings län bästa möjliga förutsättningar till ett bra liv med en god hälsa.</a:t>
            </a:r>
          </a:p>
          <a:p>
            <a:pPr marL="342900" indent="-342900">
              <a:buFont typeface="Arial" panose="020B0604020202020204" pitchFamily="34" charset="0"/>
              <a:buChar char="•"/>
            </a:pPr>
            <a:r>
              <a:rPr lang="sv-SE" sz="1600" dirty="0"/>
              <a:t>Totalundersökning bland länets unga i årskurs 9 och 2 på gymnasiet samt i anpassad grund- och </a:t>
            </a:r>
            <a:r>
              <a:rPr lang="sv-SE" sz="1600" dirty="0" smtClean="0"/>
              <a:t>gymnasieskola</a:t>
            </a:r>
            <a:endParaRPr lang="sv-SE" sz="1600" dirty="0"/>
          </a:p>
          <a:p>
            <a:pPr marL="342900" indent="-342900">
              <a:buFont typeface="Arial" panose="020B0604020202020204" pitchFamily="34" charset="0"/>
              <a:buChar char="•"/>
            </a:pPr>
            <a:r>
              <a:rPr lang="sv-SE" sz="1600" dirty="0" smtClean="0"/>
              <a:t>Undersökningen görs av Region Jönköpings län tillsammans med Länsstyrelsen och länets kommuner</a:t>
            </a:r>
          </a:p>
          <a:p>
            <a:pPr marL="342900" indent="-342900">
              <a:buFont typeface="Arial" panose="020B0604020202020204" pitchFamily="34" charset="0"/>
              <a:buChar char="•"/>
            </a:pPr>
            <a:r>
              <a:rPr lang="sv-SE" sz="1600" dirty="0" smtClean="0"/>
              <a:t>Har genomförts sedan 2013. </a:t>
            </a:r>
            <a:r>
              <a:rPr lang="sv-SE" sz="1600" dirty="0"/>
              <a:t>Genomförs nu vart tredje år. </a:t>
            </a:r>
            <a:endParaRPr lang="sv-SE" sz="1600" dirty="0" smtClean="0"/>
          </a:p>
          <a:p>
            <a:pPr marL="702900" lvl="1" indent="-342900"/>
            <a:r>
              <a:rPr lang="sv-SE" sz="1600" dirty="0" smtClean="0"/>
              <a:t>Anpassad skola är med sedan 2020 </a:t>
            </a:r>
            <a:endParaRPr lang="sv-SE" sz="1600" dirty="0"/>
          </a:p>
          <a:p>
            <a:pPr marL="342900" indent="-342900">
              <a:buFont typeface="Arial" panose="020B0604020202020204" pitchFamily="34" charset="0"/>
              <a:buChar char="•"/>
            </a:pPr>
            <a:r>
              <a:rPr lang="sv-SE" sz="1600" dirty="0" smtClean="0"/>
              <a:t>Enkäten genomfördes digitalt under skoltid </a:t>
            </a:r>
            <a:r>
              <a:rPr lang="sv-SE" sz="1600" dirty="0"/>
              <a:t>4 </a:t>
            </a:r>
            <a:r>
              <a:rPr lang="sv-SE" sz="1600" dirty="0" smtClean="0"/>
              <a:t>september </a:t>
            </a:r>
            <a:r>
              <a:rPr lang="sv-SE" sz="1600" dirty="0"/>
              <a:t>– </a:t>
            </a:r>
            <a:r>
              <a:rPr lang="sv-SE" sz="1600" dirty="0" smtClean="0"/>
              <a:t>13 </a:t>
            </a:r>
            <a:r>
              <a:rPr lang="sv-SE" sz="1600" dirty="0"/>
              <a:t>oktober </a:t>
            </a:r>
            <a:r>
              <a:rPr lang="sv-SE" sz="1600" dirty="0" smtClean="0"/>
              <a:t>2023</a:t>
            </a:r>
            <a:endParaRPr lang="sv-SE" sz="1600" dirty="0"/>
          </a:p>
          <a:p>
            <a:pPr marL="342900" indent="-342900">
              <a:buFont typeface="Arial" panose="020B0604020202020204" pitchFamily="34" charset="0"/>
              <a:buChar char="•"/>
            </a:pPr>
            <a:r>
              <a:rPr lang="sv-SE" sz="1600" dirty="0" smtClean="0"/>
              <a:t>Vad </a:t>
            </a:r>
            <a:r>
              <a:rPr lang="sv-SE" sz="1600" dirty="0"/>
              <a:t>innehåller enkäten? 80 frågor </a:t>
            </a:r>
            <a:r>
              <a:rPr lang="sv-SE" sz="1600" dirty="0" smtClean="0"/>
              <a:t>om hälsa och livsstil, tobak, alkohol, narkotika och spel, skola och fritid, livet och framtiden etc. Enkäten är tillgänglig på 6 språk (svenska, engelska, arabiska, tigrinja, dari</a:t>
            </a:r>
            <a:r>
              <a:rPr lang="sv-SE" sz="1600" dirty="0"/>
              <a:t> </a:t>
            </a:r>
            <a:r>
              <a:rPr lang="sv-SE" sz="1600" dirty="0" smtClean="0"/>
              <a:t>och somaliska)</a:t>
            </a:r>
          </a:p>
          <a:p>
            <a:r>
              <a:rPr lang="sv-SE" sz="1600" dirty="0"/>
              <a:t>Samtliga resultat från undersökningen finns här: </a:t>
            </a:r>
            <a:r>
              <a:rPr lang="sv-SE" sz="1600" dirty="0">
                <a:hlinkClick r:id="rId3"/>
              </a:rPr>
              <a:t>Hälsa-Utveckling i Jönköpings län (rjl.se)</a:t>
            </a:r>
            <a:r>
              <a:rPr lang="sv-SE" sz="1600" dirty="0"/>
              <a:t> </a:t>
            </a:r>
            <a:endParaRPr lang="sv-SE" sz="2000" dirty="0"/>
          </a:p>
          <a:p>
            <a:endParaRPr lang="sv-SE" sz="1600" dirty="0"/>
          </a:p>
          <a:p>
            <a:pPr marL="702900" lvl="1" indent="-342900"/>
            <a:endParaRPr lang="sv-SE" sz="1600" dirty="0" smtClean="0"/>
          </a:p>
        </p:txBody>
      </p:sp>
    </p:spTree>
    <p:extLst>
      <p:ext uri="{BB962C8B-B14F-4D97-AF65-F5344CB8AC3E}">
        <p14:creationId xmlns:p14="http://schemas.microsoft.com/office/powerpoint/2010/main" val="960553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Levnadsvanor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30</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Kost</a:t>
            </a:r>
            <a:br>
              <a:rPr lang="sv-SE" sz="1700" dirty="0"/>
            </a:br>
            <a:r>
              <a:rPr lang="sv-SE" sz="1700" dirty="0"/>
              <a:t>• Fysisk aktivitet</a:t>
            </a:r>
            <a:br>
              <a:rPr lang="sv-SE" sz="1700" dirty="0"/>
            </a:br>
            <a:r>
              <a:rPr lang="sv-SE" sz="1700" dirty="0"/>
              <a:t>• Sömn</a:t>
            </a:r>
            <a:br>
              <a:rPr lang="sv-SE" sz="1700" dirty="0"/>
            </a:br>
            <a:r>
              <a:rPr lang="sv-SE" sz="1700" dirty="0"/>
              <a:t>• Sex och samlevnad</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3.Levnadsvanor-min.jpeg"/>
          <p:cNvPicPr>
            <a:picLocks noChangeAspect="1"/>
          </p:cNvPicPr>
          <p:nvPr/>
        </p:nvPicPr>
        <p:blipFill>
          <a:blip r:embed="rId2" cstate="print"/>
          <a:stretch/>
        </p:blipFill>
        <p:spPr>
          <a:xfrm>
            <a:off x="6096000" y="2195999"/>
            <a:ext cx="5331049" cy="300142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1969620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499674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5526755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02285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7031886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55689812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Kost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39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3"/>
          </p:nvPr>
        </p:nvSpPr>
        <p:spPr>
          <a:xfrm>
            <a:off x="954000" y="1765176"/>
            <a:ext cx="9359900" cy="3780000"/>
          </a:xfrm>
        </p:spPr>
        <p:txBody>
          <a:bodyPr/>
          <a:lstStyle/>
          <a:p>
            <a:endParaRPr lang="sv-SE" dirty="0" smtClean="0"/>
          </a:p>
          <a:p>
            <a:r>
              <a:rPr lang="sv-SE" dirty="0" smtClean="0"/>
              <a:t>2024-02-22 uppdaterades denna fil och berör följande bilder</a:t>
            </a:r>
          </a:p>
        </p:txBody>
      </p:sp>
      <p:sp>
        <p:nvSpPr>
          <p:cNvPr id="2" name="Rubrik 1"/>
          <p:cNvSpPr>
            <a:spLocks noGrp="1"/>
          </p:cNvSpPr>
          <p:nvPr>
            <p:ph type="title"/>
          </p:nvPr>
        </p:nvSpPr>
        <p:spPr/>
        <p:txBody>
          <a:bodyPr/>
          <a:lstStyle/>
          <a:p>
            <a:r>
              <a:rPr lang="sv-SE" dirty="0" smtClean="0"/>
              <a:t>Rättelse</a:t>
            </a:r>
            <a:endParaRPr lang="sv-SE" dirty="0"/>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EB9E62-4301-493A-8C73-0409F1A2D539}"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ell 6"/>
          <p:cNvGraphicFramePr>
            <a:graphicFrameLocks noGrp="1"/>
          </p:cNvGraphicFramePr>
          <p:nvPr/>
        </p:nvGraphicFramePr>
        <p:xfrm>
          <a:off x="954000" y="2890876"/>
          <a:ext cx="9522000" cy="2021840"/>
        </p:xfrm>
        <a:graphic>
          <a:graphicData uri="http://schemas.openxmlformats.org/drawingml/2006/table">
            <a:tbl>
              <a:tblPr firstRow="1" bandRow="1">
                <a:tableStyleId>{5C22544A-7EE6-4342-B048-85BDC9FD1C3A}</a:tableStyleId>
              </a:tblPr>
              <a:tblGrid>
                <a:gridCol w="1586977">
                  <a:extLst>
                    <a:ext uri="{9D8B030D-6E8A-4147-A177-3AD203B41FA5}">
                      <a16:colId xmlns:a16="http://schemas.microsoft.com/office/drawing/2014/main" val="3088585939"/>
                    </a:ext>
                  </a:extLst>
                </a:gridCol>
                <a:gridCol w="3587261">
                  <a:extLst>
                    <a:ext uri="{9D8B030D-6E8A-4147-A177-3AD203B41FA5}">
                      <a16:colId xmlns:a16="http://schemas.microsoft.com/office/drawing/2014/main" val="3705576496"/>
                    </a:ext>
                  </a:extLst>
                </a:gridCol>
                <a:gridCol w="4347762">
                  <a:extLst>
                    <a:ext uri="{9D8B030D-6E8A-4147-A177-3AD203B41FA5}">
                      <a16:colId xmlns:a16="http://schemas.microsoft.com/office/drawing/2014/main" val="298576399"/>
                    </a:ext>
                  </a:extLst>
                </a:gridCol>
              </a:tblGrid>
              <a:tr h="370840">
                <a:tc>
                  <a:txBody>
                    <a:bodyPr/>
                    <a:lstStyle/>
                    <a:p>
                      <a:r>
                        <a:rPr lang="sv-SE" sz="1200" dirty="0" smtClean="0"/>
                        <a:t>Vilken bild berörs?</a:t>
                      </a:r>
                      <a:endParaRPr lang="sv-SE" sz="1200" dirty="0"/>
                    </a:p>
                  </a:txBody>
                  <a:tcPr/>
                </a:tc>
                <a:tc>
                  <a:txBody>
                    <a:bodyPr/>
                    <a:lstStyle/>
                    <a:p>
                      <a:r>
                        <a:rPr lang="sv-SE" sz="1200" dirty="0" smtClean="0"/>
                        <a:t>Rubrik</a:t>
                      </a:r>
                      <a:endParaRPr lang="sv-SE" sz="1200" dirty="0"/>
                    </a:p>
                  </a:txBody>
                  <a:tcPr/>
                </a:tc>
                <a:tc>
                  <a:txBody>
                    <a:bodyPr/>
                    <a:lstStyle/>
                    <a:p>
                      <a:r>
                        <a:rPr lang="sv-SE" sz="1200" dirty="0" smtClean="0"/>
                        <a:t>Vad är ändrat?</a:t>
                      </a:r>
                      <a:endParaRPr lang="sv-SE" sz="1200" dirty="0"/>
                    </a:p>
                  </a:txBody>
                  <a:tcPr/>
                </a:tc>
                <a:extLst>
                  <a:ext uri="{0D108BD9-81ED-4DB2-BD59-A6C34878D82A}">
                    <a16:rowId xmlns:a16="http://schemas.microsoft.com/office/drawing/2014/main" val="438801159"/>
                  </a:ext>
                </a:extLst>
              </a:tr>
              <a:tr h="370840">
                <a:tc>
                  <a:txBody>
                    <a:bodyPr/>
                    <a:lstStyle/>
                    <a:p>
                      <a:r>
                        <a:rPr lang="sv-SE" sz="1200" dirty="0" smtClean="0"/>
                        <a:t>Bild 16</a:t>
                      </a:r>
                      <a:endParaRPr lang="sv-SE" sz="1200" dirty="0"/>
                    </a:p>
                  </a:txBody>
                  <a:tcPr/>
                </a:tc>
                <a:tc>
                  <a:txBody>
                    <a:bodyPr/>
                    <a:lstStyle/>
                    <a:p>
                      <a:r>
                        <a:rPr lang="sv-SE" sz="1200" dirty="0" smtClean="0"/>
                        <a:t>Psykiskt välbefinnande</a:t>
                      </a:r>
                      <a:endParaRPr lang="sv-SE" sz="1200" dirty="0"/>
                    </a:p>
                  </a:txBody>
                  <a:tcPr/>
                </a:tc>
                <a:tc>
                  <a:txBody>
                    <a:bodyPr/>
                    <a:lstStyle/>
                    <a:p>
                      <a:r>
                        <a:rPr lang="sv-SE" sz="1200" dirty="0" smtClean="0"/>
                        <a:t>Andelarna</a:t>
                      </a:r>
                      <a:r>
                        <a:rPr lang="sv-SE" sz="1200" baseline="0" dirty="0" smtClean="0"/>
                        <a:t> är uppdaterade efter att ett räknefel uppdagats</a:t>
                      </a:r>
                      <a:endParaRPr lang="sv-SE" sz="1200" dirty="0"/>
                    </a:p>
                  </a:txBody>
                  <a:tcPr/>
                </a:tc>
                <a:extLst>
                  <a:ext uri="{0D108BD9-81ED-4DB2-BD59-A6C34878D82A}">
                    <a16:rowId xmlns:a16="http://schemas.microsoft.com/office/drawing/2014/main" val="2348347599"/>
                  </a:ext>
                </a:extLst>
              </a:tr>
              <a:tr h="370840">
                <a:tc>
                  <a:txBody>
                    <a:bodyPr/>
                    <a:lstStyle/>
                    <a:p>
                      <a:r>
                        <a:rPr lang="sv-SE" sz="1200" dirty="0" smtClean="0"/>
                        <a:t>Bild 89</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Andel (%) som brukar träffa kompisar minst 1-2 kvällar i veckan </a:t>
                      </a:r>
                    </a:p>
                    <a:p>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1449931790"/>
                  </a:ext>
                </a:extLst>
              </a:tr>
              <a:tr h="370840">
                <a:tc>
                  <a:txBody>
                    <a:bodyPr/>
                    <a:lstStyle/>
                    <a:p>
                      <a:r>
                        <a:rPr lang="sv-SE" sz="1200" dirty="0" smtClean="0"/>
                        <a:t>Bild104</a:t>
                      </a:r>
                      <a:endParaRPr lang="sv-SE" sz="1200" dirty="0"/>
                    </a:p>
                  </a:txBody>
                  <a:tcPr/>
                </a:tc>
                <a:tc>
                  <a:txBody>
                    <a:bodyPr/>
                    <a:lstStyle/>
                    <a:p>
                      <a:r>
                        <a:rPr lang="sv-SE" sz="1200" dirty="0" smtClean="0"/>
                        <a:t>Det finns vuxna i min närhet som jag kan berätta personliga saker för </a:t>
                      </a:r>
                      <a:endParaRPr lang="sv-S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Frågan ändrades inför undersökningen 2020. Det går inte att jämföra med tidigare års resultat och därför finns inte äldre data längre med i jämförelsen över tid</a:t>
                      </a:r>
                    </a:p>
                  </a:txBody>
                  <a:tcPr/>
                </a:tc>
                <a:extLst>
                  <a:ext uri="{0D108BD9-81ED-4DB2-BD59-A6C34878D82A}">
                    <a16:rowId xmlns:a16="http://schemas.microsoft.com/office/drawing/2014/main" val="4114652902"/>
                  </a:ext>
                </a:extLst>
              </a:tr>
            </a:tbl>
          </a:graphicData>
        </a:graphic>
      </p:graphicFrame>
    </p:spTree>
    <p:extLst>
      <p:ext uri="{BB962C8B-B14F-4D97-AF65-F5344CB8AC3E}">
        <p14:creationId xmlns:p14="http://schemas.microsoft.com/office/powerpoint/2010/main" val="3711767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Fysisk aktivitet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Sömn</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315843764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1439863" y="5507998"/>
            <a:ext cx="9359900" cy="864000"/>
            <a:chOff x="720000" y="5508000"/>
            <a:chExt cx="10764000" cy="216000"/>
          </a:xfrm>
        </p:grpSpPr>
        <p:sp>
          <p:nvSpPr>
            <p:cNvPr id="4" name="BodyFooterLef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(hur man hittar någon att bli tillsammans med, hur man får ett förhållande att fungera bra, hur man gör slut, onani och sex, homo-, bi- eller annan sexuell läggning, religionens/kulturens/samhällets påverkan på sexualiteten, hur man tar upp frågan om kondomanvändning, när man är på väg att ha sex, hur man undviker oönskade graviditeter, hur könssjukdomar smittar, annat)</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81AAC902-07C6-7726-1FA6-E75F4ED568D5}"/>
              </a:ext>
            </a:extLst>
          </p:cNvPr>
          <p:cNvSpPr>
            <a:spLocks noGrp="1"/>
          </p:cNvSpPr>
          <p:nvPr>
            <p:ph type="sldNum" sz="quarter" idx="12"/>
          </p:nvPr>
        </p:nvSpPr>
        <p:spPr/>
        <p:txBody>
          <a:bodyPr/>
          <a:lstStyle/>
          <a:p>
            <a:fld id="{8EEB9E62-4301-493A-8C73-0409F1A2D539}" type="slidenum">
              <a:rPr lang="sv-SE" smtClean="0"/>
              <a:pPr/>
              <a:t>44</a:t>
            </a:fld>
            <a:endParaRPr lang="sv-SE"/>
          </a:p>
        </p:txBody>
      </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077101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a:xfrm>
            <a:off x="1439999" y="900000"/>
            <a:ext cx="9972748" cy="1296000"/>
          </a:xfrm>
        </p:spPr>
        <p:txBody>
          <a:bodyPr/>
          <a:lstStyle/>
          <a:p>
            <a:r>
              <a:rPr lang="sv-SE" dirty="0"/>
              <a:t>Sex och samlevnad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93147" y="615394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38668" y="5450047"/>
            <a:ext cx="8862377" cy="1143078"/>
            <a:chOff x="699045" y="5549272"/>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699045" y="5549272"/>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De fyra vanligast förekommande påståendena som de svarande har svarat, av samtliga påståenden (jag skulle tycka att personen verkade vara omtänksam/ansvarsfull, det skulle kännas som att personen kanske hade en könssjukdom eller trodde att jag hade det, jag skulle vilja använda kondom och tycker att det vore bra om min partner föreslog det, jag skulle inte vilja använda kondom och skulle bli störd om min partner föreslog det, om jag kände personen sedan tidigare skulle jag inte tycka att det behövdes, jag skulle inte tycka att kondom behövdes om jag eller min partner använde hormonellt preventivmedel, till exempel p-piller, minipiller, p-ring)</a:t>
              </a:r>
            </a:p>
          </p:txBody>
        </p:sp>
      </p:grpSp>
      <p:graphicFrame>
        <p:nvGraphicFramePr>
          <p:cNvPr id="13" name="BodyContent">
            <a:extLst>
              <a:ext uri="{FF2B5EF4-FFF2-40B4-BE49-F238E27FC236}">
                <a16:creationId xmlns:a16="http://schemas.microsoft.com/office/drawing/2014/main" id="{92B38DE2-48BA-2944-CBD6-EA2FE5E971CB}"/>
              </a:ext>
            </a:extLst>
          </p:cNvPr>
          <p:cNvGraphicFramePr>
            <a:graphicFrameLocks/>
          </p:cNvGraphicFramePr>
          <p:nvPr>
            <p:extLst>
              <p:ext uri="{D42A27DB-BD31-4B8C-83A1-F6EECF244321}">
                <p14:modId xmlns:p14="http://schemas.microsoft.com/office/powerpoint/2010/main" val="999600296"/>
              </p:ext>
            </p:extLst>
          </p:nvPr>
        </p:nvGraphicFramePr>
        <p:xfrm>
          <a:off x="1087138" y="1901599"/>
          <a:ext cx="9972748" cy="3519487"/>
        </p:xfrm>
        <a:graphic>
          <a:graphicData uri="http://schemas.openxmlformats.org/drawingml/2006/chart">
            <c:chart xmlns:c="http://schemas.openxmlformats.org/drawingml/2006/chart" xmlns:r="http://schemas.openxmlformats.org/officeDocument/2006/relationships" r:id="rId2"/>
          </a:graphicData>
        </a:graphic>
      </p:graphicFrame>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292168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Tobak alkohol, narkotika och spel</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46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Tobak</a:t>
            </a:r>
            <a:br>
              <a:rPr lang="sv-SE" sz="1700" dirty="0"/>
            </a:br>
            <a:r>
              <a:rPr lang="sv-SE" sz="1700" dirty="0"/>
              <a:t>• Alkohol</a:t>
            </a:r>
            <a:br>
              <a:rPr lang="sv-SE" sz="1700" dirty="0"/>
            </a:br>
            <a:r>
              <a:rPr lang="sv-SE" sz="1700" dirty="0"/>
              <a:t>• Narkotika</a:t>
            </a:r>
            <a:br>
              <a:rPr lang="sv-SE" sz="1700" dirty="0"/>
            </a:br>
            <a:r>
              <a:rPr lang="sv-SE" sz="1700" dirty="0"/>
              <a:t>• Spel</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4.Tobak...-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863138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17741929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Rökning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58483048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13861633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Snusning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083255394"/>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Vitt snus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49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p:txBody>
          <a:bodyPr/>
          <a:lstStyle/>
          <a:p>
            <a:r>
              <a:rPr lang="sv-SE" dirty="0"/>
              <a:t>Svarsfrekvenser</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5</a:t>
            </a:fld>
            <a:endParaRPr lang="sv-SE"/>
          </a:p>
        </p:txBody>
      </p:sp>
      <p:graphicFrame>
        <p:nvGraphicFramePr>
          <p:cNvPr id="3" name="Tabell 14">
            <a:extLst>
              <a:ext uri="{FF2B5EF4-FFF2-40B4-BE49-F238E27FC236}">
                <a16:creationId xmlns:a16="http://schemas.microsoft.com/office/drawing/2014/main" id="{518DD9DE-DB4C-D641-69B5-75E8358E53AD}"/>
              </a:ext>
            </a:extLst>
          </p:cNvPr>
          <p:cNvGraphicFramePr>
            <a:graphicFrameLocks noGrp="1"/>
          </p:cNvGraphicFramePr>
          <p:nvPr>
            <p:extLst>
              <p:ext uri="{D42A27DB-BD31-4B8C-83A1-F6EECF244321}">
                <p14:modId xmlns:p14="http://schemas.microsoft.com/office/powerpoint/2010/main" val="398501775"/>
              </p:ext>
            </p:extLst>
          </p:nvPr>
        </p:nvGraphicFramePr>
        <p:xfrm>
          <a:off x="2060960" y="2544999"/>
          <a:ext cx="8070080" cy="2710715"/>
        </p:xfrm>
        <a:graphic>
          <a:graphicData uri="http://schemas.openxmlformats.org/drawingml/2006/table">
            <a:tbl>
              <a:tblPr firstRow="1" bandRow="1"/>
              <a:tblGrid>
                <a:gridCol w="2017520">
                  <a:extLst>
                    <a:ext uri="{9D8B030D-6E8A-4147-A177-3AD203B41FA5}">
                      <a16:colId xmlns:a16="http://schemas.microsoft.com/office/drawing/2014/main" val="1578566406"/>
                    </a:ext>
                  </a:extLst>
                </a:gridCol>
                <a:gridCol w="2017520">
                  <a:extLst>
                    <a:ext uri="{9D8B030D-6E8A-4147-A177-3AD203B41FA5}">
                      <a16:colId xmlns:a16="http://schemas.microsoft.com/office/drawing/2014/main" val="1035222760"/>
                    </a:ext>
                  </a:extLst>
                </a:gridCol>
                <a:gridCol w="2017520">
                  <a:extLst>
                    <a:ext uri="{9D8B030D-6E8A-4147-A177-3AD203B41FA5}">
                      <a16:colId xmlns:a16="http://schemas.microsoft.com/office/drawing/2014/main" val="179018176"/>
                    </a:ext>
                  </a:extLst>
                </a:gridCol>
                <a:gridCol w="2017520">
                  <a:extLst>
                    <a:ext uri="{9D8B030D-6E8A-4147-A177-3AD203B41FA5}">
                      <a16:colId xmlns:a16="http://schemas.microsoft.com/office/drawing/2014/main" val="3535217673"/>
                    </a:ext>
                  </a:extLst>
                </a:gridCol>
              </a:tblGrid>
              <a:tr h="542143">
                <a:tc>
                  <a:txBody>
                    <a:bodyPr/>
                    <a:lstStyle/>
                    <a:p>
                      <a:pPr algn="just" fontAlgn="ctr">
                        <a:defRPr spc="50"/>
                      </a:pPr>
                      <a:r>
                        <a:rPr lang="sv-SE" sz="1600" b="1" dirty="0">
                          <a:solidFill>
                            <a:schemeClr val="bg1"/>
                          </a:solidFill>
                        </a:rPr>
                        <a:t>Årskurs</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elever</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Antal svarande</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tc>
                  <a:txBody>
                    <a:bodyPr/>
                    <a:lstStyle/>
                    <a:p>
                      <a:pPr algn="ctr" fontAlgn="ctr">
                        <a:defRPr spc="50"/>
                      </a:pPr>
                      <a:r>
                        <a:rPr lang="sv-SE" sz="1600" b="1" dirty="0">
                          <a:solidFill>
                            <a:schemeClr val="bg1"/>
                          </a:solidFill>
                        </a:rPr>
                        <a:t>Svarsfrekvens (%)</a:t>
                      </a:r>
                      <a:endParaRPr sz="1600" b="1" dirty="0">
                        <a:solidFill>
                          <a:schemeClr val="bg1"/>
                        </a:solidFill>
                      </a:endParaRPr>
                    </a:p>
                  </a:txBody>
                  <a:tcPr marL="72000" marR="72000" marT="36000" marB="3600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60424"/>
                    </a:solidFill>
                  </a:tcPr>
                </a:tc>
                <a:extLst>
                  <a:ext uri="{0D108BD9-81ED-4DB2-BD59-A6C34878D82A}">
                    <a16:rowId xmlns:a16="http://schemas.microsoft.com/office/drawing/2014/main" val="3974158637"/>
                  </a:ext>
                </a:extLst>
              </a:tr>
              <a:tr h="542143">
                <a:tc>
                  <a:txBody>
                    <a:bodyPr/>
                    <a:lstStyle/>
                    <a:p>
                      <a:pPr algn="just" fontAlgn="ctr">
                        <a:defRPr spc="50"/>
                      </a:pPr>
                      <a:r>
                        <a:rPr lang="en-GB" sz="1600" b="1" spc="50" noProof="1">
                          <a:solidFill>
                            <a:schemeClr val="tx1">
                              <a:tint val="100000"/>
                            </a:schemeClr>
                          </a:solidFill>
                        </a:rPr>
                        <a:t>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101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91</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90</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3251561706"/>
                  </a:ext>
                </a:extLst>
              </a:tr>
              <a:tr h="542143">
                <a:tc>
                  <a:txBody>
                    <a:bodyPr/>
                    <a:lstStyle/>
                    <a:p>
                      <a:pPr algn="just" fontAlgn="ctr">
                        <a:defRPr spc="50"/>
                      </a:pPr>
                      <a:r>
                        <a:rPr lang="sv-SE" sz="1600" b="1" dirty="0"/>
                        <a:t>Gy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85</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72</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marL="0" algn="ctr" defTabSz="914400" rtl="0" eaLnBrk="1" fontAlgn="ctr" latinLnBrk="0" hangingPunct="1">
                        <a:defRPr spc="50"/>
                      </a:pPr>
                      <a:r>
                        <a:rPr lang="sv-SE" sz="1600" b="1" kern="1200" spc="50">
                          <a:solidFill>
                            <a:schemeClr val="tx1">
                              <a:tint val="100000"/>
                            </a:schemeClr>
                          </a:solidFill>
                          <a:latin typeface="+mn-lt"/>
                          <a:ea typeface="+mn-ea"/>
                          <a:cs typeface="+mn-cs"/>
                        </a:rPr>
                        <a:t>85</a:t>
                      </a:r>
                    </a:p>
                  </a:txBody>
                  <a:tcPr marL="9525" marR="9525" marT="9525"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655235848"/>
                  </a:ext>
                </a:extLst>
              </a:tr>
              <a:tr h="542143">
                <a:tc>
                  <a:txBody>
                    <a:bodyPr/>
                    <a:lstStyle/>
                    <a:p>
                      <a:pPr algn="just" fontAlgn="ctr">
                        <a:defRPr spc="50"/>
                      </a:pPr>
                      <a:r>
                        <a:rPr lang="sv-SE" sz="1600" b="1" dirty="0"/>
                        <a:t>Länet åk 9</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4 227</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3 248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2301546638"/>
                  </a:ext>
                </a:extLst>
              </a:tr>
              <a:tr h="542143">
                <a:tc>
                  <a:txBody>
                    <a:bodyPr/>
                    <a:lstStyle/>
                    <a:p>
                      <a:pPr algn="just" fontAlgn="ctr">
                        <a:defRPr spc="50"/>
                      </a:pPr>
                      <a:r>
                        <a:rPr lang="sv-SE" sz="1600" b="1" dirty="0"/>
                        <a:t>Länet </a:t>
                      </a:r>
                      <a:r>
                        <a:rPr lang="sv-SE" sz="1600" b="1" dirty="0" err="1"/>
                        <a:t>gy</a:t>
                      </a:r>
                      <a:r>
                        <a:rPr lang="sv-SE" sz="1600" b="1" dirty="0"/>
                        <a:t> 2</a:t>
                      </a:r>
                      <a:endParaRPr sz="1600" b="1" dirty="0"/>
                    </a:p>
                  </a:txBody>
                  <a:tcPr marL="72000" marR="7200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4 058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3 108</a:t>
                      </a:r>
                    </a:p>
                  </a:txBody>
                  <a:tcPr marL="72000" marR="7200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tc>
                  <a:txBody>
                    <a:bodyPr/>
                    <a:lstStyle/>
                    <a:p>
                      <a:pPr algn="ctr" fontAlgn="ctr">
                        <a:defRPr spc="50"/>
                      </a:pPr>
                      <a:r>
                        <a:rPr lang="en-GB" sz="1600" b="1" spc="50" noProof="1">
                          <a:solidFill>
                            <a:schemeClr val="tx1">
                              <a:tint val="100000"/>
                            </a:schemeClr>
                          </a:solidFill>
                        </a:rPr>
                        <a:t>77</a:t>
                      </a:r>
                    </a:p>
                  </a:txBody>
                  <a:tcPr marL="72000" marR="7200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DDDD"/>
                    </a:solidFill>
                  </a:tcPr>
                </a:tc>
                <a:extLst>
                  <a:ext uri="{0D108BD9-81ED-4DB2-BD59-A6C34878D82A}">
                    <a16:rowId xmlns:a16="http://schemas.microsoft.com/office/drawing/2014/main" val="4122910005"/>
                  </a:ext>
                </a:extLst>
              </a:tr>
            </a:tbl>
          </a:graphicData>
        </a:graphic>
      </p:graphicFrame>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4123657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4327071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E-cigaretter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18464886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6117428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Vattenpipa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Content">
            <a:extLst>
              <a:ext uri="{FF2B5EF4-FFF2-40B4-BE49-F238E27FC236}">
                <a16:creationId xmlns:a16="http://schemas.microsoft.com/office/drawing/2014/main" id="{5AE79878-12E3-73C8-E6D7-DE04BC3C51FF}"/>
              </a:ext>
            </a:extLst>
          </p:cNvPr>
          <p:cNvGrpSpPr/>
          <p:nvPr/>
        </p:nvGrpSpPr>
        <p:grpSpPr>
          <a:xfrm>
            <a:off x="711122" y="2196000"/>
            <a:ext cx="10764000" cy="3312000"/>
            <a:chOff x="720000" y="2196000"/>
            <a:chExt cx="10764000" cy="3312000"/>
          </a:xfrm>
        </p:grpSpPr>
        <p:graphicFrame>
          <p:nvGraphicFramePr>
            <p:cNvPr id="10" name="BodyContentTable">
              <a:extLst>
                <a:ext uri="{FF2B5EF4-FFF2-40B4-BE49-F238E27FC236}">
                  <a16:creationId xmlns:a16="http://schemas.microsoft.com/office/drawing/2014/main" id="{93FF8A27-7CD6-EC4C-ABEE-A1817FE97D85}"/>
                </a:ext>
              </a:extLst>
            </p:cNvPr>
            <p:cNvGraphicFramePr>
              <a:graphicFrameLocks/>
            </p:cNvGraphicFramePr>
            <p:nvPr>
              <p:extLst>
                <p:ext uri="{D42A27DB-BD31-4B8C-83A1-F6EECF244321}">
                  <p14:modId xmlns:p14="http://schemas.microsoft.com/office/powerpoint/2010/main" val="100264680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BodyContentTable">
              <a:extLst>
                <a:ext uri="{FF2B5EF4-FFF2-40B4-BE49-F238E27FC236}">
                  <a16:creationId xmlns:a16="http://schemas.microsoft.com/office/drawing/2014/main" id="{0002C20B-9FCC-0EC6-5E82-48EA63DD4295}"/>
                </a:ext>
              </a:extLst>
            </p:cNvPr>
            <p:cNvGraphicFramePr>
              <a:graphicFrameLocks/>
            </p:cNvGraphicFramePr>
            <p:nvPr>
              <p:extLst>
                <p:ext uri="{D42A27DB-BD31-4B8C-83A1-F6EECF244321}">
                  <p14:modId xmlns:p14="http://schemas.microsoft.com/office/powerpoint/2010/main" val="94335736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4221145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38356030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57057583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23761950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09138040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sp>
          <p:nvSpPr>
            <p:cNvPr id="10" name="BodyFooterLeft">
              <a:extLst>
                <a:ext uri="{FF2B5EF4-FFF2-40B4-BE49-F238E27FC236}">
                  <a16:creationId xmlns:a16="http://schemas.microsoft.com/office/drawing/2014/main" id="{4AA47C56-0472-4FAE-D4C6-0F03291EE3DB}"/>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 Motsvarande minst 4 stora burkar starköl/starkcider – eller 25 cl sprit </a:t>
              </a:r>
              <a:br>
                <a:rPr lang="en-GB" sz="1100" spc="50" noProof="1">
                  <a:solidFill>
                    <a:schemeClr val="tx1">
                      <a:tint val="84600"/>
                    </a:schemeClr>
                  </a:solidFill>
                </a:rPr>
              </a:br>
              <a:r>
                <a:rPr lang="en-GB" sz="1100" spc="50" noProof="1">
                  <a:solidFill>
                    <a:schemeClr val="tx1">
                      <a:tint val="84600"/>
                    </a:schemeClr>
                  </a:solidFill>
                </a:rPr>
                <a:t>(ca sex shots/drinkar) – eller en hel flaska vin – eller sex burkar folköl</a:t>
              </a:r>
            </a:p>
          </p:txBody>
        </p:sp>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5299605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64717566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Alkohol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925592309"/>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765963056"/>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Narkotika</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8401539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420498904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Inställning till cannabis</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1044708177"/>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122420466"/>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Debutålder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59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788" y="299049"/>
            <a:ext cx="9360000" cy="1296000"/>
          </a:xfrm>
        </p:spPr>
        <p:txBody>
          <a:bodyPr/>
          <a:lstStyle/>
          <a:p>
            <a:r>
              <a:rPr lang="sv-SE" dirty="0" smtClean="0"/>
              <a:t>Sammanfattning – Gnosjö kommun</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788" y="1637252"/>
            <a:ext cx="10317915" cy="5565473"/>
          </a:xfrm>
        </p:spPr>
        <p:txBody>
          <a:bodyPr/>
          <a:lstStyle/>
          <a:p>
            <a:pPr marL="0" indent="0">
              <a:lnSpc>
                <a:spcPct val="150000"/>
              </a:lnSpc>
              <a:spcAft>
                <a:spcPts val="0"/>
              </a:spcAft>
              <a:buClrTx/>
              <a:buNone/>
            </a:pPr>
            <a:r>
              <a:rPr lang="sv-SE" sz="1300" b="1" dirty="0" smtClean="0"/>
              <a:t>Hälsan och levnadsvanor</a:t>
            </a:r>
          </a:p>
          <a:p>
            <a:pPr>
              <a:lnSpc>
                <a:spcPct val="150000"/>
              </a:lnSpc>
              <a:spcAft>
                <a:spcPts val="0"/>
              </a:spcAft>
              <a:buClrTx/>
            </a:pPr>
            <a:r>
              <a:rPr lang="sv-SE" sz="1300" dirty="0"/>
              <a:t>Det finns skillnader i hälsa där killar i högre utsträckning än tjejer, uppger bra eller mycket bra hälsa. </a:t>
            </a:r>
            <a:r>
              <a:rPr lang="sv-SE" sz="1300" dirty="0" smtClean="0"/>
              <a:t>Andelen tjejer i åk 9 med bra eller mycket bra allmän hälsa har ökat sedan senaste mätningen</a:t>
            </a:r>
            <a:r>
              <a:rPr lang="sv-SE" sz="1300" dirty="0"/>
              <a:t>.</a:t>
            </a:r>
          </a:p>
          <a:p>
            <a:pPr>
              <a:lnSpc>
                <a:spcPct val="150000"/>
              </a:lnSpc>
              <a:spcAft>
                <a:spcPts val="0"/>
              </a:spcAft>
              <a:buClrTx/>
            </a:pPr>
            <a:r>
              <a:rPr lang="sv-SE" sz="1300" dirty="0" smtClean="0"/>
              <a:t>Den </a:t>
            </a:r>
            <a:r>
              <a:rPr lang="sv-SE" sz="1300" dirty="0"/>
              <a:t>psykiska ohälsan </a:t>
            </a:r>
            <a:r>
              <a:rPr lang="sv-SE" sz="1300" dirty="0" smtClean="0"/>
              <a:t>är högre bland tjejer jämfört med killar, dock ses en minskning i andelen tjejer som </a:t>
            </a:r>
            <a:r>
              <a:rPr lang="sv-SE" sz="1300" dirty="0"/>
              <a:t>svarar att de har haft två eller fler psykosomatiska besvär mer än en gång i veckan de senaste sex </a:t>
            </a:r>
            <a:r>
              <a:rPr lang="sv-SE" sz="1300" dirty="0" smtClean="0"/>
              <a:t>månaderna och är nu 34 % i årskurs 9 och 44 % i gymnasiets år 2.</a:t>
            </a:r>
          </a:p>
          <a:p>
            <a:pPr>
              <a:lnSpc>
                <a:spcPct val="150000"/>
              </a:lnSpc>
              <a:spcAft>
                <a:spcPts val="0"/>
              </a:spcAft>
              <a:buClrTx/>
            </a:pPr>
            <a:r>
              <a:rPr lang="sv-SE" sz="1300" dirty="0" smtClean="0"/>
              <a:t>Kostvanorna </a:t>
            </a:r>
            <a:r>
              <a:rPr lang="sv-SE" sz="1300" dirty="0"/>
              <a:t>har försämrats med färre unga som äter frukost, minskat intag av frukt samt fler som dricker energidryck. </a:t>
            </a:r>
            <a:endParaRPr lang="sv-SE" sz="1300" dirty="0" smtClean="0"/>
          </a:p>
          <a:p>
            <a:pPr>
              <a:lnSpc>
                <a:spcPct val="150000"/>
              </a:lnSpc>
              <a:spcAft>
                <a:spcPts val="0"/>
              </a:spcAft>
              <a:buClrTx/>
            </a:pPr>
            <a:endParaRPr lang="sv-SE" sz="1300" dirty="0"/>
          </a:p>
          <a:p>
            <a:pPr marL="0" indent="0">
              <a:lnSpc>
                <a:spcPct val="150000"/>
              </a:lnSpc>
              <a:spcAft>
                <a:spcPts val="0"/>
              </a:spcAft>
              <a:buClrTx/>
              <a:buNone/>
            </a:pPr>
            <a:r>
              <a:rPr lang="sv-SE" sz="1300" b="1" dirty="0" smtClean="0"/>
              <a:t>Tobak och alkohol</a:t>
            </a:r>
            <a:endParaRPr lang="sv-SE" sz="1300" b="1" dirty="0"/>
          </a:p>
          <a:p>
            <a:pPr>
              <a:lnSpc>
                <a:spcPct val="150000"/>
              </a:lnSpc>
              <a:spcAft>
                <a:spcPts val="0"/>
              </a:spcAft>
              <a:buClrTx/>
            </a:pPr>
            <a:r>
              <a:rPr lang="sv-SE" sz="1300" dirty="0" smtClean="0"/>
              <a:t>Traditionell rökning minskar men stor ökning ses för användning av e-cigaretter och snus, på länsnivå. I Gnosjö kommun är det relativt få som svarar att de röker och någon trend är svårt att utläsa. För användning av e-cigaretter ses däremot en ökning bland både killar och tjejer i båda årskurserna. </a:t>
            </a:r>
          </a:p>
          <a:p>
            <a:pPr>
              <a:lnSpc>
                <a:spcPct val="150000"/>
              </a:lnSpc>
              <a:spcAft>
                <a:spcPts val="0"/>
              </a:spcAft>
              <a:buClrTx/>
            </a:pPr>
            <a:r>
              <a:rPr lang="sv-SE" sz="1300" dirty="0" smtClean="0"/>
              <a:t>En svag ökning av de som svarar att de druckit alkohol någon gång de senaste 12 månaderna kan ses</a:t>
            </a:r>
          </a:p>
          <a:p>
            <a:pPr marL="0" indent="0">
              <a:lnSpc>
                <a:spcPct val="150000"/>
              </a:lnSpc>
              <a:spcAft>
                <a:spcPts val="0"/>
              </a:spcAft>
              <a:buClrTx/>
              <a:buNone/>
            </a:pPr>
            <a:endParaRPr lang="sv-SE" sz="1200" dirty="0" smtClean="0"/>
          </a:p>
          <a:p>
            <a:pPr>
              <a:lnSpc>
                <a:spcPct val="150000"/>
              </a:lnSpc>
              <a:spcAft>
                <a:spcPts val="0"/>
              </a:spcAft>
              <a:buClrTx/>
            </a:pPr>
            <a:endParaRPr lang="sv-SE" sz="1200" dirty="0"/>
          </a:p>
          <a:p>
            <a:pPr>
              <a:lnSpc>
                <a:spcPct val="150000"/>
              </a:lnSpc>
              <a:spcAft>
                <a:spcPts val="0"/>
              </a:spcAft>
              <a:buClrTx/>
            </a:pPr>
            <a:endParaRPr lang="sv-SE" sz="1200" b="1" dirty="0"/>
          </a:p>
          <a:p>
            <a:pPr marL="0" indent="0">
              <a:lnSpc>
                <a:spcPct val="150000"/>
              </a:lnSpc>
              <a:spcAft>
                <a:spcPts val="0"/>
              </a:spcAft>
              <a:buClrTx/>
              <a:buNone/>
            </a:pPr>
            <a:endParaRPr lang="sv-SE" sz="10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fld id="{8EEB9E62-4301-493A-8C73-0409F1A2D539}" type="slidenum">
              <a:rPr lang="sv-SE" smtClean="0"/>
              <a:pPr/>
              <a:t>6</a:t>
            </a:fld>
            <a:endParaRPr lang="sv-SE"/>
          </a:p>
        </p:txBody>
      </p:sp>
    </p:spTree>
    <p:extLst>
      <p:ext uri="{BB962C8B-B14F-4D97-AF65-F5344CB8AC3E}">
        <p14:creationId xmlns:p14="http://schemas.microsoft.com/office/powerpoint/2010/main" val="3471223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4047846761"/>
              </p:ext>
            </p:extLst>
          </p:nvPr>
        </p:nvGraphicFramePr>
        <p:xfrm>
          <a:off x="1439863" y="2195513"/>
          <a:ext cx="9359900" cy="3312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Föräldrars inställning till ANDT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95511670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5372694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0944041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31096291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1401607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902796528"/>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4669679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25864633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80470214"/>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1325562717"/>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Spel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Skola</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66</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Arbetsmiljö</a:t>
            </a:r>
            <a:br>
              <a:rPr lang="sv-SE" sz="1700" dirty="0"/>
            </a:br>
            <a:r>
              <a:rPr lang="sv-SE" sz="1700" dirty="0"/>
              <a:t>• Lärarnas roll</a:t>
            </a:r>
            <a:br>
              <a:rPr lang="sv-SE" sz="1700" dirty="0"/>
            </a:br>
            <a:r>
              <a:rPr lang="sv-SE" sz="1700" dirty="0"/>
              <a:t>• Skolk</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5.Skola-min.jp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572405" cy="351649"/>
            <a:chOff x="720000" y="2196000"/>
            <a:chExt cx="1572405" cy="351649"/>
          </a:xfrm>
        </p:grpSpPr>
        <p:graphicFrame>
          <p:nvGraphicFramePr>
            <p:cNvPr id="5002" name="BodyContentTable"/>
            <p:cNvGraphicFramePr>
              <a:graphicFrameLocks/>
            </p:cNvGraphicFramePr>
            <p:nvPr/>
          </p:nvGraphicFramePr>
          <p:xfrm>
            <a:off x="720000" y="2196000"/>
            <a:ext cx="1572405" cy="351649"/>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Arbetsmiljö</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Lärarnas roll</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69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79887" y="317684"/>
            <a:ext cx="9360000" cy="1296000"/>
          </a:xfrm>
        </p:spPr>
        <p:txBody>
          <a:bodyPr/>
          <a:lstStyle/>
          <a:p>
            <a:r>
              <a:rPr lang="sv-SE" dirty="0" smtClean="0"/>
              <a:t>Sammanfattning forts.</a:t>
            </a:r>
            <a:endParaRPr lang="sv-SE" dirty="0"/>
          </a:p>
        </p:txBody>
      </p:sp>
      <p:sp>
        <p:nvSpPr>
          <p:cNvPr id="6" name="Platshållare för text 5">
            <a:extLst>
              <a:ext uri="{FF2B5EF4-FFF2-40B4-BE49-F238E27FC236}">
                <a16:creationId xmlns:a16="http://schemas.microsoft.com/office/drawing/2014/main" id="{8D7449CA-3B88-0CD5-C53B-220FE624CDB5}"/>
              </a:ext>
            </a:extLst>
          </p:cNvPr>
          <p:cNvSpPr>
            <a:spLocks noGrp="1"/>
          </p:cNvSpPr>
          <p:nvPr>
            <p:ph type="body" sz="quarter" idx="13"/>
          </p:nvPr>
        </p:nvSpPr>
        <p:spPr>
          <a:xfrm>
            <a:off x="1079887" y="1375594"/>
            <a:ext cx="10317915" cy="5565473"/>
          </a:xfrm>
        </p:spPr>
        <p:txBody>
          <a:bodyPr/>
          <a:lstStyle/>
          <a:p>
            <a:pPr marL="0" indent="0">
              <a:lnSpc>
                <a:spcPct val="150000"/>
              </a:lnSpc>
              <a:spcAft>
                <a:spcPts val="0"/>
              </a:spcAft>
              <a:buClrTx/>
              <a:buNone/>
            </a:pPr>
            <a:endParaRPr lang="sv-SE" sz="1300" dirty="0" smtClean="0"/>
          </a:p>
          <a:p>
            <a:pPr marL="0" indent="0">
              <a:lnSpc>
                <a:spcPct val="150000"/>
              </a:lnSpc>
              <a:spcAft>
                <a:spcPts val="0"/>
              </a:spcAft>
              <a:buClrTx/>
              <a:buNone/>
            </a:pPr>
            <a:r>
              <a:rPr lang="sv-SE" sz="1300" b="1" dirty="0"/>
              <a:t>Skola, fritid och trygghet</a:t>
            </a:r>
          </a:p>
          <a:p>
            <a:pPr>
              <a:lnSpc>
                <a:spcPct val="150000"/>
              </a:lnSpc>
              <a:spcAft>
                <a:spcPts val="0"/>
              </a:spcAft>
              <a:buClrTx/>
            </a:pPr>
            <a:r>
              <a:rPr lang="sv-SE" sz="1300" dirty="0"/>
              <a:t>Tjejer känner sig i lägre utsträckning lugna inför skolarbetet (åk 9 </a:t>
            </a:r>
            <a:r>
              <a:rPr lang="sv-SE" sz="1300" dirty="0" smtClean="0"/>
              <a:t>54 </a:t>
            </a:r>
            <a:r>
              <a:rPr lang="sv-SE" sz="1300" dirty="0"/>
              <a:t>%, </a:t>
            </a:r>
            <a:r>
              <a:rPr lang="sv-SE" sz="1300" dirty="0" err="1"/>
              <a:t>gy</a:t>
            </a:r>
            <a:r>
              <a:rPr lang="sv-SE" sz="1300" dirty="0"/>
              <a:t> 2 </a:t>
            </a:r>
            <a:r>
              <a:rPr lang="sv-SE" sz="1300" dirty="0" smtClean="0"/>
              <a:t>30 %) </a:t>
            </a:r>
            <a:r>
              <a:rPr lang="sv-SE" sz="1300" dirty="0"/>
              <a:t>jämfört med killar (åk 9 </a:t>
            </a:r>
            <a:r>
              <a:rPr lang="sv-SE" sz="1300" dirty="0" smtClean="0"/>
              <a:t>81 </a:t>
            </a:r>
            <a:r>
              <a:rPr lang="sv-SE" sz="1300" dirty="0"/>
              <a:t>%, </a:t>
            </a:r>
            <a:r>
              <a:rPr lang="sv-SE" sz="1300" dirty="0" err="1"/>
              <a:t>gy</a:t>
            </a:r>
            <a:r>
              <a:rPr lang="sv-SE" sz="1300" dirty="0"/>
              <a:t> 2 </a:t>
            </a:r>
            <a:r>
              <a:rPr lang="sv-SE" sz="1300" dirty="0" smtClean="0"/>
              <a:t>78 %).  </a:t>
            </a:r>
            <a:endParaRPr lang="sv-SE" sz="1300" dirty="0"/>
          </a:p>
          <a:p>
            <a:pPr>
              <a:lnSpc>
                <a:spcPct val="150000"/>
              </a:lnSpc>
              <a:spcAft>
                <a:spcPts val="0"/>
              </a:spcAft>
              <a:buClrTx/>
            </a:pPr>
            <a:r>
              <a:rPr lang="sv-SE" sz="1300" dirty="0"/>
              <a:t>Andel </a:t>
            </a:r>
            <a:r>
              <a:rPr lang="sv-SE" sz="1300" dirty="0" smtClean="0"/>
              <a:t>unga </a:t>
            </a:r>
            <a:r>
              <a:rPr lang="sv-SE" sz="1300" dirty="0"/>
              <a:t>som skolkat någon gång per termin eller oftare har ökat </a:t>
            </a:r>
            <a:r>
              <a:rPr lang="sv-SE" sz="1300" dirty="0" smtClean="0"/>
              <a:t>sedan </a:t>
            </a:r>
            <a:r>
              <a:rPr lang="sv-SE" sz="1300" dirty="0"/>
              <a:t>den senaste mätningen. </a:t>
            </a:r>
          </a:p>
          <a:p>
            <a:pPr>
              <a:lnSpc>
                <a:spcPct val="150000"/>
              </a:lnSpc>
              <a:spcAft>
                <a:spcPts val="0"/>
              </a:spcAft>
              <a:buClrTx/>
            </a:pPr>
            <a:r>
              <a:rPr lang="sv-SE" sz="1300" dirty="0"/>
              <a:t>Många unga använder sociala medier i hög utsträckning, tjejer mer än killar. Andelen tjejer som använder sociala medier 5 timmar eller mer på vardagar efter skolan är </a:t>
            </a:r>
            <a:r>
              <a:rPr lang="sv-SE" sz="1300" dirty="0" smtClean="0"/>
              <a:t>13 </a:t>
            </a:r>
            <a:r>
              <a:rPr lang="sv-SE" sz="1300" dirty="0"/>
              <a:t>% i åk 9 och </a:t>
            </a:r>
            <a:r>
              <a:rPr lang="sv-SE" sz="1300" dirty="0" smtClean="0"/>
              <a:t>44 </a:t>
            </a:r>
            <a:r>
              <a:rPr lang="sv-SE" sz="1300" dirty="0"/>
              <a:t>% i </a:t>
            </a:r>
            <a:r>
              <a:rPr lang="sv-SE" sz="1300" dirty="0" err="1"/>
              <a:t>gy</a:t>
            </a:r>
            <a:r>
              <a:rPr lang="sv-SE" sz="1300" dirty="0"/>
              <a:t> 2.</a:t>
            </a:r>
          </a:p>
          <a:p>
            <a:pPr>
              <a:lnSpc>
                <a:spcPct val="150000"/>
              </a:lnSpc>
              <a:spcAft>
                <a:spcPts val="0"/>
              </a:spcAft>
              <a:buClrTx/>
            </a:pPr>
            <a:r>
              <a:rPr lang="sv-SE" sz="1300" dirty="0"/>
              <a:t>Tryggheten till och från skolan, på rasterna och i klassrummet har minskat bland </a:t>
            </a:r>
            <a:r>
              <a:rPr lang="sv-SE" sz="1300" dirty="0" smtClean="0"/>
              <a:t>unga i Jönköpings län. I Gnosjö kommun ses snarare en ökning i den upplevda tryggheten i och runt skolan.</a:t>
            </a:r>
            <a:endParaRPr lang="sv-SE" sz="1300" dirty="0"/>
          </a:p>
          <a:p>
            <a:pPr>
              <a:lnSpc>
                <a:spcPct val="150000"/>
              </a:lnSpc>
              <a:spcAft>
                <a:spcPts val="0"/>
              </a:spcAft>
              <a:buClrTx/>
            </a:pPr>
            <a:r>
              <a:rPr lang="sv-SE" sz="1300" dirty="0"/>
              <a:t>Att ha blivit utsatt för sexuella ofredanden av olika slag är fortfarande ett stort problem, särskilt bland </a:t>
            </a:r>
            <a:r>
              <a:rPr lang="sv-SE" sz="1300" dirty="0" smtClean="0"/>
              <a:t>tjejer, ca 34 %, </a:t>
            </a:r>
            <a:r>
              <a:rPr lang="sv-SE" sz="1300" smtClean="0"/>
              <a:t>jämfört med ca 17 % </a:t>
            </a:r>
            <a:r>
              <a:rPr lang="sv-SE" sz="1300" dirty="0" smtClean="0"/>
              <a:t>% bland killarna. </a:t>
            </a:r>
            <a:r>
              <a:rPr lang="sv-SE" sz="1300" dirty="0"/>
              <a:t>De vanligaste är att mot sin vilja tagit emot avklädda bilder, blivit kontaktad på sociala medier i sexuellt syfte och att någon har tafsat på dig. </a:t>
            </a:r>
          </a:p>
          <a:p>
            <a:pPr marL="0" indent="0">
              <a:lnSpc>
                <a:spcPct val="150000"/>
              </a:lnSpc>
              <a:spcAft>
                <a:spcPts val="0"/>
              </a:spcAft>
              <a:buClrTx/>
              <a:buNone/>
            </a:pPr>
            <a:endParaRPr lang="sv-SE" sz="1300" b="1" dirty="0" smtClean="0"/>
          </a:p>
          <a:p>
            <a:pPr marL="0" indent="0">
              <a:lnSpc>
                <a:spcPct val="150000"/>
              </a:lnSpc>
              <a:spcAft>
                <a:spcPts val="0"/>
              </a:spcAft>
              <a:buClrTx/>
              <a:buNone/>
            </a:pPr>
            <a:r>
              <a:rPr lang="sv-SE" sz="1300" b="1" dirty="0"/>
              <a:t>Livet och </a:t>
            </a:r>
            <a:r>
              <a:rPr lang="sv-SE" sz="1300" b="1" dirty="0" smtClean="0"/>
              <a:t>framtiden</a:t>
            </a:r>
          </a:p>
          <a:p>
            <a:pPr>
              <a:lnSpc>
                <a:spcPct val="150000"/>
              </a:lnSpc>
              <a:spcAft>
                <a:spcPts val="0"/>
              </a:spcAft>
              <a:buClrTx/>
            </a:pPr>
            <a:r>
              <a:rPr lang="sv-SE" sz="1300" dirty="0" smtClean="0"/>
              <a:t>Andelen unga som har en tro eller övertygelse som ger tröst/lättnad i vardagen har ökat över tid.</a:t>
            </a:r>
          </a:p>
          <a:p>
            <a:pPr>
              <a:lnSpc>
                <a:spcPct val="150000"/>
              </a:lnSpc>
              <a:spcAft>
                <a:spcPts val="0"/>
              </a:spcAft>
              <a:buClrTx/>
            </a:pPr>
            <a:endParaRPr lang="sv-SE" sz="1300" dirty="0"/>
          </a:p>
          <a:p>
            <a:pPr>
              <a:lnSpc>
                <a:spcPct val="100000"/>
              </a:lnSpc>
              <a:spcAft>
                <a:spcPts val="0"/>
              </a:spcAft>
              <a:buClrTx/>
            </a:pPr>
            <a:endParaRPr lang="sv-SE" sz="1300" dirty="0"/>
          </a:p>
        </p:txBody>
      </p:sp>
      <p:sp>
        <p:nvSpPr>
          <p:cNvPr id="3" name="Platshållare för bildnummer 2">
            <a:extLst>
              <a:ext uri="{FF2B5EF4-FFF2-40B4-BE49-F238E27FC236}">
                <a16:creationId xmlns:a16="http://schemas.microsoft.com/office/drawing/2014/main" id="{5D4B5142-A25D-84AE-3537-43D522E52299}"/>
              </a:ext>
            </a:extLst>
          </p:cNvPr>
          <p:cNvSpPr>
            <a:spLocks noGrp="1"/>
          </p:cNvSpPr>
          <p:nvPr>
            <p:ph type="sldNum" sz="quarter" idx="12"/>
          </p:nvPr>
        </p:nvSpPr>
        <p:spPr/>
        <p:txBody>
          <a:bodyPr/>
          <a:lstStyle/>
          <a:p>
            <a:fld id="{8EEB9E62-4301-493A-8C73-0409F1A2D539}" type="slidenum">
              <a:rPr lang="sv-SE" smtClean="0"/>
              <a:pPr/>
              <a:t>7</a:t>
            </a:fld>
            <a:endParaRPr lang="sv-SE"/>
          </a:p>
        </p:txBody>
      </p:sp>
    </p:spTree>
    <p:extLst>
      <p:ext uri="{BB962C8B-B14F-4D97-AF65-F5344CB8AC3E}">
        <p14:creationId xmlns:p14="http://schemas.microsoft.com/office/powerpoint/2010/main" val="12581707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67662679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Skolk</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Fritid</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71</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Påståenden om fritid</a:t>
            </a:r>
            <a:br>
              <a:rPr lang="sv-SE" sz="1700" dirty="0"/>
            </a:br>
            <a:r>
              <a:rPr lang="sv-SE" sz="1700" dirty="0"/>
              <a:t>• Fritidsaktiviteter</a:t>
            </a:r>
            <a:br>
              <a:rPr lang="sv-SE" sz="1700" dirty="0"/>
            </a:br>
            <a:r>
              <a:rPr lang="sv-SE" sz="1700" dirty="0"/>
              <a:t>• Medlem i förening</a:t>
            </a:r>
            <a:br>
              <a:rPr lang="sv-SE" sz="1700" dirty="0"/>
            </a:br>
            <a:r>
              <a:rPr lang="sv-SE" sz="1700" dirty="0"/>
              <a:t>• Medieanvändning</a:t>
            </a:r>
            <a:br>
              <a:rPr lang="sv-SE" sz="1700" dirty="0"/>
            </a:br>
            <a:r>
              <a:rPr lang="sv-SE" sz="1700" dirty="0"/>
              <a:t>• Trygghet</a:t>
            </a:r>
            <a:br>
              <a:rPr lang="sv-SE" sz="1700" dirty="0"/>
            </a:br>
            <a:r>
              <a:rPr lang="sv-SE" sz="1700" dirty="0"/>
              <a:t>• Tillit</a:t>
            </a:r>
            <a:br>
              <a:rPr lang="sv-SE" sz="1700" dirty="0"/>
            </a:br>
            <a:r>
              <a:rPr lang="sv-SE" sz="1700" dirty="0"/>
              <a:t>• Välja själv</a:t>
            </a:r>
            <a:br>
              <a:rPr lang="sv-SE" sz="1700" dirty="0"/>
            </a:br>
            <a:r>
              <a:rPr lang="sv-SE" sz="1700" dirty="0"/>
              <a:t>• Mobbing och trakasserier</a:t>
            </a:r>
            <a:br>
              <a:rPr lang="sv-SE" sz="1700" dirty="0"/>
            </a:br>
            <a:r>
              <a:rPr lang="sv-SE" sz="1700" dirty="0"/>
              <a:t>• Utsatthet</a:t>
            </a:r>
            <a:br>
              <a:rPr lang="sv-SE" sz="1700" dirty="0"/>
            </a:br>
            <a:r>
              <a:rPr lang="sv-SE" sz="1700" dirty="0"/>
              <a:t>• Våld</a:t>
            </a:r>
            <a:br>
              <a:rPr lang="sv-SE" sz="1700" dirty="0"/>
            </a:br>
            <a:r>
              <a:rPr lang="sv-SE" sz="1700" dirty="0"/>
              <a:t>• Demokrati och inflytande</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6.Fritid-min.jpeg"/>
          <p:cNvPicPr>
            <a:picLocks noChangeAspect="1"/>
          </p:cNvPicPr>
          <p:nvPr/>
        </p:nvPicPr>
        <p:blipFill>
          <a:blip r:embed="rId2" cstate="print"/>
          <a:stretch/>
        </p:blipFill>
        <p:spPr>
          <a:xfrm>
            <a:off x="6096000" y="2195999"/>
            <a:ext cx="5331049" cy="3554033"/>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11720142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1281186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Påståenden om fritid</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BodyContent">
            <a:extLst>
              <a:ext uri="{FF2B5EF4-FFF2-40B4-BE49-F238E27FC236}">
                <a16:creationId xmlns:a16="http://schemas.microsoft.com/office/drawing/2014/main" id="{08B0D989-9450-B3CB-CDEC-99D29B7E583F}"/>
              </a:ext>
            </a:extLst>
          </p:cNvPr>
          <p:cNvGraphicFramePr>
            <a:graphicFrameLocks noGrp="1"/>
          </p:cNvGraphicFramePr>
          <p:nvPr>
            <p:ph sz="quarter" idx="10"/>
            <p:extLst>
              <p:ext uri="{D42A27DB-BD31-4B8C-83A1-F6EECF244321}">
                <p14:modId xmlns:p14="http://schemas.microsoft.com/office/powerpoint/2010/main" val="2176920518"/>
              </p:ext>
            </p:extLst>
          </p:nvPr>
        </p:nvGraphicFramePr>
        <p:xfrm>
          <a:off x="1439863" y="1838960"/>
          <a:ext cx="9359900" cy="408304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8366704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48234727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577042442"/>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79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1Center">
            <a:extLst>
              <a:ext uri="{FF2B5EF4-FFF2-40B4-BE49-F238E27FC236}">
                <a16:creationId xmlns:a16="http://schemas.microsoft.com/office/drawing/2014/main" id="{50D3A854-5200-01E0-6606-7018219EB131}"/>
              </a:ext>
            </a:extLst>
          </p:cNvPr>
          <p:cNvSpPr>
            <a:spLocks noGrp="1"/>
          </p:cNvSpPr>
          <p:nvPr>
            <p:ph type="title"/>
          </p:nvPr>
        </p:nvSpPr>
        <p:spPr>
          <a:xfrm>
            <a:off x="1080025" y="900000"/>
            <a:ext cx="9539690" cy="1296000"/>
          </a:xfrm>
        </p:spPr>
        <p:txBody>
          <a:bodyPr/>
          <a:lstStyle/>
          <a:p>
            <a:r>
              <a:rPr lang="sv-SE" dirty="0"/>
              <a:t>Demografi</a:t>
            </a:r>
          </a:p>
        </p:txBody>
      </p:sp>
      <p:sp>
        <p:nvSpPr>
          <p:cNvPr id="4" name="Platshållare för bildnummer 3">
            <a:extLst>
              <a:ext uri="{FF2B5EF4-FFF2-40B4-BE49-F238E27FC236}">
                <a16:creationId xmlns:a16="http://schemas.microsoft.com/office/drawing/2014/main" id="{AD67B262-2DFB-8968-4383-6EA16A36A86F}"/>
              </a:ext>
            </a:extLst>
          </p:cNvPr>
          <p:cNvSpPr>
            <a:spLocks noGrp="1"/>
          </p:cNvSpPr>
          <p:nvPr>
            <p:ph type="sldNum" sz="quarter" idx="12"/>
          </p:nvPr>
        </p:nvSpPr>
        <p:spPr/>
        <p:txBody>
          <a:bodyPr/>
          <a:lstStyle/>
          <a:p>
            <a:fld id="{8EEB9E62-4301-493A-8C73-0409F1A2D539}" type="slidenum">
              <a:rPr lang="sv-SE" smtClean="0"/>
              <a:pPr/>
              <a:t>8</a:t>
            </a:fld>
            <a:endParaRPr lang="sv-SE"/>
          </a:p>
        </p:txBody>
      </p:sp>
      <p:sp>
        <p:nvSpPr>
          <p:cNvPr id="5" name="Title2Center">
            <a:extLst>
              <a:ext uri="{FF2B5EF4-FFF2-40B4-BE49-F238E27FC236}">
                <a16:creationId xmlns:a16="http://schemas.microsoft.com/office/drawing/2014/main" id="{CFDBBE2B-AD98-B8F1-A02E-76675163067F}"/>
              </a:ext>
            </a:extLst>
          </p:cNvPr>
          <p:cNvSpPr>
            <a:spLocks noGrp="1"/>
          </p:cNvSpPr>
          <p:nvPr>
            <p:ph type="body" sz="quarter" idx="13"/>
          </p:nvPr>
        </p:nvSpPr>
        <p:spPr>
          <a:xfrm>
            <a:off x="1080025" y="1956514"/>
            <a:ext cx="4328874" cy="3575594"/>
          </a:xfrm>
        </p:spPr>
        <p:txBody>
          <a:bodyPr>
            <a:spAutoFit/>
          </a:bodyPr>
          <a:lstStyle/>
          <a:p>
            <a:pPr marL="0" indent="0">
              <a:lnSpc>
                <a:spcPct val="150000"/>
              </a:lnSpc>
              <a:buNone/>
            </a:pPr>
            <a:r>
              <a:rPr lang="sv-SE" sz="1700" dirty="0"/>
              <a:t>• Kön</a:t>
            </a:r>
            <a:br>
              <a:rPr lang="sv-SE" sz="1700" dirty="0"/>
            </a:br>
            <a:r>
              <a:rPr lang="sv-SE" sz="1700" dirty="0"/>
              <a:t>• Bostadsläge</a:t>
            </a:r>
            <a:br>
              <a:rPr lang="sv-SE" sz="1700" dirty="0"/>
            </a:br>
            <a:r>
              <a:rPr lang="sv-SE" sz="1700" dirty="0"/>
              <a:t>• Vem man bor med</a:t>
            </a:r>
            <a:br>
              <a:rPr lang="sv-SE" sz="1700" dirty="0"/>
            </a:br>
            <a:r>
              <a:rPr lang="sv-SE" sz="1700" dirty="0"/>
              <a:t>• Föräldrars/vårdnadshavares </a:t>
            </a:r>
            <a:br>
              <a:rPr lang="sv-SE" sz="1700" dirty="0"/>
            </a:br>
            <a:r>
              <a:rPr lang="sv-SE" sz="1700" dirty="0"/>
              <a:t>  sysselsättning</a:t>
            </a:r>
            <a:br>
              <a:rPr lang="sv-SE" sz="1700" dirty="0"/>
            </a:br>
            <a:r>
              <a:rPr lang="sv-SE" sz="1700" dirty="0"/>
              <a:t>• Ekonomi</a:t>
            </a:r>
            <a:br>
              <a:rPr lang="sv-SE" sz="1700" dirty="0"/>
            </a:br>
            <a:r>
              <a:rPr lang="sv-SE" sz="1700" dirty="0"/>
              <a:t>• Härkomst</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r>
              <a:rPr lang="sv-SE" sz="1700" dirty="0"/>
              <a:t/>
            </a:r>
            <a:br>
              <a:rPr lang="sv-SE" sz="1700" dirty="0"/>
            </a:br>
            <a:endParaRPr lang="sv-SE" sz="1700" dirty="0"/>
          </a:p>
        </p:txBody>
      </p:sp>
      <p:pic>
        <p:nvPicPr>
          <p:cNvPr id="22" name="Title1Right" descr="//svara.indikator.org/MediaLibraries/ProjectLibraries/{0f7eaa13-338b-4991-b035-f1cae3013bd5}/1.Demografi-min.jpeg"/>
          <p:cNvPicPr>
            <a:picLocks noChangeAspect="1"/>
          </p:cNvPicPr>
          <p:nvPr/>
        </p:nvPicPr>
        <p:blipFill>
          <a:blip r:embed="rId2" cstate="print"/>
          <a:stretch/>
        </p:blipFill>
        <p:spPr>
          <a:xfrm>
            <a:off x="6096000" y="2195999"/>
            <a:ext cx="5291151" cy="3780000"/>
          </a:xfrm>
          <a:prstGeom prst="rect">
            <a:avLst/>
          </a:prstGeom>
          <a:noFill/>
        </p:spPr>
      </p:pic>
      <p:grpSp>
        <p:nvGrpSpPr>
          <p:cNvPr id="3"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10764000" cy="3312000"/>
          </p:xfrm>
          <a:graphic>
            <a:graphicData uri="http://schemas.openxmlformats.org/drawingml/2006/table">
              <a:tbl>
                <a:tblPr/>
                <a:tblGrid>
                  <a:gridCol w="1572405">
                    <a:extLst>
                      <a:ext uri="{9D8B030D-6E8A-4147-A177-3AD203B41FA5}">
                        <a16:colId xmlns:a16="http://schemas.microsoft.com/office/drawing/2014/main" val="20000"/>
                      </a:ext>
                    </a:extLst>
                  </a:gridCol>
                </a:tblGrid>
                <a:tr h="351649">
                  <a:tc>
                    <a:txBody>
                      <a:bodyPr/>
                      <a:lstStyle/>
                      <a:p>
                        <a:endParaRPr lang="sv-SE"/>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pSp>
    </p:spTree>
    <p:extLst>
      <p:ext uri="{BB962C8B-B14F-4D97-AF65-F5344CB8AC3E}">
        <p14:creationId xmlns:p14="http://schemas.microsoft.com/office/powerpoint/2010/main" val="2186916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7424563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871678841"/>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210000728"/>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3563767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797043989"/>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23672726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3606001163"/>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89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03175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4028614910"/>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Kön och bostadsläge</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Fritidsaktiviteter</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095999" y="5660398"/>
            <a:ext cx="4856163" cy="864000"/>
            <a:chOff x="720000" y="5508000"/>
            <a:chExt cx="10764000" cy="216000"/>
          </a:xfrm>
        </p:grpSpPr>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90</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92263" y="5660398"/>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grpSp>
        <p:nvGrpSpPr>
          <p:cNvPr id="7"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spTree>
    <p:extLst>
      <p:ext uri="{BB962C8B-B14F-4D97-AF65-F5344CB8AC3E}">
        <p14:creationId xmlns:p14="http://schemas.microsoft.com/office/powerpoint/2010/main" val="28366704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3254224021"/>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9778943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Medlem i förening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91</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1875106196"/>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844446234"/>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92</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extLst>
                <p:ext uri="{D42A27DB-BD31-4B8C-83A1-F6EECF244321}">
                  <p14:modId xmlns:p14="http://schemas.microsoft.com/office/powerpoint/2010/main" val="2506097953"/>
                </p:ext>
              </p:extLst>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2481460335"/>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93</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extLst>
                <p:ext uri="{D42A27DB-BD31-4B8C-83A1-F6EECF244321}">
                  <p14:modId xmlns:p14="http://schemas.microsoft.com/office/powerpoint/2010/main" val="941210400"/>
                </p:ext>
              </p:extLst>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Medieanvändning</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94</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95</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96</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97</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98</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00" name="BodyContent"/>
          <p:cNvGrpSpPr/>
          <p:nvPr/>
        </p:nvGrpSpPr>
        <p:grpSpPr>
          <a:xfrm>
            <a:off x="720000" y="2196000"/>
            <a:ext cx="10764000" cy="3312000"/>
            <a:chOff x="720000" y="2196000"/>
            <a:chExt cx="10764000" cy="3312000"/>
          </a:xfrm>
        </p:grpSpPr>
        <p:graphicFrame>
          <p:nvGraphicFramePr>
            <p:cNvPr id="5002" name="BodyContentTable"/>
            <p:cNvGraphicFramePr>
              <a:graphicFrameLocks/>
            </p:cNvGraphicFramePr>
            <p:nvPr/>
          </p:nvGraphicFramePr>
          <p:xfrm>
            <a:off x="720000" y="2196000"/>
            <a:ext cx="5364000" cy="331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05" name="BodyContentTable"/>
            <p:cNvGraphicFramePr>
              <a:graphicFrameLocks/>
            </p:cNvGraphicFramePr>
            <p:nvPr/>
          </p:nvGraphicFramePr>
          <p:xfrm>
            <a:off x="6120000" y="2196000"/>
            <a:ext cx="5364000" cy="3312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3" name="Title1Center">
            <a:extLst>
              <a:ext uri="{FF2B5EF4-FFF2-40B4-BE49-F238E27FC236}">
                <a16:creationId xmlns:a16="http://schemas.microsoft.com/office/drawing/2014/main" id="{6C0F5C15-A33A-0BDE-6483-0AC8858C55C2}"/>
              </a:ext>
            </a:extLst>
          </p:cNvPr>
          <p:cNvSpPr>
            <a:spLocks noGrp="1"/>
          </p:cNvSpPr>
          <p:nvPr>
            <p:ph type="title"/>
          </p:nvPr>
        </p:nvSpPr>
        <p:spPr/>
        <p:txBody>
          <a:bodyPr/>
          <a:lstStyle/>
          <a:p>
            <a:r>
              <a:rPr lang="sv-SE" dirty="0"/>
              <a:t>Trygghet</a:t>
            </a:r>
          </a:p>
        </p:txBody>
      </p:sp>
      <p:grpSp>
        <p:nvGrpSpPr>
          <p:cNvPr id="2" name="BodyFooter">
            <a:extLst>
              <a:ext uri="{FF2B5EF4-FFF2-40B4-BE49-F238E27FC236}">
                <a16:creationId xmlns:a16="http://schemas.microsoft.com/office/drawing/2014/main" id="{A2FD41AD-B7E0-0560-83CD-DA08C55F2BD9}"/>
              </a:ext>
            </a:extLst>
          </p:cNvPr>
          <p:cNvGrpSpPr/>
          <p:nvPr/>
        </p:nvGrpSpPr>
        <p:grpSpPr>
          <a:xfrm>
            <a:off x="6984520" y="5672600"/>
            <a:ext cx="4856163" cy="864000"/>
            <a:chOff x="720000" y="5508000"/>
            <a:chExt cx="10764000" cy="216000"/>
          </a:xfrm>
        </p:grpSpPr>
        <p:sp>
          <p:nvSpPr>
            <p:cNvPr id="4" name="BodyFooterRight">
              <a:extLst>
                <a:ext uri="{FF2B5EF4-FFF2-40B4-BE49-F238E27FC236}">
                  <a16:creationId xmlns:a16="http://schemas.microsoft.com/office/drawing/2014/main" id="{5CD6726C-3D31-AC76-8268-1C2F900EC243}"/>
                </a:ext>
              </a:extLst>
            </p:cNvPr>
            <p:cNvSpPr txBox="1"/>
            <p:nvPr/>
          </p:nvSpPr>
          <p:spPr>
            <a:xfrm>
              <a:off x="720000" y="5508000"/>
              <a:ext cx="10764000" cy="216000"/>
            </a:xfrm>
            <a:prstGeom prst="rect">
              <a:avLst/>
            </a:prstGeom>
            <a:noFill/>
          </p:spPr>
          <p:txBody>
            <a:bodyPr vertOverflow="clip" wrap="square" lIns="0" tIns="0" rIns="0" bIns="0" rtlCol="0" anchor="t"/>
            <a:lstStyle/>
            <a:p>
              <a:pPr algn="l"/>
              <a:r>
                <a:rPr lang="en-GB" sz="1100" spc="50" noProof="1">
                  <a:solidFill>
                    <a:schemeClr val="tx1">
                      <a:tint val="84600"/>
                    </a:schemeClr>
                  </a:solidFill>
                </a:rPr>
                <a:t>Jämförelsen över tid visar data för Gnosjö kommun</a:t>
              </a:r>
            </a:p>
          </p:txBody>
        </p:sp>
      </p:grpSp>
      <p:grpSp>
        <p:nvGrpSpPr>
          <p:cNvPr id="5" name="Header">
            <a:extLst>
              <a:ext uri="{FF2B5EF4-FFF2-40B4-BE49-F238E27FC236}">
                <a16:creationId xmlns:a16="http://schemas.microsoft.com/office/drawing/2014/main" id="{F0DA73F1-4899-7238-0CDC-8BE55F60DA84}"/>
              </a:ext>
            </a:extLst>
          </p:cNvPr>
          <p:cNvGrpSpPr/>
          <p:nvPr/>
        </p:nvGrpSpPr>
        <p:grpSpPr>
          <a:xfrm>
            <a:off x="1439863" y="566615"/>
            <a:ext cx="9359900" cy="666769"/>
            <a:chOff x="720000" y="5508000"/>
            <a:chExt cx="10764000" cy="216000"/>
          </a:xfrm>
        </p:grpSpPr>
        <p:sp>
          <p:nvSpPr>
            <p:cNvPr id="6" name="HeaderRight">
              <a:extLst>
                <a:ext uri="{FF2B5EF4-FFF2-40B4-BE49-F238E27FC236}">
                  <a16:creationId xmlns:a16="http://schemas.microsoft.com/office/drawing/2014/main" id="{942FE125-E118-F86C-7AAC-E8D086716EB0}"/>
                </a:ext>
              </a:extLst>
            </p:cNvPr>
            <p:cNvSpPr txBox="1"/>
            <p:nvPr/>
          </p:nvSpPr>
          <p:spPr>
            <a:xfrm>
              <a:off x="720000" y="5508000"/>
              <a:ext cx="10764000" cy="216000"/>
            </a:xfrm>
            <a:prstGeom prst="rect">
              <a:avLst/>
            </a:prstGeom>
            <a:noFill/>
          </p:spPr>
          <p:txBody>
            <a:bodyPr vertOverflow="clip" wrap="square" lIns="0" tIns="0" rIns="0" bIns="0" rtlCol="0" anchor="b"/>
            <a:lstStyle/>
            <a:p>
              <a:pPr algn="r"/>
              <a:r>
                <a:rPr lang="en-GB" sz="1100" spc="50" noProof="1">
                  <a:solidFill>
                    <a:schemeClr val="tx1">
                      <a:tint val="84600"/>
                    </a:schemeClr>
                  </a:solidFill>
                </a:rPr>
                <a:t>Gnosjö kommun</a:t>
              </a:r>
            </a:p>
          </p:txBody>
        </p:sp>
      </p:grpSp>
      <p:sp>
        <p:nvSpPr>
          <p:cNvPr id="8" name="Platshållare för bildnummer 7">
            <a:extLst>
              <a:ext uri="{FF2B5EF4-FFF2-40B4-BE49-F238E27FC236}">
                <a16:creationId xmlns:a16="http://schemas.microsoft.com/office/drawing/2014/main" id="{D2EC9442-2A88-B9EA-1CE9-610409F08CE4}"/>
              </a:ext>
            </a:extLst>
          </p:cNvPr>
          <p:cNvSpPr>
            <a:spLocks noGrp="1"/>
          </p:cNvSpPr>
          <p:nvPr>
            <p:ph type="sldNum" sz="quarter" idx="12"/>
          </p:nvPr>
        </p:nvSpPr>
        <p:spPr/>
        <p:txBody>
          <a:bodyPr/>
          <a:lstStyle/>
          <a:p>
            <a:fld id="{8EEB9E62-4301-493A-8C73-0409F1A2D539}" type="slidenum">
              <a:rPr lang="sv-SE" smtClean="0"/>
              <a:pPr/>
              <a:t>99</a:t>
            </a:fld>
            <a:endParaRPr lang="sv-SE"/>
          </a:p>
        </p:txBody>
      </p:sp>
      <p:grpSp>
        <p:nvGrpSpPr>
          <p:cNvPr id="9" name="BodyFooter">
            <a:extLst>
              <a:ext uri="{FF2B5EF4-FFF2-40B4-BE49-F238E27FC236}">
                <a16:creationId xmlns:a16="http://schemas.microsoft.com/office/drawing/2014/main" id="{355C2C30-7195-F488-B740-EA7D65E9D059}"/>
              </a:ext>
            </a:extLst>
          </p:cNvPr>
          <p:cNvGrpSpPr/>
          <p:nvPr/>
        </p:nvGrpSpPr>
        <p:grpSpPr>
          <a:xfrm>
            <a:off x="1583636" y="5672600"/>
            <a:ext cx="8862377" cy="864000"/>
            <a:chOff x="720000" y="5508000"/>
            <a:chExt cx="10764000" cy="216000"/>
          </a:xfrm>
        </p:grpSpPr>
      </p:grpSp>
      <p:grpSp>
        <p:nvGrpSpPr>
          <p:cNvPr id="30" name="Title2"/>
          <p:cNvGrpSpPr/>
          <p:nvPr/>
        </p:nvGrpSpPr>
        <p:grpSpPr>
          <a:xfrm>
            <a:off x="720000" y="936000"/>
            <a:ext cx="10764000" cy="360000"/>
            <a:chOff x="720000" y="936000"/>
            <a:chExt cx="10764000" cy="360000"/>
          </a:xfrm>
        </p:grpSpPr>
        <p:sp>
          <p:nvSpPr>
            <p:cNvPr id="31" name="Title2Center"/>
            <p:cNvSpPr txBox="1"/>
            <p:nvPr/>
          </p:nvSpPr>
          <p:spPr>
            <a:xfrm>
              <a:off x="720000" y="936000"/>
              <a:ext cx="10764000" cy="360000"/>
            </a:xfrm>
            <a:prstGeom prst="rect">
              <a:avLst/>
            </a:prstGeom>
            <a:noFill/>
          </p:spPr>
          <p:txBody>
            <a:bodyPr vertOverflow="clip" wrap="square" lIns="0" tIns="0" rIns="0" bIns="0" rtlCol="0" anchor="t"/>
            <a:lstStyle/>
            <a:p>
              <a:pPr algn="ctr"/>
              <a:r>
                <a:rPr lang="en-GB" sz="900" b="1" spc="50" noProof="1">
                  <a:solidFill>
                    <a:schemeClr val="tx1">
                      <a:tint val="84700"/>
                    </a:schemeClr>
                  </a:solidFill>
                </a:rPr>
                <a:t> </a:t>
              </a:r>
            </a:p>
          </p:txBody>
        </p:sp>
      </p:grpSp>
    </p:spTree>
    <p:extLst>
      <p:ext uri="{BB962C8B-B14F-4D97-AF65-F5344CB8AC3E}">
        <p14:creationId xmlns:p14="http://schemas.microsoft.com/office/powerpoint/2010/main" val="2139516841"/>
      </p:ext>
    </p:extLst>
  </p:cSld>
  <p:clrMapOvr>
    <a:masterClrMapping/>
  </p:clrMapOvr>
</p:sld>
</file>

<file path=ppt/theme/theme1.xml><?xml version="1.0" encoding="utf-8"?>
<a:theme xmlns:a="http://schemas.openxmlformats.org/drawingml/2006/main" name="ADP Theme">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Office">
      <a:majorFont>
        <a:latin typeface="Georgia"/>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eorgia"/>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 cap="flat" cmpd="sng" algn="ctr">
          <a:no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6525</Words>
  <Application>Microsoft Office PowerPoint</Application>
  <PresentationFormat>Bredbild</PresentationFormat>
  <Paragraphs>841</Paragraphs>
  <Slides>123</Slides>
  <Notes>1</Notes>
  <HiddenSlides>0</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123</vt:i4>
      </vt:variant>
    </vt:vector>
  </HeadingPairs>
  <TitlesOfParts>
    <vt:vector size="127" baseType="lpstr">
      <vt:lpstr>Arial</vt:lpstr>
      <vt:lpstr>Calibri</vt:lpstr>
      <vt:lpstr>ADP Theme</vt:lpstr>
      <vt:lpstr>Office-tema</vt:lpstr>
      <vt:lpstr>Folkhälsoenkät Ung 2023</vt:lpstr>
      <vt:lpstr>Information</vt:lpstr>
      <vt:lpstr>Om undersökningen</vt:lpstr>
      <vt:lpstr>Rättelse</vt:lpstr>
      <vt:lpstr>Svarsfrekvenser</vt:lpstr>
      <vt:lpstr>Sammanfattning – Gnosjö kommun</vt:lpstr>
      <vt:lpstr>Sammanfattning forts.</vt:lpstr>
      <vt:lpstr>Demografi</vt:lpstr>
      <vt:lpstr>Kön och bostadsläge</vt:lpstr>
      <vt:lpstr>Vem man bor med</vt:lpstr>
      <vt:lpstr>Föräldrars/vårdnadshavares sysselsättning</vt:lpstr>
      <vt:lpstr>Ekonomi</vt:lpstr>
      <vt:lpstr>Härkomst</vt:lpstr>
      <vt:lpstr>HÄLSA</vt:lpstr>
      <vt:lpstr>Allmän hälsa</vt:lpstr>
      <vt:lpstr>Psykiskt välbefinnande</vt:lpstr>
      <vt:lpstr>Psykosomatiska besvär</vt:lpstr>
      <vt:lpstr>Psykosomatiska besvär</vt:lpstr>
      <vt:lpstr>Psykosomatiska besvär</vt:lpstr>
      <vt:lpstr>Psykosomatiska besvär</vt:lpstr>
      <vt:lpstr>Psykosomatiska besvär</vt:lpstr>
      <vt:lpstr>Upplevd självkänsla</vt:lpstr>
      <vt:lpstr>Upplevd självkänsla</vt:lpstr>
      <vt:lpstr>Upplevd självkänsla</vt:lpstr>
      <vt:lpstr>Impulskontroll</vt:lpstr>
      <vt:lpstr>Impulskontroll</vt:lpstr>
      <vt:lpstr>Impulskontroll</vt:lpstr>
      <vt:lpstr>Funktionsnedsättning</vt:lpstr>
      <vt:lpstr>Långvarig sjukdom</vt:lpstr>
      <vt:lpstr>Levnadsvanor</vt:lpstr>
      <vt:lpstr>Kost</vt:lpstr>
      <vt:lpstr>Kost</vt:lpstr>
      <vt:lpstr>Kost</vt:lpstr>
      <vt:lpstr>Kost</vt:lpstr>
      <vt:lpstr>Kost</vt:lpstr>
      <vt:lpstr>Kost</vt:lpstr>
      <vt:lpstr>Kost</vt:lpstr>
      <vt:lpstr>Kost</vt:lpstr>
      <vt:lpstr>Kost</vt:lpstr>
      <vt:lpstr>Fysisk aktivitet</vt:lpstr>
      <vt:lpstr>Fysisk aktivitet</vt:lpstr>
      <vt:lpstr>Sömn</vt:lpstr>
      <vt:lpstr>Sömn</vt:lpstr>
      <vt:lpstr>Sex och samlevnad</vt:lpstr>
      <vt:lpstr>Sex och samlevnad</vt:lpstr>
      <vt:lpstr>Tobak alkohol, narkotika och spel</vt:lpstr>
      <vt:lpstr>Rökning</vt:lpstr>
      <vt:lpstr>Snusning</vt:lpstr>
      <vt:lpstr>Vitt snus</vt:lpstr>
      <vt:lpstr>E-cigaretter</vt:lpstr>
      <vt:lpstr>Vattenpipa</vt:lpstr>
      <vt:lpstr>Alkohol</vt:lpstr>
      <vt:lpstr>Alkohol</vt:lpstr>
      <vt:lpstr>Alkohol</vt:lpstr>
      <vt:lpstr>Alkohol</vt:lpstr>
      <vt:lpstr>Narkotika</vt:lpstr>
      <vt:lpstr>Inställning till cannabis</vt:lpstr>
      <vt:lpstr>Debutålder ANDT</vt:lpstr>
      <vt:lpstr>Debutålder ANDT</vt:lpstr>
      <vt:lpstr>Föräldrars inställning till ANDT</vt:lpstr>
      <vt:lpstr>Spel</vt:lpstr>
      <vt:lpstr>Spel</vt:lpstr>
      <vt:lpstr>Spel</vt:lpstr>
      <vt:lpstr>Spel</vt:lpstr>
      <vt:lpstr>Spel</vt:lpstr>
      <vt:lpstr>Skola</vt:lpstr>
      <vt:lpstr>Arbetsmiljö</vt:lpstr>
      <vt:lpstr>Arbetsmiljö</vt:lpstr>
      <vt:lpstr>Lärarnas roll</vt:lpstr>
      <vt:lpstr>Skolk</vt:lpstr>
      <vt:lpstr>Fritid</vt:lpstr>
      <vt:lpstr>Påståenden om fritid</vt:lpstr>
      <vt:lpstr>Påståenden om fritid</vt:lpstr>
      <vt:lpstr>Påståenden om fritid</vt:lpstr>
      <vt:lpstr>Påståenden om fritid</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Fritidsaktiviteter</vt:lpstr>
      <vt:lpstr>Medlem i förening</vt:lpstr>
      <vt:lpstr>Medieanvändning</vt:lpstr>
      <vt:lpstr>Medieanvändning</vt:lpstr>
      <vt:lpstr>Medieanvändning</vt:lpstr>
      <vt:lpstr>Trygghet</vt:lpstr>
      <vt:lpstr>Trygghet</vt:lpstr>
      <vt:lpstr>Trygghet</vt:lpstr>
      <vt:lpstr>Trygghet</vt:lpstr>
      <vt:lpstr>Trygghet</vt:lpstr>
      <vt:lpstr>Trygghet</vt:lpstr>
      <vt:lpstr>Trygghet</vt:lpstr>
      <vt:lpstr>Trygghet</vt:lpstr>
      <vt:lpstr>Tillit</vt:lpstr>
      <vt:lpstr>Tillit</vt:lpstr>
      <vt:lpstr>Tillit</vt:lpstr>
      <vt:lpstr>Tillit</vt:lpstr>
      <vt:lpstr>Välja själv</vt:lpstr>
      <vt:lpstr>Välja själv</vt:lpstr>
      <vt:lpstr>Välja själv</vt:lpstr>
      <vt:lpstr>Välja själv</vt:lpstr>
      <vt:lpstr>Mobbing och trakasserier</vt:lpstr>
      <vt:lpstr>Mobbing och trakasserier</vt:lpstr>
      <vt:lpstr>Utsatthet</vt:lpstr>
      <vt:lpstr>Våld</vt:lpstr>
      <vt:lpstr>Våld</vt:lpstr>
      <vt:lpstr>Demokrati och inflytande</vt:lpstr>
      <vt:lpstr>Demokrati och inflytande</vt:lpstr>
      <vt:lpstr>Livet och framtiden</vt:lpstr>
      <vt:lpstr>Existentiell hälsa</vt:lpstr>
      <vt:lpstr>Existentiell hälsa</vt:lpstr>
      <vt:lpstr>Existentiell hälsa</vt:lpstr>
      <vt:lpstr>Existentiell hälsa</vt:lpstr>
      <vt:lpstr>Framtiden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dc:title>
  <dc:creator>ADP</dc:creator>
  <cp:lastModifiedBy>Björn Elise</cp:lastModifiedBy>
  <cp:revision>13</cp:revision>
  <dcterms:created xsi:type="dcterms:W3CDTF">2024-01-21T16:57:16Z</dcterms:created>
  <dcterms:modified xsi:type="dcterms:W3CDTF">2024-02-28T12:41:24Z</dcterms:modified>
</cp:coreProperties>
</file>