
<file path=[Content_Types].xml><?xml version="1.0" encoding="utf-8"?>
<Types xmlns="http://schemas.openxmlformats.org/package/2006/content-types">
  <Default Extension="bin" ContentType="image/png"/>
  <Default Extension="png" ContentType="image/png"/>
  <Default Extension="svg" ContentType="image/svg+xml"/>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8.bin" ContentType="image/x-emf"/>
  <Override PartName="/ppt/media/image9.bin" ContentType="image/x-emf"/>
  <Override PartName="/ppt/media/image10.bin" ContentType="image/x-emf"/>
  <Override PartName="/ppt/media/image11.bin" ContentType="image/x-emf"/>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notesSlides/notesSlide4.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chart90.xml" ContentType="application/vnd.openxmlformats-officedocument.drawingml.chart+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chart100.xml" ContentType="application/vnd.openxmlformats-officedocument.drawingml.chart+xml"/>
  <Override PartName="/ppt/charts/chart101.xml" ContentType="application/vnd.openxmlformats-officedocument.drawingml.chart+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chart122.xml" ContentType="application/vnd.openxmlformats-officedocument.drawingml.chart+xml"/>
  <Override PartName="/ppt/charts/chart123.xml" ContentType="application/vnd.openxmlformats-officedocument.drawingml.chart+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chart130.xml" ContentType="application/vnd.openxmlformats-officedocument.drawingml.chart+xml"/>
  <Override PartName="/ppt/charts/chart131.xml" ContentType="application/vnd.openxmlformats-officedocument.drawingml.chart+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chart138.xml" ContentType="application/vnd.openxmlformats-officedocument.drawingml.chart+xml"/>
  <Override PartName="/ppt/charts/chart13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66" r:id="rId3"/>
    <p:sldMasterId id="2147483678" r:id="rId4"/>
  </p:sldMasterIdLst>
  <p:notesMasterIdLst>
    <p:notesMasterId r:id="rId113"/>
  </p:notesMasterIdLst>
  <p:sldIdLst>
    <p:sldId id="390" r:id="rId5"/>
    <p:sldId id="422" r:id="rId6"/>
    <p:sldId id="470" r:id="rId7"/>
    <p:sldId id="424" r:id="rId8"/>
    <p:sldId id="474" r:id="rId9"/>
    <p:sldId id="475" r:id="rId10"/>
    <p:sldId id="392" r:id="rId11"/>
    <p:sldId id="323" r:id="rId12"/>
    <p:sldId id="324" r:id="rId13"/>
    <p:sldId id="437" r:id="rId14"/>
    <p:sldId id="325" r:id="rId15"/>
    <p:sldId id="326" r:id="rId16"/>
    <p:sldId id="393" r:id="rId17"/>
    <p:sldId id="476" r:id="rId18"/>
    <p:sldId id="327" r:id="rId19"/>
    <p:sldId id="490" r:id="rId20"/>
    <p:sldId id="328" r:id="rId21"/>
    <p:sldId id="329" r:id="rId22"/>
    <p:sldId id="330" r:id="rId23"/>
    <p:sldId id="331" r:id="rId24"/>
    <p:sldId id="332" r:id="rId25"/>
    <p:sldId id="334" r:id="rId26"/>
    <p:sldId id="335" r:id="rId27"/>
    <p:sldId id="336" r:id="rId28"/>
    <p:sldId id="338" r:id="rId29"/>
    <p:sldId id="465" r:id="rId30"/>
    <p:sldId id="394" r:id="rId31"/>
    <p:sldId id="464" r:id="rId32"/>
    <p:sldId id="339" r:id="rId33"/>
    <p:sldId id="340" r:id="rId34"/>
    <p:sldId id="341" r:id="rId35"/>
    <p:sldId id="438" r:id="rId36"/>
    <p:sldId id="342" r:id="rId37"/>
    <p:sldId id="413" r:id="rId38"/>
    <p:sldId id="343" r:id="rId39"/>
    <p:sldId id="344" r:id="rId40"/>
    <p:sldId id="414" r:id="rId41"/>
    <p:sldId id="345" r:id="rId42"/>
    <p:sldId id="258" r:id="rId43"/>
    <p:sldId id="259" r:id="rId44"/>
    <p:sldId id="466" r:id="rId45"/>
    <p:sldId id="395" r:id="rId46"/>
    <p:sldId id="261" r:id="rId47"/>
    <p:sldId id="440" r:id="rId48"/>
    <p:sldId id="346" r:id="rId49"/>
    <p:sldId id="347" r:id="rId50"/>
    <p:sldId id="348" r:id="rId51"/>
    <p:sldId id="491" r:id="rId52"/>
    <p:sldId id="415" r:id="rId53"/>
    <p:sldId id="442" r:id="rId54"/>
    <p:sldId id="349" r:id="rId55"/>
    <p:sldId id="478" r:id="rId56"/>
    <p:sldId id="479" r:id="rId57"/>
    <p:sldId id="480" r:id="rId58"/>
    <p:sldId id="481" r:id="rId59"/>
    <p:sldId id="443" r:id="rId60"/>
    <p:sldId id="482" r:id="rId61"/>
    <p:sldId id="483" r:id="rId62"/>
    <p:sldId id="350" r:id="rId63"/>
    <p:sldId id="441" r:id="rId64"/>
    <p:sldId id="484" r:id="rId65"/>
    <p:sldId id="351" r:id="rId66"/>
    <p:sldId id="352" r:id="rId67"/>
    <p:sldId id="353" r:id="rId68"/>
    <p:sldId id="461" r:id="rId69"/>
    <p:sldId id="485" r:id="rId70"/>
    <p:sldId id="257" r:id="rId71"/>
    <p:sldId id="467" r:id="rId72"/>
    <p:sldId id="396" r:id="rId73"/>
    <p:sldId id="477" r:id="rId74"/>
    <p:sldId id="462" r:id="rId75"/>
    <p:sldId id="359" r:id="rId76"/>
    <p:sldId id="397" r:id="rId77"/>
    <p:sldId id="262" r:id="rId78"/>
    <p:sldId id="360" r:id="rId79"/>
    <p:sldId id="361" r:id="rId80"/>
    <p:sldId id="362" r:id="rId81"/>
    <p:sldId id="363" r:id="rId82"/>
    <p:sldId id="364" r:id="rId83"/>
    <p:sldId id="365" r:id="rId84"/>
    <p:sldId id="444" r:id="rId85"/>
    <p:sldId id="445" r:id="rId86"/>
    <p:sldId id="368" r:id="rId87"/>
    <p:sldId id="489" r:id="rId88"/>
    <p:sldId id="446" r:id="rId89"/>
    <p:sldId id="371" r:id="rId90"/>
    <p:sldId id="372" r:id="rId91"/>
    <p:sldId id="373" r:id="rId92"/>
    <p:sldId id="374" r:id="rId93"/>
    <p:sldId id="375" r:id="rId94"/>
    <p:sldId id="376" r:id="rId95"/>
    <p:sldId id="488" r:id="rId96"/>
    <p:sldId id="378" r:id="rId97"/>
    <p:sldId id="416" r:id="rId98"/>
    <p:sldId id="383" r:id="rId99"/>
    <p:sldId id="384" r:id="rId100"/>
    <p:sldId id="385" r:id="rId101"/>
    <p:sldId id="386" r:id="rId102"/>
    <p:sldId id="486" r:id="rId103"/>
    <p:sldId id="487" r:id="rId104"/>
    <p:sldId id="468" r:id="rId105"/>
    <p:sldId id="412" r:id="rId106"/>
    <p:sldId id="263" r:id="rId107"/>
    <p:sldId id="387" r:id="rId108"/>
    <p:sldId id="439" r:id="rId109"/>
    <p:sldId id="388" r:id="rId110"/>
    <p:sldId id="389" r:id="rId111"/>
    <p:sldId id="469"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7DAC59-21E3-50F0-4682-B5EF79BDC796}" name="Edvin Skaghammar" initials="ES" userId="S::edvin.skaghammar@indikator.org::7e9175e2-c542-4af2-bb60-037bf7371bd2" providerId="AD"/>
  <p188:author id="{62F2ED9C-F5F3-C251-3AAE-8C8C89C69133}" name="Simon Nygren Greus" initials="SN" userId="S::simon.nygren.greus@indikator.org::e107ea70-7480-4a9e-b65e-270b1cad1f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xon Ida" initials="EI" lastIdx="1" clrIdx="0">
    <p:extLst>
      <p:ext uri="{19B8F6BF-5375-455C-9EA6-DF929625EA0E}">
        <p15:presenceInfo xmlns:p15="http://schemas.microsoft.com/office/powerpoint/2012/main" userId="Erixon I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0726"/>
    <a:srgbClr val="7A0927"/>
    <a:srgbClr val="B1063A"/>
    <a:srgbClr val="0093D0"/>
    <a:srgbClr val="579835"/>
    <a:srgbClr val="FDB913"/>
    <a:srgbClr val="6D6D6D"/>
    <a:srgbClr val="FFDDDD"/>
    <a:srgbClr val="760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3" autoAdjust="0"/>
    <p:restoredTop sz="96357" autoAdjust="0"/>
  </p:normalViewPr>
  <p:slideViewPr>
    <p:cSldViewPr snapToGrid="0">
      <p:cViewPr varScale="1">
        <p:scale>
          <a:sx n="111" d="100"/>
          <a:sy n="111" d="100"/>
        </p:scale>
        <p:origin x="3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commentAuthors" Target="commentAuthors.xml"/><Relationship Id="rId119"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kalkylblad.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kalkylblad9.xlsx"/></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kalkylblad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kalkylblad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kalkylblad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kalkylblad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kalkylblad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kalkylblad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kalkylblad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kalkylblad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kalkylblad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kalkylblad10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kalkylblad10.xlsx"/></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kalkylblad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kalkylblad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kalkylblad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kalkylblad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kalkylblad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kalkylblad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kalkylblad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kalkylblad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kalkylblad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kalkylblad11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kalkylblad11.xlsx"/></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kalkylblad119.xlsx"/></Relationships>
</file>

<file path=ppt/charts/_rels/chart121.xml.rels><?xml version="1.0" encoding="UTF-8" standalone="yes"?>
<Relationships xmlns="http://schemas.openxmlformats.org/package/2006/relationships"><Relationship Id="rId1" Type="http://schemas.openxmlformats.org/officeDocument/2006/relationships/package" Target="../embeddings/Microsoft_Excel-kalkylblad120.xlsx"/></Relationships>
</file>

<file path=ppt/charts/_rels/chart122.xml.rels><?xml version="1.0" encoding="UTF-8" standalone="yes"?>
<Relationships xmlns="http://schemas.openxmlformats.org/package/2006/relationships"><Relationship Id="rId1" Type="http://schemas.openxmlformats.org/officeDocument/2006/relationships/package" Target="../embeddings/Microsoft_Excel-kalkylblad121.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Microsoft_Excel-kalkylblad122.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kalkylblad123.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kalkylblad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kalkylblad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kalkylblad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kalkylblad127.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Microsoft_Excel-kalkylblad128.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kalkylblad12.xlsx"/></Relationships>
</file>

<file path=ppt/charts/_rels/chart130.xml.rels><?xml version="1.0" encoding="UTF-8" standalone="yes"?>
<Relationships xmlns="http://schemas.openxmlformats.org/package/2006/relationships"><Relationship Id="rId1" Type="http://schemas.openxmlformats.org/officeDocument/2006/relationships/package" Target="../embeddings/Microsoft_Excel-kalkylblad129.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Microsoft_Excel-kalkylblad130.xlsx"/></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kalkylblad131.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kalkylblad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kalkylblad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kalkylblad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kalkylblad135.xlsx"/></Relationships>
</file>

<file path=ppt/charts/_rels/chart137.xml.rels><?xml version="1.0" encoding="UTF-8" standalone="yes"?>
<Relationships xmlns="http://schemas.openxmlformats.org/package/2006/relationships"><Relationship Id="rId1" Type="http://schemas.openxmlformats.org/officeDocument/2006/relationships/package" Target="../embeddings/Microsoft_Excel-kalkylblad136.xlsx"/></Relationships>
</file>

<file path=ppt/charts/_rels/chart138.xml.rels><?xml version="1.0" encoding="UTF-8" standalone="yes"?>
<Relationships xmlns="http://schemas.openxmlformats.org/package/2006/relationships"><Relationship Id="rId1" Type="http://schemas.openxmlformats.org/officeDocument/2006/relationships/package" Target="../embeddings/Microsoft_Excel-kalkylblad137.xlsx"/></Relationships>
</file>

<file path=ppt/charts/_rels/chart139.xml.rels><?xml version="1.0" encoding="UTF-8" standalone="yes"?>
<Relationships xmlns="http://schemas.openxmlformats.org/package/2006/relationships"><Relationship Id="rId1" Type="http://schemas.openxmlformats.org/officeDocument/2006/relationships/package" Target="../embeddings/Microsoft_Excel-kalkylblad138.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kalkylblad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kalkylblad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kalkylblad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kalkylblad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kalkylblad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kalkylblad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kalkylblad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kalkylblad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kalkylblad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kalkylblad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kalkylblad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kalkylblad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kalkylblad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kalkylblad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kalkylblad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kalkylblad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kalkylblad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kalkylblad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kalkylblad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kalkylblad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kalkylblad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kalkylblad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kalkylblad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kalkylblad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kalkylblad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kalkylblad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kalkylblad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kalkylblad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kalkylblad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kalkylblad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kalkylblad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kalkylblad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kalkylblad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kalkylblad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kalkylblad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kalkylblad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kalkylblad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kalkylblad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kalkylblad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kalkylblad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kalkylblad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kalkylblad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kalkylblad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kalkylblad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kalkylblad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kalkylblad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kalkylblad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kalkylblad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kalkylblad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kalkylblad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kalkylblad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kalkylblad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kalkylblad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kalkylblad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kalkylblad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kalkylblad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kalkylblad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kalkylblad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kalkylblad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kalkylblad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kalkylblad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kalkylblad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kalkylblad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kalkylblad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kalkylblad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kalkylblad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kalkylblad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kalkylblad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kalkylblad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kalkylblad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kalkylblad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kalkylblad78.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kalkylblad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kalkylblad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kalkylblad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kalkylblad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kalkylblad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kalkylblad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kalkylblad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kalkylblad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kalkylblad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kalkylblad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kalkylblad8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kalkylblad8.xlsx"/></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kalkylblad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kalkylblad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kalkylblad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kalkylblad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kalkylblad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kalkylblad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kalkylblad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kalkylblad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kalkylblad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kalkylblad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svarande utifrån bostadsläge</a:t>
            </a:r>
          </a:p>
        </c:rich>
      </c:tx>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DataSheet!$B$2:$B$4</c:f>
              <c:strCache>
                <c:ptCount val="3"/>
                <c:pt idx="0">
                  <c:v>Huvudorten i din kommun</c:v>
                </c:pt>
                <c:pt idx="1">
                  <c:v>Annan ort i din kommun</c:v>
                </c:pt>
                <c:pt idx="2">
                  <c:v>På landsbygden</c:v>
                </c:pt>
              </c:strCache>
            </c:strRef>
          </c:cat>
          <c:val>
            <c:numRef>
              <c:f>DataSheet!$C$2:$C$4</c:f>
              <c:numCache>
                <c:formatCode>General</c:formatCode>
                <c:ptCount val="3"/>
                <c:pt idx="0">
                  <c:v>50.653599999999997</c:v>
                </c:pt>
                <c:pt idx="1">
                  <c:v>31.5686</c:v>
                </c:pt>
                <c:pt idx="2">
                  <c:v>17.777799999999999</c:v>
                </c:pt>
              </c:numCache>
            </c:numRef>
          </c:val>
          <c:extLst>
            <c:ext xmlns:c16="http://schemas.microsoft.com/office/drawing/2014/chart" uri="{C3380CC4-5D6E-409C-BE32-E72D297353CC}">
              <c16:uniqueId val="{00000000-5AB9-4B9E-B459-9FFF8C645C02}"/>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DataSheet!$B$2:$B$4</c:f>
              <c:strCache>
                <c:ptCount val="3"/>
                <c:pt idx="0">
                  <c:v>Huvudorten i din kommun</c:v>
                </c:pt>
                <c:pt idx="1">
                  <c:v>Annan ort i din kommun</c:v>
                </c:pt>
                <c:pt idx="2">
                  <c:v>På landsbygden</c:v>
                </c:pt>
              </c:strCache>
            </c:strRef>
          </c:cat>
          <c:val>
            <c:numRef>
              <c:f>DataSheet!$D$2:$D$4</c:f>
              <c:numCache>
                <c:formatCode>General</c:formatCode>
                <c:ptCount val="3"/>
                <c:pt idx="0">
                  <c:v>46.8583</c:v>
                </c:pt>
                <c:pt idx="1">
                  <c:v>33.622999999999998</c:v>
                </c:pt>
                <c:pt idx="2">
                  <c:v>19.518699999999999</c:v>
                </c:pt>
              </c:numCache>
            </c:numRef>
          </c:val>
          <c:extLst>
            <c:ext xmlns:c16="http://schemas.microsoft.com/office/drawing/2014/chart" uri="{C3380CC4-5D6E-409C-BE32-E72D297353CC}">
              <c16:uniqueId val="{00000001-5AB9-4B9E-B459-9FFF8C645C02}"/>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DataSheet!$B$2:$B$4</c:f>
              <c:strCache>
                <c:ptCount val="3"/>
                <c:pt idx="0">
                  <c:v>Huvudorten i din kommun</c:v>
                </c:pt>
                <c:pt idx="1">
                  <c:v>Annan ort i din kommun</c:v>
                </c:pt>
                <c:pt idx="2">
                  <c:v>På landsbygden</c:v>
                </c:pt>
              </c:strCache>
            </c:strRef>
          </c:cat>
          <c:val>
            <c:numRef>
              <c:f>DataSheet!$E$2:$E$4</c:f>
              <c:numCache>
                <c:formatCode>General</c:formatCode>
                <c:ptCount val="3"/>
                <c:pt idx="0">
                  <c:v>53.042900000000003</c:v>
                </c:pt>
                <c:pt idx="1">
                  <c:v>29.875499999999999</c:v>
                </c:pt>
                <c:pt idx="2">
                  <c:v>17.081600000000002</c:v>
                </c:pt>
              </c:numCache>
            </c:numRef>
          </c:val>
          <c:extLst>
            <c:ext xmlns:c16="http://schemas.microsoft.com/office/drawing/2014/chart" uri="{C3380CC4-5D6E-409C-BE32-E72D297353CC}">
              <c16:uniqueId val="{00000002-5AB9-4B9E-B459-9FFF8C645C02}"/>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DataSheet!$B$2:$B$4</c:f>
              <c:strCache>
                <c:ptCount val="3"/>
                <c:pt idx="0">
                  <c:v>Huvudorten i din kommun</c:v>
                </c:pt>
                <c:pt idx="1">
                  <c:v>Annan ort i din kommun</c:v>
                </c:pt>
                <c:pt idx="2">
                  <c:v>På landsbygden</c:v>
                </c:pt>
              </c:strCache>
            </c:strRef>
          </c:cat>
          <c:val>
            <c:numRef>
              <c:f>DataSheet!$F$2:$F$4</c:f>
              <c:numCache>
                <c:formatCode>General</c:formatCode>
                <c:ptCount val="3"/>
                <c:pt idx="0">
                  <c:v>51.114100000000001</c:v>
                </c:pt>
                <c:pt idx="1">
                  <c:v>32.613100000000003</c:v>
                </c:pt>
                <c:pt idx="2">
                  <c:v>16.2728</c:v>
                </c:pt>
              </c:numCache>
            </c:numRef>
          </c:val>
          <c:extLst>
            <c:ext xmlns:c16="http://schemas.microsoft.com/office/drawing/2014/chart" uri="{C3380CC4-5D6E-409C-BE32-E72D297353CC}">
              <c16:uniqueId val="{00000003-5AB9-4B9E-B459-9FFF8C645C02}"/>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unga som har </a:t>
            </a:r>
            <a:r>
              <a:rPr lang="sv-SE" i="1"/>
              <a:t>mycket högt</a:t>
            </a:r>
            <a:r>
              <a:rPr lang="sv-SE"/>
              <a:t> eller </a:t>
            </a:r>
            <a:r>
              <a:rPr lang="sv-SE" i="1"/>
              <a:t>högt</a:t>
            </a:r>
            <a:r>
              <a:rPr lang="sv-SE"/>
              <a:t> välbefinnande</a:t>
            </a:r>
          </a:p>
        </c:rich>
      </c:tx>
      <c:layout/>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69.972499999999997</c:v>
                </c:pt>
                <c:pt idx="1">
                  <c:v>88.860799999999998</c:v>
                </c:pt>
                <c:pt idx="2">
                  <c:v>70.571600000000004</c:v>
                </c:pt>
                <c:pt idx="3">
                  <c:v>88.397400000000005</c:v>
                </c:pt>
              </c:numCache>
            </c:numRef>
          </c:val>
          <c:extLst>
            <c:ext xmlns:c16="http://schemas.microsoft.com/office/drawing/2014/chart" uri="{C3380CC4-5D6E-409C-BE32-E72D297353CC}">
              <c16:uniqueId val="{00000000-867D-437A-86E4-C6D28DED2DDC}"/>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67.426699999999997</c:v>
                </c:pt>
                <c:pt idx="1">
                  <c:v>88.208200000000005</c:v>
                </c:pt>
                <c:pt idx="2">
                  <c:v>72.908100000000005</c:v>
                </c:pt>
                <c:pt idx="3">
                  <c:v>88.407700000000006</c:v>
                </c:pt>
              </c:numCache>
            </c:numRef>
          </c:val>
          <c:extLst>
            <c:ext xmlns:c16="http://schemas.microsoft.com/office/drawing/2014/chart" uri="{C3380CC4-5D6E-409C-BE32-E72D297353CC}">
              <c16:uniqueId val="{00000001-867D-437A-86E4-C6D28DED2DDC}"/>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brukar vara ute i naturen minst 1-2 kvällar i veckan</a:t>
            </a:r>
          </a:p>
        </c:rich>
      </c:tx>
      <c:layout/>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57.181800000000003</c:v>
                </c:pt>
                <c:pt idx="1">
                  <c:v>50.3827</c:v>
                </c:pt>
                <c:pt idx="2">
                  <c:v>55.067300000000003</c:v>
                </c:pt>
                <c:pt idx="3">
                  <c:v>48.645099999999999</c:v>
                </c:pt>
              </c:numCache>
            </c:numRef>
          </c:val>
          <c:extLst>
            <c:ext xmlns:c16="http://schemas.microsoft.com/office/drawing/2014/chart" uri="{C3380CC4-5D6E-409C-BE32-E72D297353CC}">
              <c16:uniqueId val="{00000000-5380-4B5C-BA22-1C5590D02546}"/>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55.973599999999998</c:v>
                </c:pt>
                <c:pt idx="1">
                  <c:v>54.695</c:v>
                </c:pt>
                <c:pt idx="2">
                  <c:v>55.414900000000003</c:v>
                </c:pt>
                <c:pt idx="3">
                  <c:v>48.787399999999998</c:v>
                </c:pt>
              </c:numCache>
            </c:numRef>
          </c:val>
          <c:extLst>
            <c:ext xmlns:c16="http://schemas.microsoft.com/office/drawing/2014/chart" uri="{C3380CC4-5D6E-409C-BE32-E72D297353CC}">
              <c16:uniqueId val="{00000001-5380-4B5C-BA22-1C5590D02546}"/>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brukar ägna sig åt politik minst 1-2 kvällar i veckan</a:t>
            </a:r>
          </a:p>
        </c:rich>
      </c:tx>
      <c:layout/>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8.1283999999999992</c:v>
                </c:pt>
                <c:pt idx="1">
                  <c:v>13.627599999999999</c:v>
                </c:pt>
                <c:pt idx="2">
                  <c:v>8.2975999999999992</c:v>
                </c:pt>
                <c:pt idx="3">
                  <c:v>15.5482</c:v>
                </c:pt>
              </c:numCache>
            </c:numRef>
          </c:val>
          <c:extLst>
            <c:ext xmlns:c16="http://schemas.microsoft.com/office/drawing/2014/chart" uri="{C3380CC4-5D6E-409C-BE32-E72D297353CC}">
              <c16:uniqueId val="{00000000-8A01-4F6A-B609-D9140D9D9385}"/>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6.4280999999999997</c:v>
                </c:pt>
                <c:pt idx="1">
                  <c:v>11.5992</c:v>
                </c:pt>
                <c:pt idx="2">
                  <c:v>5.0176999999999996</c:v>
                </c:pt>
                <c:pt idx="3">
                  <c:v>10.515000000000001</c:v>
                </c:pt>
              </c:numCache>
            </c:numRef>
          </c:val>
          <c:extLst>
            <c:ext xmlns:c16="http://schemas.microsoft.com/office/drawing/2014/chart" uri="{C3380CC4-5D6E-409C-BE32-E72D297353CC}">
              <c16:uniqueId val="{00000001-8A01-4F6A-B609-D9140D9D9385}"/>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brukar ägna tid till skolarbete eller läxor minst 1-2 kvällar i veckan</a:t>
            </a:r>
          </a:p>
        </c:rich>
      </c:tx>
      <c:layout/>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91.508200000000002</c:v>
                </c:pt>
                <c:pt idx="1">
                  <c:v>83.087800000000001</c:v>
                </c:pt>
                <c:pt idx="2">
                  <c:v>90.786699999999996</c:v>
                </c:pt>
                <c:pt idx="3">
                  <c:v>75.511600000000001</c:v>
                </c:pt>
              </c:numCache>
            </c:numRef>
          </c:val>
          <c:extLst>
            <c:ext xmlns:c16="http://schemas.microsoft.com/office/drawing/2014/chart" uri="{C3380CC4-5D6E-409C-BE32-E72D297353CC}">
              <c16:uniqueId val="{00000000-9514-43EC-B071-80AC2390FAB8}"/>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88.3279</c:v>
                </c:pt>
                <c:pt idx="1">
                  <c:v>78.605599999999995</c:v>
                </c:pt>
                <c:pt idx="2">
                  <c:v>89.381200000000007</c:v>
                </c:pt>
                <c:pt idx="3">
                  <c:v>66.619100000000003</c:v>
                </c:pt>
              </c:numCache>
            </c:numRef>
          </c:val>
          <c:extLst>
            <c:ext xmlns:c16="http://schemas.microsoft.com/office/drawing/2014/chart" uri="{C3380CC4-5D6E-409C-BE32-E72D297353CC}">
              <c16:uniqueId val="{00000001-9514-43EC-B071-80AC2390FAB8}"/>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brukar vara ute på stan/samhället minst 1-2 kvällar i veckan</a:t>
            </a:r>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56.325899999999997</c:v>
                </c:pt>
                <c:pt idx="1">
                  <c:v>53.392299999999999</c:v>
                </c:pt>
                <c:pt idx="2">
                  <c:v>53.399700000000003</c:v>
                </c:pt>
                <c:pt idx="3">
                  <c:v>59.7164</c:v>
                </c:pt>
              </c:numCache>
            </c:numRef>
          </c:val>
          <c:extLst>
            <c:ext xmlns:c16="http://schemas.microsoft.com/office/drawing/2014/chart" uri="{C3380CC4-5D6E-409C-BE32-E72D297353CC}">
              <c16:uniqueId val="{00000000-D88F-454E-B8CC-087023EFB8EE}"/>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56.468000000000004</c:v>
                </c:pt>
                <c:pt idx="1">
                  <c:v>53.070500000000003</c:v>
                </c:pt>
                <c:pt idx="2">
                  <c:v>57.573099999999997</c:v>
                </c:pt>
                <c:pt idx="3">
                  <c:v>59.123399999999997</c:v>
                </c:pt>
              </c:numCache>
            </c:numRef>
          </c:val>
          <c:extLst>
            <c:ext xmlns:c16="http://schemas.microsoft.com/office/drawing/2014/chart" uri="{C3380CC4-5D6E-409C-BE32-E72D297353CC}">
              <c16:uniqueId val="{00000001-D88F-454E-B8CC-087023EFB8EE}"/>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70.653000000000006</c:v>
                </c:pt>
                <c:pt idx="1">
                  <c:v>67.764700000000005</c:v>
                </c:pt>
                <c:pt idx="2">
                  <c:v>64.100300000000004</c:v>
                </c:pt>
                <c:pt idx="3">
                  <c:v>67.616299999999995</c:v>
                </c:pt>
              </c:numCache>
            </c:numRef>
          </c:val>
          <c:extLst>
            <c:ext xmlns:c16="http://schemas.microsoft.com/office/drawing/2014/chart" uri="{C3380CC4-5D6E-409C-BE32-E72D297353CC}">
              <c16:uniqueId val="{00000002-D88F-454E-B8CC-087023EFB8EE}"/>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72.0137</c:v>
                </c:pt>
                <c:pt idx="1">
                  <c:v>65.903300000000002</c:v>
                </c:pt>
                <c:pt idx="2">
                  <c:v>74.4666</c:v>
                </c:pt>
                <c:pt idx="3">
                  <c:v>69.403999999999996</c:v>
                </c:pt>
              </c:numCache>
            </c:numRef>
          </c:val>
          <c:extLst>
            <c:ext xmlns:c16="http://schemas.microsoft.com/office/drawing/2014/chart" uri="{C3380CC4-5D6E-409C-BE32-E72D297353CC}">
              <c16:uniqueId val="{00000003-D88F-454E-B8CC-087023EFB8EE}"/>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78.857500000000002</c:v>
                </c:pt>
                <c:pt idx="1">
                  <c:v>66.416899999999998</c:v>
                </c:pt>
                <c:pt idx="2">
                  <c:v>75.5274</c:v>
                </c:pt>
                <c:pt idx="3">
                  <c:v>68.945899999999995</c:v>
                </c:pt>
              </c:numCache>
            </c:numRef>
          </c:val>
          <c:extLst>
            <c:ext xmlns:c16="http://schemas.microsoft.com/office/drawing/2014/chart" uri="{C3380CC4-5D6E-409C-BE32-E72D297353CC}">
              <c16:uniqueId val="{00000004-D88F-454E-B8CC-087023EFB8EE}"/>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brukar träffa kompisar minst 1-2 kvällar i veckan</a:t>
            </a:r>
          </a:p>
        </c:rich>
      </c:tx>
      <c:layout/>
      <c:overlay val="0"/>
    </c:title>
    <c:autoTitleDeleted val="0"/>
    <c:plotArea>
      <c:layout/>
      <c:barChart>
        <c:barDir val="col"/>
        <c:grouping val="clustered"/>
        <c:varyColors val="0"/>
        <c:ser>
          <c:idx val="4"/>
          <c:order val="0"/>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85.675299999999993</c:v>
                </c:pt>
                <c:pt idx="1">
                  <c:v>82.044700000000006</c:v>
                </c:pt>
                <c:pt idx="2">
                  <c:v>89.054699999999997</c:v>
                </c:pt>
                <c:pt idx="3">
                  <c:v>87.267899999999997</c:v>
                </c:pt>
              </c:numCache>
            </c:numRef>
          </c:val>
          <c:extLst>
            <c:ext xmlns:c16="http://schemas.microsoft.com/office/drawing/2014/chart" uri="{C3380CC4-5D6E-409C-BE32-E72D297353CC}">
              <c16:uniqueId val="{00000003-45AE-40DF-B578-11184B70D301}"/>
            </c:ext>
          </c:extLst>
        </c:ser>
        <c:ser>
          <c:idx val="5"/>
          <c:order val="1"/>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86.8369</c:v>
                </c:pt>
                <c:pt idx="1">
                  <c:v>83.412999999999997</c:v>
                </c:pt>
                <c:pt idx="2">
                  <c:v>89.669700000000006</c:v>
                </c:pt>
                <c:pt idx="3">
                  <c:v>86.366900000000001</c:v>
                </c:pt>
              </c:numCache>
            </c:numRef>
          </c:val>
          <c:extLst>
            <c:ext xmlns:c16="http://schemas.microsoft.com/office/drawing/2014/chart" uri="{C3380CC4-5D6E-409C-BE32-E72D297353CC}">
              <c16:uniqueId val="{00000004-45AE-40DF-B578-11184B70D301}"/>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brukar vara hemma hela kvällen minst 1-2 kvällar i veckan</a:t>
            </a:r>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95.448099999999997</c:v>
                </c:pt>
                <c:pt idx="1">
                  <c:v>93.777500000000003</c:v>
                </c:pt>
                <c:pt idx="2">
                  <c:v>96.131699999999995</c:v>
                </c:pt>
                <c:pt idx="3">
                  <c:v>95.943700000000007</c:v>
                </c:pt>
              </c:numCache>
            </c:numRef>
          </c:val>
          <c:extLst>
            <c:ext xmlns:c16="http://schemas.microsoft.com/office/drawing/2014/chart" uri="{C3380CC4-5D6E-409C-BE32-E72D297353CC}">
              <c16:uniqueId val="{00000000-65CB-46B3-B28F-FBC9912C8E9B}"/>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93.304500000000004</c:v>
                </c:pt>
                <c:pt idx="1">
                  <c:v>91.875500000000002</c:v>
                </c:pt>
                <c:pt idx="2">
                  <c:v>96.052599999999998</c:v>
                </c:pt>
                <c:pt idx="3">
                  <c:v>95.195700000000002</c:v>
                </c:pt>
              </c:numCache>
            </c:numRef>
          </c:val>
          <c:extLst>
            <c:ext xmlns:c16="http://schemas.microsoft.com/office/drawing/2014/chart" uri="{C3380CC4-5D6E-409C-BE32-E72D297353CC}">
              <c16:uniqueId val="{00000001-65CB-46B3-B28F-FBC9912C8E9B}"/>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94.881900000000002</c:v>
                </c:pt>
                <c:pt idx="1">
                  <c:v>92.992099999999994</c:v>
                </c:pt>
                <c:pt idx="2">
                  <c:v>96.441299999999998</c:v>
                </c:pt>
                <c:pt idx="3">
                  <c:v>95.557699999999997</c:v>
                </c:pt>
              </c:numCache>
            </c:numRef>
          </c:val>
          <c:extLst>
            <c:ext xmlns:c16="http://schemas.microsoft.com/office/drawing/2014/chart" uri="{C3380CC4-5D6E-409C-BE32-E72D297353CC}">
              <c16:uniqueId val="{00000002-65CB-46B3-B28F-FBC9912C8E9B}"/>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93.243200000000002</c:v>
                </c:pt>
                <c:pt idx="1">
                  <c:v>88.527699999999996</c:v>
                </c:pt>
                <c:pt idx="2">
                  <c:v>94.213099999999997</c:v>
                </c:pt>
                <c:pt idx="3">
                  <c:v>90.335300000000004</c:v>
                </c:pt>
              </c:numCache>
            </c:numRef>
          </c:val>
          <c:extLst>
            <c:ext xmlns:c16="http://schemas.microsoft.com/office/drawing/2014/chart" uri="{C3380CC4-5D6E-409C-BE32-E72D297353CC}">
              <c16:uniqueId val="{00000003-65CB-46B3-B28F-FBC9912C8E9B}"/>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93.110200000000006</c:v>
                </c:pt>
                <c:pt idx="1">
                  <c:v>87.568299999999994</c:v>
                </c:pt>
                <c:pt idx="2">
                  <c:v>94.171300000000002</c:v>
                </c:pt>
                <c:pt idx="3">
                  <c:v>90.085599999999999</c:v>
                </c:pt>
              </c:numCache>
            </c:numRef>
          </c:val>
          <c:extLst>
            <c:ext xmlns:c16="http://schemas.microsoft.com/office/drawing/2014/chart" uri="{C3380CC4-5D6E-409C-BE32-E72D297353CC}">
              <c16:uniqueId val="{00000004-65CB-46B3-B28F-FBC9912C8E9B}"/>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svarade att de är medlemmar i någon förening</a:t>
            </a:r>
          </a:p>
        </c:rich>
      </c:tx>
      <c:layout/>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51.525700000000001</c:v>
                </c:pt>
                <c:pt idx="1">
                  <c:v>50.260800000000003</c:v>
                </c:pt>
                <c:pt idx="2">
                  <c:v>38.610300000000002</c:v>
                </c:pt>
                <c:pt idx="3">
                  <c:v>41.406799999999997</c:v>
                </c:pt>
              </c:numCache>
            </c:numRef>
          </c:val>
          <c:extLst>
            <c:ext xmlns:c16="http://schemas.microsoft.com/office/drawing/2014/chart" uri="{C3380CC4-5D6E-409C-BE32-E72D297353CC}">
              <c16:uniqueId val="{00000000-F882-4CD4-9496-5816654A4162}"/>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45.915700000000001</c:v>
                </c:pt>
                <c:pt idx="1">
                  <c:v>45.690800000000003</c:v>
                </c:pt>
                <c:pt idx="2">
                  <c:v>33.145299999999999</c:v>
                </c:pt>
                <c:pt idx="3">
                  <c:v>41.421399999999998</c:v>
                </c:pt>
              </c:numCache>
            </c:numRef>
          </c:val>
          <c:extLst>
            <c:ext xmlns:c16="http://schemas.microsoft.com/office/drawing/2014/chart" uri="{C3380CC4-5D6E-409C-BE32-E72D297353CC}">
              <c16:uniqueId val="{00000001-F882-4CD4-9496-5816654A4162}"/>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använder sociala medier 5 timmar eller mer en genomsnittlig vardag efter skolan</a:t>
            </a:r>
          </a:p>
        </c:rich>
      </c:tx>
      <c:overlay val="0"/>
    </c:title>
    <c:autoTitleDeleted val="0"/>
    <c:plotArea>
      <c:layout/>
      <c:barChart>
        <c:barDir val="col"/>
        <c:grouping val="clustered"/>
        <c:varyColors val="0"/>
        <c:ser>
          <c:idx val="1"/>
          <c:order val="0"/>
          <c:tx>
            <c:strRef>
              <c:f>DataSheet!$C$1</c:f>
              <c:strCache>
                <c:ptCount val="1"/>
                <c:pt idx="0">
                  <c:v>2017</c:v>
                </c:pt>
              </c:strCache>
            </c:strRef>
          </c:tx>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36.133099999999999</c:v>
                </c:pt>
                <c:pt idx="1">
                  <c:v>21.2867</c:v>
                </c:pt>
                <c:pt idx="2">
                  <c:v>34.973199999999999</c:v>
                </c:pt>
                <c:pt idx="3">
                  <c:v>23.996200000000002</c:v>
                </c:pt>
              </c:numCache>
            </c:numRef>
          </c:val>
          <c:extLst>
            <c:ext xmlns:c16="http://schemas.microsoft.com/office/drawing/2014/chart" uri="{C3380CC4-5D6E-409C-BE32-E72D297353CC}">
              <c16:uniqueId val="{00000001-FFE3-4DE9-9707-F082835D0B76}"/>
            </c:ext>
          </c:extLst>
        </c:ser>
        <c:ser>
          <c:idx val="2"/>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29.212</c:v>
                </c:pt>
                <c:pt idx="1">
                  <c:v>16.560500000000001</c:v>
                </c:pt>
                <c:pt idx="2">
                  <c:v>27.652100000000001</c:v>
                </c:pt>
                <c:pt idx="3">
                  <c:v>21.6021</c:v>
                </c:pt>
              </c:numCache>
            </c:numRef>
          </c:val>
          <c:extLst>
            <c:ext xmlns:c16="http://schemas.microsoft.com/office/drawing/2014/chart" uri="{C3380CC4-5D6E-409C-BE32-E72D297353CC}">
              <c16:uniqueId val="{00000002-FFE3-4DE9-9707-F082835D0B76}"/>
            </c:ext>
          </c:extLst>
        </c:ser>
        <c:ser>
          <c:idx val="4"/>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33.792700000000004</c:v>
                </c:pt>
                <c:pt idx="1">
                  <c:v>15.5616</c:v>
                </c:pt>
                <c:pt idx="2">
                  <c:v>28.6816</c:v>
                </c:pt>
                <c:pt idx="3">
                  <c:v>16.535399999999999</c:v>
                </c:pt>
              </c:numCache>
            </c:numRef>
          </c:val>
          <c:extLst>
            <c:ext xmlns:c16="http://schemas.microsoft.com/office/drawing/2014/chart" uri="{C3380CC4-5D6E-409C-BE32-E72D297353CC}">
              <c16:uniqueId val="{00000003-FFE3-4DE9-9707-F082835D0B76}"/>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ser på film, serier, tv-program eller kollar klipp (exempelvis Youtube) 5 timmar eller mer en genomsnittlig vardag efter skolan</a:t>
            </a:r>
          </a:p>
        </c:rich>
      </c:tx>
      <c:overlay val="0"/>
    </c:title>
    <c:autoTitleDeleted val="0"/>
    <c:plotArea>
      <c:layout/>
      <c:barChart>
        <c:barDir val="col"/>
        <c:grouping val="clustered"/>
        <c:varyColors val="0"/>
        <c:ser>
          <c:idx val="1"/>
          <c:order val="0"/>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17.8233</c:v>
                </c:pt>
                <c:pt idx="1">
                  <c:v>15.822800000000001</c:v>
                </c:pt>
                <c:pt idx="2">
                  <c:v>15.515700000000001</c:v>
                </c:pt>
                <c:pt idx="3">
                  <c:v>14.3536</c:v>
                </c:pt>
              </c:numCache>
            </c:numRef>
          </c:val>
          <c:extLst>
            <c:ext xmlns:c16="http://schemas.microsoft.com/office/drawing/2014/chart" uri="{C3380CC4-5D6E-409C-BE32-E72D297353CC}">
              <c16:uniqueId val="{00000001-6738-47BA-9942-2A0D8E420C3E}"/>
            </c:ext>
          </c:extLst>
        </c:ser>
        <c:ser>
          <c:idx val="2"/>
          <c:order val="1"/>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14.479900000000001</c:v>
                </c:pt>
                <c:pt idx="1">
                  <c:v>10.6342</c:v>
                </c:pt>
                <c:pt idx="2">
                  <c:v>12.411300000000001</c:v>
                </c:pt>
                <c:pt idx="3">
                  <c:v>11.4679</c:v>
                </c:pt>
              </c:numCache>
            </c:numRef>
          </c:val>
          <c:extLst>
            <c:ext xmlns:c16="http://schemas.microsoft.com/office/drawing/2014/chart" uri="{C3380CC4-5D6E-409C-BE32-E72D297353CC}">
              <c16:uniqueId val="{00000002-6738-47BA-9942-2A0D8E420C3E}"/>
            </c:ext>
          </c:extLst>
        </c:ser>
        <c:ser>
          <c:idx val="4"/>
          <c:order val="2"/>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10.557399999999999</c:v>
                </c:pt>
                <c:pt idx="1">
                  <c:v>7.1962000000000002</c:v>
                </c:pt>
                <c:pt idx="2">
                  <c:v>10.9474</c:v>
                </c:pt>
                <c:pt idx="3">
                  <c:v>8.9413</c:v>
                </c:pt>
              </c:numCache>
            </c:numRef>
          </c:val>
          <c:extLst>
            <c:ext xmlns:c16="http://schemas.microsoft.com/office/drawing/2014/chart" uri="{C3380CC4-5D6E-409C-BE32-E72D297353CC}">
              <c16:uniqueId val="{00000003-6738-47BA-9942-2A0D8E420C3E}"/>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svarade att de spelar tv-, data- eller mobilspel 5 timmar eller mer en genomsnittlig vardag efter skolan</a:t>
            </a:r>
          </a:p>
        </c:rich>
      </c:tx>
      <c:overlay val="0"/>
    </c:title>
    <c:autoTitleDeleted val="0"/>
    <c:plotArea>
      <c:layout>
        <c:manualLayout>
          <c:layoutTarget val="inner"/>
          <c:xMode val="edge"/>
          <c:yMode val="edge"/>
          <c:x val="5.6664601117533304E-2"/>
          <c:y val="0.10477965055106873"/>
          <c:w val="0.93519428626374212"/>
          <c:h val="0.71603590313550558"/>
        </c:manualLayout>
      </c:layout>
      <c:barChart>
        <c:barDir val="col"/>
        <c:grouping val="clustered"/>
        <c:varyColors val="0"/>
        <c:ser>
          <c:idx val="1"/>
          <c:order val="0"/>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5.2632000000000003</c:v>
                </c:pt>
                <c:pt idx="1">
                  <c:v>18.77</c:v>
                </c:pt>
                <c:pt idx="2">
                  <c:v>3.6232000000000002</c:v>
                </c:pt>
                <c:pt idx="3">
                  <c:v>16.779199999999999</c:v>
                </c:pt>
              </c:numCache>
            </c:numRef>
          </c:val>
          <c:extLst>
            <c:ext xmlns:c16="http://schemas.microsoft.com/office/drawing/2014/chart" uri="{C3380CC4-5D6E-409C-BE32-E72D297353CC}">
              <c16:uniqueId val="{00000001-AF73-4098-9ADD-EAFFE2141A07}"/>
            </c:ext>
          </c:extLst>
        </c:ser>
        <c:ser>
          <c:idx val="2"/>
          <c:order val="1"/>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5.6356999999999999</c:v>
                </c:pt>
                <c:pt idx="1">
                  <c:v>17.43</c:v>
                </c:pt>
                <c:pt idx="2">
                  <c:v>3.5</c:v>
                </c:pt>
                <c:pt idx="3">
                  <c:v>14.238799999999999</c:v>
                </c:pt>
              </c:numCache>
            </c:numRef>
          </c:val>
          <c:extLst>
            <c:ext xmlns:c16="http://schemas.microsoft.com/office/drawing/2014/chart" uri="{C3380CC4-5D6E-409C-BE32-E72D297353CC}">
              <c16:uniqueId val="{00000002-AF73-4098-9ADD-EAFFE2141A07}"/>
            </c:ext>
          </c:extLst>
        </c:ser>
        <c:ser>
          <c:idx val="4"/>
          <c:order val="2"/>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4.6357999999999997</c:v>
                </c:pt>
                <c:pt idx="1">
                  <c:v>11.223800000000001</c:v>
                </c:pt>
                <c:pt idx="2">
                  <c:v>4.0960000000000001</c:v>
                </c:pt>
                <c:pt idx="3">
                  <c:v>10.5563</c:v>
                </c:pt>
              </c:numCache>
            </c:numRef>
          </c:val>
          <c:extLst>
            <c:ext xmlns:c16="http://schemas.microsoft.com/office/drawing/2014/chart" uri="{C3380CC4-5D6E-409C-BE32-E72D297353CC}">
              <c16:uniqueId val="{00000003-AF73-4098-9ADD-EAFFE2141A07}"/>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haft huvudvärk mer än en gång i veckan, de senaste sex månaderna</a:t>
            </a:r>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19.549900000000001</c:v>
                </c:pt>
                <c:pt idx="1">
                  <c:v>6.9363999999999999</c:v>
                </c:pt>
                <c:pt idx="2">
                  <c:v>24.055800000000001</c:v>
                </c:pt>
                <c:pt idx="3">
                  <c:v>9.9672999999999998</c:v>
                </c:pt>
              </c:numCache>
            </c:numRef>
          </c:val>
          <c:extLst>
            <c:ext xmlns:c16="http://schemas.microsoft.com/office/drawing/2014/chart" uri="{C3380CC4-5D6E-409C-BE32-E72D297353CC}">
              <c16:uniqueId val="{00000000-6410-4E69-9068-CC8A69EA8891}"/>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17.7715</c:v>
                </c:pt>
                <c:pt idx="1">
                  <c:v>6.5609000000000002</c:v>
                </c:pt>
                <c:pt idx="2">
                  <c:v>23.549499999999998</c:v>
                </c:pt>
                <c:pt idx="3">
                  <c:v>7.5808999999999997</c:v>
                </c:pt>
              </c:numCache>
            </c:numRef>
          </c:val>
          <c:extLst>
            <c:ext xmlns:c16="http://schemas.microsoft.com/office/drawing/2014/chart" uri="{C3380CC4-5D6E-409C-BE32-E72D297353CC}">
              <c16:uniqueId val="{00000001-6410-4E69-9068-CC8A69EA8891}"/>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20.604199999999999</c:v>
                </c:pt>
                <c:pt idx="1">
                  <c:v>7.7633000000000001</c:v>
                </c:pt>
                <c:pt idx="2">
                  <c:v>24.978000000000002</c:v>
                </c:pt>
                <c:pt idx="3">
                  <c:v>8.9497999999999998</c:v>
                </c:pt>
              </c:numCache>
            </c:numRef>
          </c:val>
          <c:extLst>
            <c:ext xmlns:c16="http://schemas.microsoft.com/office/drawing/2014/chart" uri="{C3380CC4-5D6E-409C-BE32-E72D297353CC}">
              <c16:uniqueId val="{00000002-6410-4E69-9068-CC8A69EA8891}"/>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23.923100000000002</c:v>
                </c:pt>
                <c:pt idx="1">
                  <c:v>8.7826000000000004</c:v>
                </c:pt>
                <c:pt idx="2">
                  <c:v>26.3445</c:v>
                </c:pt>
                <c:pt idx="3">
                  <c:v>9.8948999999999998</c:v>
                </c:pt>
              </c:numCache>
            </c:numRef>
          </c:val>
          <c:extLst>
            <c:ext xmlns:c16="http://schemas.microsoft.com/office/drawing/2014/chart" uri="{C3380CC4-5D6E-409C-BE32-E72D297353CC}">
              <c16:uniqueId val="{00000003-6410-4E69-9068-CC8A69EA8891}"/>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28.206800000000001</c:v>
                </c:pt>
                <c:pt idx="1">
                  <c:v>9.5237999999999996</c:v>
                </c:pt>
                <c:pt idx="2">
                  <c:v>28.997299999999999</c:v>
                </c:pt>
                <c:pt idx="3">
                  <c:v>11.023099999999999</c:v>
                </c:pt>
              </c:numCache>
            </c:numRef>
          </c:val>
          <c:extLst>
            <c:ext xmlns:c16="http://schemas.microsoft.com/office/drawing/2014/chart" uri="{C3380CC4-5D6E-409C-BE32-E72D297353CC}">
              <c16:uniqueId val="{00000004-6410-4E69-9068-CC8A69EA8891}"/>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alltid känner sig trygga på väg till eller från skolan (av de som brukar vistas där) </a:t>
            </a:r>
          </a:p>
        </c:rich>
      </c:tx>
      <c:layout/>
      <c:overlay val="0"/>
    </c:title>
    <c:autoTitleDeleted val="0"/>
    <c:plotArea>
      <c:layout/>
      <c:barChart>
        <c:barDir val="col"/>
        <c:grouping val="clustered"/>
        <c:varyColors val="0"/>
        <c:ser>
          <c:idx val="0"/>
          <c:order val="0"/>
          <c:tx>
            <c:strRef>
              <c:f>DataSheet!$C$1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68.309899999999999</c:v>
                </c:pt>
                <c:pt idx="1">
                  <c:v>87.119399999999999</c:v>
                </c:pt>
                <c:pt idx="2">
                  <c:v>68.286199999999994</c:v>
                </c:pt>
                <c:pt idx="3">
                  <c:v>86.274500000000003</c:v>
                </c:pt>
              </c:numCache>
            </c:numRef>
          </c:val>
          <c:extLst>
            <c:ext xmlns:c16="http://schemas.microsoft.com/office/drawing/2014/chart" uri="{C3380CC4-5D6E-409C-BE32-E72D297353CC}">
              <c16:uniqueId val="{00000000-CA41-4E9B-B863-CDFEBEEF31F2}"/>
            </c:ext>
          </c:extLst>
        </c:ser>
        <c:ser>
          <c:idx val="1"/>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62.7211</c:v>
                </c:pt>
                <c:pt idx="1">
                  <c:v>83.673500000000004</c:v>
                </c:pt>
                <c:pt idx="2">
                  <c:v>57.454300000000003</c:v>
                </c:pt>
                <c:pt idx="3">
                  <c:v>82.383799999999994</c:v>
                </c:pt>
              </c:numCache>
            </c:numRef>
          </c:val>
          <c:extLst>
            <c:ext xmlns:c16="http://schemas.microsoft.com/office/drawing/2014/chart" uri="{C3380CC4-5D6E-409C-BE32-E72D297353CC}">
              <c16:uniqueId val="{00000001-CA41-4E9B-B863-CDFEBEEF31F2}"/>
            </c:ext>
          </c:extLst>
        </c:ser>
        <c:ser>
          <c:idx val="2"/>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58.070900000000002</c:v>
                </c:pt>
                <c:pt idx="1">
                  <c:v>81.719700000000003</c:v>
                </c:pt>
                <c:pt idx="2">
                  <c:v>58.008400000000002</c:v>
                </c:pt>
                <c:pt idx="3">
                  <c:v>81.236500000000007</c:v>
                </c:pt>
              </c:numCache>
            </c:numRef>
          </c:val>
          <c:extLst>
            <c:ext xmlns:c16="http://schemas.microsoft.com/office/drawing/2014/chart" uri="{C3380CC4-5D6E-409C-BE32-E72D297353CC}">
              <c16:uniqueId val="{00000002-CA41-4E9B-B863-CDFEBEEF31F2}"/>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alltid känner sig trygga i klassrummet (av de som brukar vistas där) </a:t>
            </a:r>
          </a:p>
        </c:rich>
      </c:tx>
      <c:layout/>
      <c:overlay val="0"/>
    </c:title>
    <c:autoTitleDeleted val="0"/>
    <c:plotArea>
      <c:layout/>
      <c:barChart>
        <c:barDir val="col"/>
        <c:grouping val="clustered"/>
        <c:varyColors val="0"/>
        <c:ser>
          <c:idx val="0"/>
          <c:order val="0"/>
          <c:tx>
            <c:strRef>
              <c:f>DataSheet!$C$1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68.52</c:v>
                </c:pt>
                <c:pt idx="1">
                  <c:v>85.066500000000005</c:v>
                </c:pt>
                <c:pt idx="2">
                  <c:v>76.657799999999995</c:v>
                </c:pt>
                <c:pt idx="3">
                  <c:v>87.663600000000002</c:v>
                </c:pt>
              </c:numCache>
            </c:numRef>
          </c:val>
          <c:extLst>
            <c:ext xmlns:c16="http://schemas.microsoft.com/office/drawing/2014/chart" uri="{C3380CC4-5D6E-409C-BE32-E72D297353CC}">
              <c16:uniqueId val="{00000000-D215-461D-A0FE-788AC44C6F49}"/>
            </c:ext>
          </c:extLst>
        </c:ser>
        <c:ser>
          <c:idx val="1"/>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64.095600000000005</c:v>
                </c:pt>
                <c:pt idx="1">
                  <c:v>82.886300000000006</c:v>
                </c:pt>
                <c:pt idx="2">
                  <c:v>74.081900000000005</c:v>
                </c:pt>
                <c:pt idx="3">
                  <c:v>86.390500000000003</c:v>
                </c:pt>
              </c:numCache>
            </c:numRef>
          </c:val>
          <c:extLst>
            <c:ext xmlns:c16="http://schemas.microsoft.com/office/drawing/2014/chart" uri="{C3380CC4-5D6E-409C-BE32-E72D297353CC}">
              <c16:uniqueId val="{00000001-D215-461D-A0FE-788AC44C6F49}"/>
            </c:ext>
          </c:extLst>
        </c:ser>
        <c:ser>
          <c:idx val="2"/>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58.300400000000003</c:v>
                </c:pt>
                <c:pt idx="1">
                  <c:v>78.343500000000006</c:v>
                </c:pt>
                <c:pt idx="2">
                  <c:v>70.879900000000006</c:v>
                </c:pt>
                <c:pt idx="3">
                  <c:v>84.043300000000002</c:v>
                </c:pt>
              </c:numCache>
            </c:numRef>
          </c:val>
          <c:extLst>
            <c:ext xmlns:c16="http://schemas.microsoft.com/office/drawing/2014/chart" uri="{C3380CC4-5D6E-409C-BE32-E72D297353CC}">
              <c16:uniqueId val="{00000002-D215-461D-A0FE-788AC44C6F49}"/>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alltid känner sig trygga på rasterna i skolan (av de som brukar vistas där) </a:t>
            </a:r>
          </a:p>
        </c:rich>
      </c:tx>
      <c:layout/>
      <c:overlay val="0"/>
    </c:title>
    <c:autoTitleDeleted val="0"/>
    <c:plotArea>
      <c:layout/>
      <c:barChart>
        <c:barDir val="col"/>
        <c:grouping val="clustered"/>
        <c:varyColors val="0"/>
        <c:ser>
          <c:idx val="0"/>
          <c:order val="0"/>
          <c:tx>
            <c:strRef>
              <c:f>DataSheet!$C$1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65.451700000000002</c:v>
                </c:pt>
                <c:pt idx="1">
                  <c:v>80.6935</c:v>
                </c:pt>
                <c:pt idx="2">
                  <c:v>69.134699999999995</c:v>
                </c:pt>
                <c:pt idx="3">
                  <c:v>84.090900000000005</c:v>
                </c:pt>
              </c:numCache>
            </c:numRef>
          </c:val>
          <c:extLst>
            <c:ext xmlns:c16="http://schemas.microsoft.com/office/drawing/2014/chart" uri="{C3380CC4-5D6E-409C-BE32-E72D297353CC}">
              <c16:uniqueId val="{00000000-5196-43FE-B64E-04B37D6E71BD}"/>
            </c:ext>
          </c:extLst>
        </c:ser>
        <c:ser>
          <c:idx val="1"/>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62.439700000000002</c:v>
                </c:pt>
                <c:pt idx="1">
                  <c:v>80.141800000000003</c:v>
                </c:pt>
                <c:pt idx="2">
                  <c:v>65.359899999999996</c:v>
                </c:pt>
                <c:pt idx="3">
                  <c:v>81.672200000000004</c:v>
                </c:pt>
              </c:numCache>
            </c:numRef>
          </c:val>
          <c:extLst>
            <c:ext xmlns:c16="http://schemas.microsoft.com/office/drawing/2014/chart" uri="{C3380CC4-5D6E-409C-BE32-E72D297353CC}">
              <c16:uniqueId val="{00000001-5196-43FE-B64E-04B37D6E71BD}"/>
            </c:ext>
          </c:extLst>
        </c:ser>
        <c:ser>
          <c:idx val="2"/>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55.165599999999998</c:v>
                </c:pt>
                <c:pt idx="1">
                  <c:v>74.399500000000003</c:v>
                </c:pt>
                <c:pt idx="2">
                  <c:v>64.205299999999994</c:v>
                </c:pt>
                <c:pt idx="3">
                  <c:v>78.757199999999997</c:v>
                </c:pt>
              </c:numCache>
            </c:numRef>
          </c:val>
          <c:extLst>
            <c:ext xmlns:c16="http://schemas.microsoft.com/office/drawing/2014/chart" uri="{C3380CC4-5D6E-409C-BE32-E72D297353CC}">
              <c16:uniqueId val="{00000002-5196-43FE-B64E-04B37D6E71BD}"/>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alltid känner sig trygga på fritidsgården (av de som brukar vistas där) </a:t>
            </a:r>
          </a:p>
        </c:rich>
      </c:tx>
      <c:layout/>
      <c:overlay val="0"/>
    </c:title>
    <c:autoTitleDeleted val="0"/>
    <c:plotArea>
      <c:layout/>
      <c:barChart>
        <c:barDir val="col"/>
        <c:grouping val="clustered"/>
        <c:varyColors val="0"/>
        <c:ser>
          <c:idx val="0"/>
          <c:order val="0"/>
          <c:tx>
            <c:strRef>
              <c:f>DataSheet!$C$1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64.010300000000001</c:v>
                </c:pt>
                <c:pt idx="1">
                  <c:v>77.582400000000007</c:v>
                </c:pt>
                <c:pt idx="2">
                  <c:v>72.251300000000001</c:v>
                </c:pt>
                <c:pt idx="3">
                  <c:v>81.129300000000001</c:v>
                </c:pt>
              </c:numCache>
            </c:numRef>
          </c:val>
          <c:extLst>
            <c:ext xmlns:c16="http://schemas.microsoft.com/office/drawing/2014/chart" uri="{C3380CC4-5D6E-409C-BE32-E72D297353CC}">
              <c16:uniqueId val="{00000000-8EBD-4533-B4BE-1A11D4A27753}"/>
            </c:ext>
          </c:extLst>
        </c:ser>
        <c:ser>
          <c:idx val="1"/>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55.399700000000003</c:v>
                </c:pt>
                <c:pt idx="1">
                  <c:v>77.835099999999997</c:v>
                </c:pt>
                <c:pt idx="2">
                  <c:v>58.626800000000003</c:v>
                </c:pt>
                <c:pt idx="3">
                  <c:v>78.941199999999995</c:v>
                </c:pt>
              </c:numCache>
            </c:numRef>
          </c:val>
          <c:extLst>
            <c:ext xmlns:c16="http://schemas.microsoft.com/office/drawing/2014/chart" uri="{C3380CC4-5D6E-409C-BE32-E72D297353CC}">
              <c16:uniqueId val="{00000001-8EBD-4533-B4BE-1A11D4A27753}"/>
            </c:ext>
          </c:extLst>
        </c:ser>
        <c:ser>
          <c:idx val="2"/>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56.8093</c:v>
                </c:pt>
                <c:pt idx="1">
                  <c:v>77.657300000000006</c:v>
                </c:pt>
                <c:pt idx="2">
                  <c:v>65.148499999999999</c:v>
                </c:pt>
                <c:pt idx="3">
                  <c:v>76.537899999999993</c:v>
                </c:pt>
              </c:numCache>
            </c:numRef>
          </c:val>
          <c:extLst>
            <c:ext xmlns:c16="http://schemas.microsoft.com/office/drawing/2014/chart" uri="{C3380CC4-5D6E-409C-BE32-E72D297353CC}">
              <c16:uniqueId val="{00000002-8EBD-4533-B4BE-1A11D4A27753}"/>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alltid känner sig trygga på fritidsaktiviteten (av de som brukar vistas där) </a:t>
            </a:r>
          </a:p>
        </c:rich>
      </c:tx>
      <c:layout/>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72.7273</c:v>
                </c:pt>
                <c:pt idx="1">
                  <c:v>84.058000000000007</c:v>
                </c:pt>
                <c:pt idx="2">
                  <c:v>72.179699999999997</c:v>
                </c:pt>
                <c:pt idx="3">
                  <c:v>84.240499999999997</c:v>
                </c:pt>
              </c:numCache>
            </c:numRef>
          </c:val>
          <c:extLst>
            <c:ext xmlns:c16="http://schemas.microsoft.com/office/drawing/2014/chart" uri="{C3380CC4-5D6E-409C-BE32-E72D297353CC}">
              <c16:uniqueId val="{00000000-DB54-456B-930C-B384167AF4ED}"/>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69.363200000000006</c:v>
                </c:pt>
                <c:pt idx="1">
                  <c:v>82.5976</c:v>
                </c:pt>
                <c:pt idx="2">
                  <c:v>71.920699999999997</c:v>
                </c:pt>
                <c:pt idx="3">
                  <c:v>81.81</c:v>
                </c:pt>
              </c:numCache>
            </c:numRef>
          </c:val>
          <c:extLst>
            <c:ext xmlns:c16="http://schemas.microsoft.com/office/drawing/2014/chart" uri="{C3380CC4-5D6E-409C-BE32-E72D297353CC}">
              <c16:uniqueId val="{00000001-DB54-456B-930C-B384167AF4ED}"/>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alltid känner sig trygga i hemmet (av de som brukar vistas där) </a:t>
            </a:r>
          </a:p>
        </c:rich>
      </c:tx>
      <c:layout/>
      <c:overlay val="0"/>
    </c:title>
    <c:autoTitleDeleted val="0"/>
    <c:plotArea>
      <c:layout/>
      <c:barChart>
        <c:barDir val="col"/>
        <c:grouping val="clustered"/>
        <c:varyColors val="0"/>
        <c:ser>
          <c:idx val="0"/>
          <c:order val="0"/>
          <c:tx>
            <c:strRef>
              <c:f>DataSheet!$C$1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87.814499999999995</c:v>
                </c:pt>
                <c:pt idx="1">
                  <c:v>93.081800000000001</c:v>
                </c:pt>
                <c:pt idx="2">
                  <c:v>90.480400000000003</c:v>
                </c:pt>
                <c:pt idx="3">
                  <c:v>93.956599999999995</c:v>
                </c:pt>
              </c:numCache>
            </c:numRef>
          </c:val>
          <c:extLst>
            <c:ext xmlns:c16="http://schemas.microsoft.com/office/drawing/2014/chart" uri="{C3380CC4-5D6E-409C-BE32-E72D297353CC}">
              <c16:uniqueId val="{00000000-D72B-40EE-8937-C4FAC500A5C8}"/>
            </c:ext>
          </c:extLst>
        </c:ser>
        <c:ser>
          <c:idx val="1"/>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89.002700000000004</c:v>
                </c:pt>
                <c:pt idx="1">
                  <c:v>94.426599999999993</c:v>
                </c:pt>
                <c:pt idx="2">
                  <c:v>91.301299999999998</c:v>
                </c:pt>
                <c:pt idx="3">
                  <c:v>94.210499999999996</c:v>
                </c:pt>
              </c:numCache>
            </c:numRef>
          </c:val>
          <c:extLst>
            <c:ext xmlns:c16="http://schemas.microsoft.com/office/drawing/2014/chart" uri="{C3380CC4-5D6E-409C-BE32-E72D297353CC}">
              <c16:uniqueId val="{00000001-D72B-40EE-8937-C4FAC500A5C8}"/>
            </c:ext>
          </c:extLst>
        </c:ser>
        <c:ser>
          <c:idx val="2"/>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86.939300000000003</c:v>
                </c:pt>
                <c:pt idx="1">
                  <c:v>93.881699999999995</c:v>
                </c:pt>
                <c:pt idx="2">
                  <c:v>90.3429</c:v>
                </c:pt>
                <c:pt idx="3">
                  <c:v>93.520499999999998</c:v>
                </c:pt>
              </c:numCache>
            </c:numRef>
          </c:val>
          <c:extLst>
            <c:ext xmlns:c16="http://schemas.microsoft.com/office/drawing/2014/chart" uri="{C3380CC4-5D6E-409C-BE32-E72D297353CC}">
              <c16:uniqueId val="{00000002-D72B-40EE-8937-C4FAC500A5C8}"/>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alltid känner sig trygga i bostadsområdet (av de som brukar vistas där) </a:t>
            </a:r>
          </a:p>
        </c:rich>
      </c:tx>
      <c:layout/>
      <c:overlay val="0"/>
    </c:title>
    <c:autoTitleDeleted val="0"/>
    <c:plotArea>
      <c:layout/>
      <c:barChart>
        <c:barDir val="col"/>
        <c:grouping val="clustered"/>
        <c:varyColors val="0"/>
        <c:ser>
          <c:idx val="0"/>
          <c:order val="0"/>
          <c:tx>
            <c:strRef>
              <c:f>DataSheet!$C$1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74.287999999999997</c:v>
                </c:pt>
                <c:pt idx="1">
                  <c:v>86.6036</c:v>
                </c:pt>
                <c:pt idx="2">
                  <c:v>74.733999999999995</c:v>
                </c:pt>
                <c:pt idx="3">
                  <c:v>87.653199999999998</c:v>
                </c:pt>
              </c:numCache>
            </c:numRef>
          </c:val>
          <c:extLst>
            <c:ext xmlns:c16="http://schemas.microsoft.com/office/drawing/2014/chart" uri="{C3380CC4-5D6E-409C-BE32-E72D297353CC}">
              <c16:uniqueId val="{00000000-EB58-417D-8F1C-86F803A67066}"/>
            </c:ext>
          </c:extLst>
        </c:ser>
        <c:ser>
          <c:idx val="1"/>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70.061899999999994</c:v>
                </c:pt>
                <c:pt idx="1">
                  <c:v>84.954599999999999</c:v>
                </c:pt>
                <c:pt idx="2">
                  <c:v>67.588700000000003</c:v>
                </c:pt>
                <c:pt idx="3">
                  <c:v>86.384699999999995</c:v>
                </c:pt>
              </c:numCache>
            </c:numRef>
          </c:val>
          <c:extLst>
            <c:ext xmlns:c16="http://schemas.microsoft.com/office/drawing/2014/chart" uri="{C3380CC4-5D6E-409C-BE32-E72D297353CC}">
              <c16:uniqueId val="{00000001-EB58-417D-8F1C-86F803A67066}"/>
            </c:ext>
          </c:extLst>
        </c:ser>
        <c:ser>
          <c:idx val="2"/>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69.061899999999994</c:v>
                </c:pt>
                <c:pt idx="1">
                  <c:v>84.657499999999999</c:v>
                </c:pt>
                <c:pt idx="2">
                  <c:v>71.004199999999997</c:v>
                </c:pt>
                <c:pt idx="3">
                  <c:v>84.302300000000002</c:v>
                </c:pt>
              </c:numCache>
            </c:numRef>
          </c:val>
          <c:extLst>
            <c:ext xmlns:c16="http://schemas.microsoft.com/office/drawing/2014/chart" uri="{C3380CC4-5D6E-409C-BE32-E72D297353CC}">
              <c16:uniqueId val="{00000002-EB58-417D-8F1C-86F803A67066}"/>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alltid känner sig trygga på nätet (av de som brukar vistas där) </a:t>
            </a:r>
          </a:p>
        </c:rich>
      </c:tx>
      <c:layout/>
      <c:overlay val="0"/>
    </c:title>
    <c:autoTitleDeleted val="0"/>
    <c:plotArea>
      <c:layout/>
      <c:barChart>
        <c:barDir val="col"/>
        <c:grouping val="clustered"/>
        <c:varyColors val="0"/>
        <c:ser>
          <c:idx val="0"/>
          <c:order val="0"/>
          <c:tx>
            <c:strRef>
              <c:f>DataSheet!$C$1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40.158700000000003</c:v>
                </c:pt>
                <c:pt idx="1">
                  <c:v>70.560400000000001</c:v>
                </c:pt>
                <c:pt idx="2">
                  <c:v>38.9876</c:v>
                </c:pt>
                <c:pt idx="3">
                  <c:v>76.733099999999993</c:v>
                </c:pt>
              </c:numCache>
            </c:numRef>
          </c:val>
          <c:extLst>
            <c:ext xmlns:c16="http://schemas.microsoft.com/office/drawing/2014/chart" uri="{C3380CC4-5D6E-409C-BE32-E72D297353CC}">
              <c16:uniqueId val="{00000000-EAC8-436D-8E77-ECE77C9C7779}"/>
            </c:ext>
          </c:extLst>
        </c:ser>
        <c:ser>
          <c:idx val="1"/>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35.037999999999997</c:v>
                </c:pt>
                <c:pt idx="1">
                  <c:v>70.508700000000005</c:v>
                </c:pt>
                <c:pt idx="2">
                  <c:v>36.595700000000001</c:v>
                </c:pt>
                <c:pt idx="3">
                  <c:v>72.691299999999998</c:v>
                </c:pt>
              </c:numCache>
            </c:numRef>
          </c:val>
          <c:extLst>
            <c:ext xmlns:c16="http://schemas.microsoft.com/office/drawing/2014/chart" uri="{C3380CC4-5D6E-409C-BE32-E72D297353CC}">
              <c16:uniqueId val="{00000001-EAC8-436D-8E77-ECE77C9C7779}"/>
            </c:ext>
          </c:extLst>
        </c:ser>
        <c:ser>
          <c:idx val="2"/>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34.0426</c:v>
                </c:pt>
                <c:pt idx="1">
                  <c:v>68.866</c:v>
                </c:pt>
                <c:pt idx="2">
                  <c:v>40.909100000000002</c:v>
                </c:pt>
                <c:pt idx="3">
                  <c:v>71.884100000000004</c:v>
                </c:pt>
              </c:numCache>
            </c:numRef>
          </c:val>
          <c:extLst>
            <c:ext xmlns:c16="http://schemas.microsoft.com/office/drawing/2014/chart" uri="{C3380CC4-5D6E-409C-BE32-E72D297353CC}">
              <c16:uniqueId val="{00000002-EAC8-436D-8E77-ECE77C9C7779}"/>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stämmer precis på påståendet: Jag kan alltid lita på någon av mina föräldrar/vårdnadshavare när det verkligen gäller </a:t>
            </a:r>
          </a:p>
        </c:rich>
      </c:tx>
      <c:layout/>
      <c:overlay val="0"/>
    </c:title>
    <c:autoTitleDeleted val="0"/>
    <c:plotArea>
      <c:layout/>
      <c:barChart>
        <c:barDir val="col"/>
        <c:grouping val="clustered"/>
        <c:varyColors val="0"/>
        <c:ser>
          <c:idx val="0"/>
          <c:order val="0"/>
          <c:tx>
            <c:strRef>
              <c:f>DataSheet!$C$1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74.209800000000001</c:v>
                </c:pt>
                <c:pt idx="1">
                  <c:v>81.646500000000003</c:v>
                </c:pt>
                <c:pt idx="2">
                  <c:v>75.989400000000003</c:v>
                </c:pt>
                <c:pt idx="3">
                  <c:v>81.786000000000001</c:v>
                </c:pt>
              </c:numCache>
            </c:numRef>
          </c:val>
          <c:extLst>
            <c:ext xmlns:c16="http://schemas.microsoft.com/office/drawing/2014/chart" uri="{C3380CC4-5D6E-409C-BE32-E72D297353CC}">
              <c16:uniqueId val="{00000000-643B-442F-9C6F-7D98940249B6}"/>
            </c:ext>
          </c:extLst>
        </c:ser>
        <c:ser>
          <c:idx val="1"/>
          <c:order val="1"/>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79.445700000000002</c:v>
                </c:pt>
                <c:pt idx="1">
                  <c:v>86.926599999999993</c:v>
                </c:pt>
                <c:pt idx="2">
                  <c:v>81.452299999999994</c:v>
                </c:pt>
                <c:pt idx="3">
                  <c:v>84.851200000000006</c:v>
                </c:pt>
              </c:numCache>
            </c:numRef>
          </c:val>
          <c:extLst>
            <c:ext xmlns:c16="http://schemas.microsoft.com/office/drawing/2014/chart" uri="{C3380CC4-5D6E-409C-BE32-E72D297353CC}">
              <c16:uniqueId val="{00000001-643B-442F-9C6F-7D98940249B6}"/>
            </c:ext>
          </c:extLst>
        </c:ser>
        <c:ser>
          <c:idx val="2"/>
          <c:order val="2"/>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78.275599999999997</c:v>
                </c:pt>
                <c:pt idx="1">
                  <c:v>85.832800000000006</c:v>
                </c:pt>
                <c:pt idx="2">
                  <c:v>81.908100000000005</c:v>
                </c:pt>
                <c:pt idx="3">
                  <c:v>85.610600000000005</c:v>
                </c:pt>
              </c:numCache>
            </c:numRef>
          </c:val>
          <c:extLst>
            <c:ext xmlns:c16="http://schemas.microsoft.com/office/drawing/2014/chart" uri="{C3380CC4-5D6E-409C-BE32-E72D297353CC}">
              <c16:uniqueId val="{00000002-643B-442F-9C6F-7D98940249B6}"/>
            </c:ext>
          </c:extLst>
        </c:ser>
        <c:ser>
          <c:idx val="4"/>
          <c:order val="3"/>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70.406800000000004</c:v>
                </c:pt>
                <c:pt idx="1">
                  <c:v>82.317099999999996</c:v>
                </c:pt>
                <c:pt idx="2">
                  <c:v>80.209800000000001</c:v>
                </c:pt>
                <c:pt idx="3">
                  <c:v>84.482799999999997</c:v>
                </c:pt>
              </c:numCache>
            </c:numRef>
          </c:val>
          <c:extLst>
            <c:ext xmlns:c16="http://schemas.microsoft.com/office/drawing/2014/chart" uri="{C3380CC4-5D6E-409C-BE32-E72D297353CC}">
              <c16:uniqueId val="{00000003-643B-442F-9C6F-7D98940249B6}"/>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stämmer precis på påståendet: Det finns vuxna i min närhet som jag kan berätta personliga saker för </a:t>
            </a:r>
          </a:p>
        </c:rich>
      </c:tx>
      <c:layout/>
      <c:overlay val="0"/>
    </c:title>
    <c:autoTitleDeleted val="0"/>
    <c:plotArea>
      <c:layout/>
      <c:barChart>
        <c:barDir val="col"/>
        <c:grouping val="clustered"/>
        <c:varyColors val="0"/>
        <c:ser>
          <c:idx val="2"/>
          <c:order val="0"/>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62.252600000000001</c:v>
                </c:pt>
                <c:pt idx="1">
                  <c:v>67.1374</c:v>
                </c:pt>
                <c:pt idx="2">
                  <c:v>67.965999999999994</c:v>
                </c:pt>
                <c:pt idx="3">
                  <c:v>70.650700000000001</c:v>
                </c:pt>
              </c:numCache>
            </c:numRef>
          </c:val>
          <c:extLst>
            <c:ext xmlns:c16="http://schemas.microsoft.com/office/drawing/2014/chart" uri="{C3380CC4-5D6E-409C-BE32-E72D297353CC}">
              <c16:uniqueId val="{00000002-7E6B-435D-9E35-0BAE1ABA883F}"/>
            </c:ext>
          </c:extLst>
        </c:ser>
        <c:ser>
          <c:idx val="4"/>
          <c:order val="1"/>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57.669499999999999</c:v>
                </c:pt>
                <c:pt idx="1">
                  <c:v>65.149500000000003</c:v>
                </c:pt>
                <c:pt idx="2">
                  <c:v>67.389799999999994</c:v>
                </c:pt>
                <c:pt idx="3">
                  <c:v>70.770300000000006</c:v>
                </c:pt>
              </c:numCache>
            </c:numRef>
          </c:val>
          <c:extLst>
            <c:ext xmlns:c16="http://schemas.microsoft.com/office/drawing/2014/chart" uri="{C3380CC4-5D6E-409C-BE32-E72D297353CC}">
              <c16:uniqueId val="{00000003-7E6B-435D-9E35-0BAE1ABA883F}"/>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haft ont i magen mer än en gång i veckan, de senaste sex månaderna</a:t>
            </a:r>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10.369300000000001</c:v>
                </c:pt>
                <c:pt idx="1">
                  <c:v>3.7416999999999998</c:v>
                </c:pt>
                <c:pt idx="2">
                  <c:v>11.604900000000001</c:v>
                </c:pt>
                <c:pt idx="3">
                  <c:v>5.298</c:v>
                </c:pt>
              </c:numCache>
            </c:numRef>
          </c:val>
          <c:extLst>
            <c:ext xmlns:c16="http://schemas.microsoft.com/office/drawing/2014/chart" uri="{C3380CC4-5D6E-409C-BE32-E72D297353CC}">
              <c16:uniqueId val="{00000000-1CD2-4F57-B8B6-C4DA04289275}"/>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10.035600000000001</c:v>
                </c:pt>
                <c:pt idx="1">
                  <c:v>3.7363</c:v>
                </c:pt>
                <c:pt idx="2">
                  <c:v>12.8866</c:v>
                </c:pt>
                <c:pt idx="3">
                  <c:v>4.5533000000000001</c:v>
                </c:pt>
              </c:numCache>
            </c:numRef>
          </c:val>
          <c:extLst>
            <c:ext xmlns:c16="http://schemas.microsoft.com/office/drawing/2014/chart" uri="{C3380CC4-5D6E-409C-BE32-E72D297353CC}">
              <c16:uniqueId val="{00000001-1CD2-4F57-B8B6-C4DA04289275}"/>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13.3438</c:v>
                </c:pt>
                <c:pt idx="1">
                  <c:v>4.7545000000000002</c:v>
                </c:pt>
                <c:pt idx="2">
                  <c:v>15.589</c:v>
                </c:pt>
                <c:pt idx="3">
                  <c:v>4.6167999999999996</c:v>
                </c:pt>
              </c:numCache>
            </c:numRef>
          </c:val>
          <c:extLst>
            <c:ext xmlns:c16="http://schemas.microsoft.com/office/drawing/2014/chart" uri="{C3380CC4-5D6E-409C-BE32-E72D297353CC}">
              <c16:uniqueId val="{00000002-1CD2-4F57-B8B6-C4DA04289275}"/>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15.4358</c:v>
                </c:pt>
                <c:pt idx="1">
                  <c:v>5.4268000000000001</c:v>
                </c:pt>
                <c:pt idx="2">
                  <c:v>17.2865</c:v>
                </c:pt>
                <c:pt idx="3">
                  <c:v>5.6839000000000004</c:v>
                </c:pt>
              </c:numCache>
            </c:numRef>
          </c:val>
          <c:extLst>
            <c:ext xmlns:c16="http://schemas.microsoft.com/office/drawing/2014/chart" uri="{C3380CC4-5D6E-409C-BE32-E72D297353CC}">
              <c16:uniqueId val="{00000003-1CD2-4F57-B8B6-C4DA04289275}"/>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20.281500000000001</c:v>
                </c:pt>
                <c:pt idx="1">
                  <c:v>6.4286000000000003</c:v>
                </c:pt>
                <c:pt idx="2">
                  <c:v>22.539000000000001</c:v>
                </c:pt>
                <c:pt idx="3">
                  <c:v>5.7066999999999997</c:v>
                </c:pt>
              </c:numCache>
            </c:numRef>
          </c:val>
          <c:extLst>
            <c:ext xmlns:c16="http://schemas.microsoft.com/office/drawing/2014/chart" uri="{C3380CC4-5D6E-409C-BE32-E72D297353CC}">
              <c16:uniqueId val="{00000004-1CD2-4F57-B8B6-C4DA04289275}"/>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stämmer precis på påståendet: Jag har en riktigt bra kompis som jag litar på och kan berätta personliga saker för </a:t>
            </a:r>
          </a:p>
        </c:rich>
      </c:tx>
      <c:layout/>
      <c:overlay val="0"/>
    </c:title>
    <c:autoTitleDeleted val="0"/>
    <c:plotArea>
      <c:layout/>
      <c:barChart>
        <c:barDir val="col"/>
        <c:grouping val="clustered"/>
        <c:varyColors val="0"/>
        <c:ser>
          <c:idx val="0"/>
          <c:order val="0"/>
          <c:tx>
            <c:strRef>
              <c:f>DataSheet!$C$1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73.7179</c:v>
                </c:pt>
                <c:pt idx="1">
                  <c:v>70.398200000000003</c:v>
                </c:pt>
                <c:pt idx="2">
                  <c:v>74.738699999999994</c:v>
                </c:pt>
                <c:pt idx="3">
                  <c:v>70.468599999999995</c:v>
                </c:pt>
              </c:numCache>
            </c:numRef>
          </c:val>
          <c:extLst>
            <c:ext xmlns:c16="http://schemas.microsoft.com/office/drawing/2014/chart" uri="{C3380CC4-5D6E-409C-BE32-E72D297353CC}">
              <c16:uniqueId val="{00000000-CB8F-44D2-8102-6A7F04617BE5}"/>
            </c:ext>
          </c:extLst>
        </c:ser>
        <c:ser>
          <c:idx val="1"/>
          <c:order val="1"/>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71.953100000000006</c:v>
                </c:pt>
                <c:pt idx="1">
                  <c:v>65.559799999999996</c:v>
                </c:pt>
                <c:pt idx="2">
                  <c:v>75.795100000000005</c:v>
                </c:pt>
                <c:pt idx="3">
                  <c:v>70.100300000000004</c:v>
                </c:pt>
              </c:numCache>
            </c:numRef>
          </c:val>
          <c:extLst>
            <c:ext xmlns:c16="http://schemas.microsoft.com/office/drawing/2014/chart" uri="{C3380CC4-5D6E-409C-BE32-E72D297353CC}">
              <c16:uniqueId val="{00000001-CB8F-44D2-8102-6A7F04617BE5}"/>
            </c:ext>
          </c:extLst>
        </c:ser>
        <c:ser>
          <c:idx val="2"/>
          <c:order val="2"/>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72.845399999999998</c:v>
                </c:pt>
                <c:pt idx="1">
                  <c:v>67.116200000000006</c:v>
                </c:pt>
                <c:pt idx="2">
                  <c:v>74.893600000000006</c:v>
                </c:pt>
                <c:pt idx="3">
                  <c:v>74.17</c:v>
                </c:pt>
              </c:numCache>
            </c:numRef>
          </c:val>
          <c:extLst>
            <c:ext xmlns:c16="http://schemas.microsoft.com/office/drawing/2014/chart" uri="{C3380CC4-5D6E-409C-BE32-E72D297353CC}">
              <c16:uniqueId val="{00000002-CB8F-44D2-8102-6A7F04617BE5}"/>
            </c:ext>
          </c:extLst>
        </c:ser>
        <c:ser>
          <c:idx val="4"/>
          <c:order val="3"/>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66.819699999999997</c:v>
                </c:pt>
                <c:pt idx="1">
                  <c:v>62.406500000000001</c:v>
                </c:pt>
                <c:pt idx="2">
                  <c:v>72.459699999999998</c:v>
                </c:pt>
                <c:pt idx="3">
                  <c:v>69.568299999999994</c:v>
                </c:pt>
              </c:numCache>
            </c:numRef>
          </c:val>
          <c:extLst>
            <c:ext xmlns:c16="http://schemas.microsoft.com/office/drawing/2014/chart" uri="{C3380CC4-5D6E-409C-BE32-E72D297353CC}">
              <c16:uniqueId val="{00000003-CB8F-44D2-8102-6A7F04617BE5}"/>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stämmer precis på påståendet: Jag har kompisar i skolan som vill vara med mig </a:t>
            </a:r>
          </a:p>
        </c:rich>
      </c:tx>
      <c:layout/>
      <c:overlay val="0"/>
    </c:title>
    <c:autoTitleDeleted val="0"/>
    <c:plotArea>
      <c:layout/>
      <c:barChart>
        <c:barDir val="col"/>
        <c:grouping val="clustered"/>
        <c:varyColors val="0"/>
        <c:ser>
          <c:idx val="0"/>
          <c:order val="0"/>
          <c:tx>
            <c:strRef>
              <c:f>DataSheet!$C$1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74.486199999999997</c:v>
                </c:pt>
                <c:pt idx="1">
                  <c:v>82.986599999999996</c:v>
                </c:pt>
                <c:pt idx="2">
                  <c:v>75.520799999999994</c:v>
                </c:pt>
                <c:pt idx="3">
                  <c:v>79.489400000000003</c:v>
                </c:pt>
              </c:numCache>
            </c:numRef>
          </c:val>
          <c:extLst>
            <c:ext xmlns:c16="http://schemas.microsoft.com/office/drawing/2014/chart" uri="{C3380CC4-5D6E-409C-BE32-E72D297353CC}">
              <c16:uniqueId val="{00000000-6AC7-4017-8AB9-22F7104F3DA9}"/>
            </c:ext>
          </c:extLst>
        </c:ser>
        <c:ser>
          <c:idx val="1"/>
          <c:order val="1"/>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74.806200000000004</c:v>
                </c:pt>
                <c:pt idx="1">
                  <c:v>76.899199999999993</c:v>
                </c:pt>
                <c:pt idx="2">
                  <c:v>73.767600000000002</c:v>
                </c:pt>
                <c:pt idx="3">
                  <c:v>76.684899999999999</c:v>
                </c:pt>
              </c:numCache>
            </c:numRef>
          </c:val>
          <c:extLst>
            <c:ext xmlns:c16="http://schemas.microsoft.com/office/drawing/2014/chart" uri="{C3380CC4-5D6E-409C-BE32-E72D297353CC}">
              <c16:uniqueId val="{00000001-6AC7-4017-8AB9-22F7104F3DA9}"/>
            </c:ext>
          </c:extLst>
        </c:ser>
        <c:ser>
          <c:idx val="2"/>
          <c:order val="2"/>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71.672399999999996</c:v>
                </c:pt>
                <c:pt idx="1">
                  <c:v>74.726699999999994</c:v>
                </c:pt>
                <c:pt idx="2">
                  <c:v>76.203999999999994</c:v>
                </c:pt>
                <c:pt idx="3">
                  <c:v>78.604699999999994</c:v>
                </c:pt>
              </c:numCache>
            </c:numRef>
          </c:val>
          <c:extLst>
            <c:ext xmlns:c16="http://schemas.microsoft.com/office/drawing/2014/chart" uri="{C3380CC4-5D6E-409C-BE32-E72D297353CC}">
              <c16:uniqueId val="{00000002-6AC7-4017-8AB9-22F7104F3DA9}"/>
            </c:ext>
          </c:extLst>
        </c:ser>
        <c:ser>
          <c:idx val="4"/>
          <c:order val="3"/>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67.542699999999996</c:v>
                </c:pt>
                <c:pt idx="1">
                  <c:v>73.142499999999998</c:v>
                </c:pt>
                <c:pt idx="2">
                  <c:v>73.8279</c:v>
                </c:pt>
                <c:pt idx="3">
                  <c:v>73.318899999999999</c:v>
                </c:pt>
              </c:numCache>
            </c:numRef>
          </c:val>
          <c:extLst>
            <c:ext xmlns:c16="http://schemas.microsoft.com/office/drawing/2014/chart" uri="{C3380CC4-5D6E-409C-BE32-E72D297353CC}">
              <c16:uniqueId val="{00000003-6AC7-4017-8AB9-22F7104F3DA9}"/>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svarade stämmer precis på påståendet:</a:t>
            </a:r>
          </a:p>
        </c:rich>
      </c:tx>
      <c:layout/>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DataSheet!$B$2:$B$9</c:f>
              <c:strCache>
                <c:ptCount val="8"/>
                <c:pt idx="0">
                  <c:v>Jag får välja själv vad jag ska ha på mig och hur jag ska se ut</c:v>
                </c:pt>
                <c:pt idx="1">
                  <c:v>Jag får välja själv vilka kompisar jag ska ha</c:v>
                </c:pt>
                <c:pt idx="2">
                  <c:v>Jag får välja själv vad jag ska göra tillsammans med mina kompisar</c:v>
                </c:pt>
                <c:pt idx="3">
                  <c:v>Jag får välja själv vilka fritidsaktiviteter jag ska delta i</c:v>
                </c:pt>
                <c:pt idx="4">
                  <c:v>Jag får välja själv vilken utbildning jag ska ha</c:v>
                </c:pt>
                <c:pt idx="5">
                  <c:v>Jag får välja själv vilken religion/livsåskådning jag ska ha</c:v>
                </c:pt>
                <c:pt idx="6">
                  <c:v>Jag får välja själv vilken politisk eller ideologisk uppfattning jag ska ha</c:v>
                </c:pt>
                <c:pt idx="7">
                  <c:v>Jag får välja själv vem jag ska gifta mig med/leva tillsammans med som vuxen</c:v>
                </c:pt>
              </c:strCache>
            </c:strRef>
          </c:cat>
          <c:val>
            <c:numRef>
              <c:f>DataSheet!$C$2:$C$9</c:f>
              <c:numCache>
                <c:formatCode>General</c:formatCode>
                <c:ptCount val="8"/>
                <c:pt idx="0">
                  <c:v>87.878799999999998</c:v>
                </c:pt>
                <c:pt idx="1">
                  <c:v>85.307699999999997</c:v>
                </c:pt>
                <c:pt idx="2">
                  <c:v>68.899199999999993</c:v>
                </c:pt>
                <c:pt idx="3">
                  <c:v>86.158900000000003</c:v>
                </c:pt>
                <c:pt idx="4">
                  <c:v>86.904799999999994</c:v>
                </c:pt>
                <c:pt idx="5">
                  <c:v>88.055700000000002</c:v>
                </c:pt>
                <c:pt idx="6">
                  <c:v>89.946700000000007</c:v>
                </c:pt>
                <c:pt idx="7">
                  <c:v>89.881</c:v>
                </c:pt>
              </c:numCache>
            </c:numRef>
          </c:val>
          <c:extLst>
            <c:ext xmlns:c16="http://schemas.microsoft.com/office/drawing/2014/chart" uri="{C3380CC4-5D6E-409C-BE32-E72D297353CC}">
              <c16:uniqueId val="{00000000-28B2-461A-A527-68E5E668760A}"/>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DataSheet!$B$2:$B$9</c:f>
              <c:strCache>
                <c:ptCount val="8"/>
                <c:pt idx="0">
                  <c:v>Jag får välja själv vad jag ska ha på mig och hur jag ska se ut</c:v>
                </c:pt>
                <c:pt idx="1">
                  <c:v>Jag får välja själv vilka kompisar jag ska ha</c:v>
                </c:pt>
                <c:pt idx="2">
                  <c:v>Jag får välja själv vad jag ska göra tillsammans med mina kompisar</c:v>
                </c:pt>
                <c:pt idx="3">
                  <c:v>Jag får välja själv vilka fritidsaktiviteter jag ska delta i</c:v>
                </c:pt>
                <c:pt idx="4">
                  <c:v>Jag får välja själv vilken utbildning jag ska ha</c:v>
                </c:pt>
                <c:pt idx="5">
                  <c:v>Jag får välja själv vilken religion/livsåskådning jag ska ha</c:v>
                </c:pt>
                <c:pt idx="6">
                  <c:v>Jag får välja själv vilken politisk eller ideologisk uppfattning jag ska ha</c:v>
                </c:pt>
                <c:pt idx="7">
                  <c:v>Jag får välja själv vem jag ska gifta mig med/leva tillsammans med som vuxen</c:v>
                </c:pt>
              </c:strCache>
            </c:strRef>
          </c:cat>
          <c:val>
            <c:numRef>
              <c:f>DataSheet!$D$2:$D$9</c:f>
              <c:numCache>
                <c:formatCode>General</c:formatCode>
                <c:ptCount val="8"/>
                <c:pt idx="0">
                  <c:v>91.553100000000001</c:v>
                </c:pt>
                <c:pt idx="1">
                  <c:v>85.566999999999993</c:v>
                </c:pt>
                <c:pt idx="2">
                  <c:v>71.379499999999993</c:v>
                </c:pt>
                <c:pt idx="3">
                  <c:v>84.5197</c:v>
                </c:pt>
                <c:pt idx="4">
                  <c:v>87.061300000000003</c:v>
                </c:pt>
                <c:pt idx="5">
                  <c:v>89.134900000000002</c:v>
                </c:pt>
                <c:pt idx="6">
                  <c:v>88.210800000000006</c:v>
                </c:pt>
                <c:pt idx="7">
                  <c:v>91.764700000000005</c:v>
                </c:pt>
              </c:numCache>
            </c:numRef>
          </c:val>
          <c:extLst>
            <c:ext xmlns:c16="http://schemas.microsoft.com/office/drawing/2014/chart" uri="{C3380CC4-5D6E-409C-BE32-E72D297353CC}">
              <c16:uniqueId val="{00000001-28B2-461A-A527-68E5E668760A}"/>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DataSheet!$B$2:$B$9</c:f>
              <c:strCache>
                <c:ptCount val="8"/>
                <c:pt idx="0">
                  <c:v>Jag får välja själv vad jag ska ha på mig och hur jag ska se ut</c:v>
                </c:pt>
                <c:pt idx="1">
                  <c:v>Jag får välja själv vilka kompisar jag ska ha</c:v>
                </c:pt>
                <c:pt idx="2">
                  <c:v>Jag får välja själv vad jag ska göra tillsammans med mina kompisar</c:v>
                </c:pt>
                <c:pt idx="3">
                  <c:v>Jag får välja själv vilka fritidsaktiviteter jag ska delta i</c:v>
                </c:pt>
                <c:pt idx="4">
                  <c:v>Jag får välja själv vilken utbildning jag ska ha</c:v>
                </c:pt>
                <c:pt idx="5">
                  <c:v>Jag får välja själv vilken religion/livsåskådning jag ska ha</c:v>
                </c:pt>
                <c:pt idx="6">
                  <c:v>Jag får välja själv vilken politisk eller ideologisk uppfattning jag ska ha</c:v>
                </c:pt>
                <c:pt idx="7">
                  <c:v>Jag får välja själv vem jag ska gifta mig med/leva tillsammans med som vuxen</c:v>
                </c:pt>
              </c:strCache>
            </c:strRef>
          </c:cat>
          <c:val>
            <c:numRef>
              <c:f>DataSheet!$E$2:$E$9</c:f>
              <c:numCache>
                <c:formatCode>General</c:formatCode>
                <c:ptCount val="8"/>
                <c:pt idx="0">
                  <c:v>93.833200000000005</c:v>
                </c:pt>
                <c:pt idx="1">
                  <c:v>90.57</c:v>
                </c:pt>
                <c:pt idx="2">
                  <c:v>80.969099999999997</c:v>
                </c:pt>
                <c:pt idx="3">
                  <c:v>91.267600000000002</c:v>
                </c:pt>
                <c:pt idx="4">
                  <c:v>91.695999999999998</c:v>
                </c:pt>
                <c:pt idx="5">
                  <c:v>90.042400000000001</c:v>
                </c:pt>
                <c:pt idx="6">
                  <c:v>92.307699999999997</c:v>
                </c:pt>
                <c:pt idx="7">
                  <c:v>91.350200000000001</c:v>
                </c:pt>
              </c:numCache>
            </c:numRef>
          </c:val>
          <c:extLst>
            <c:ext xmlns:c16="http://schemas.microsoft.com/office/drawing/2014/chart" uri="{C3380CC4-5D6E-409C-BE32-E72D297353CC}">
              <c16:uniqueId val="{00000002-28B2-461A-A527-68E5E668760A}"/>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DataSheet!$B$2:$B$9</c:f>
              <c:strCache>
                <c:ptCount val="8"/>
                <c:pt idx="0">
                  <c:v>Jag får välja själv vad jag ska ha på mig och hur jag ska se ut</c:v>
                </c:pt>
                <c:pt idx="1">
                  <c:v>Jag får välja själv vilka kompisar jag ska ha</c:v>
                </c:pt>
                <c:pt idx="2">
                  <c:v>Jag får välja själv vad jag ska göra tillsammans med mina kompisar</c:v>
                </c:pt>
                <c:pt idx="3">
                  <c:v>Jag får välja själv vilka fritidsaktiviteter jag ska delta i</c:v>
                </c:pt>
                <c:pt idx="4">
                  <c:v>Jag får välja själv vilken utbildning jag ska ha</c:v>
                </c:pt>
                <c:pt idx="5">
                  <c:v>Jag får välja själv vilken religion/livsåskådning jag ska ha</c:v>
                </c:pt>
                <c:pt idx="6">
                  <c:v>Jag får välja själv vilken politisk eller ideologisk uppfattning jag ska ha</c:v>
                </c:pt>
                <c:pt idx="7">
                  <c:v>Jag får välja själv vem jag ska gifta mig med/leva tillsammans med som vuxen</c:v>
                </c:pt>
              </c:strCache>
            </c:strRef>
          </c:cat>
          <c:val>
            <c:numRef>
              <c:f>DataSheet!$F$2:$F$9</c:f>
              <c:numCache>
                <c:formatCode>General</c:formatCode>
                <c:ptCount val="8"/>
                <c:pt idx="0">
                  <c:v>93.203199999999995</c:v>
                </c:pt>
                <c:pt idx="1">
                  <c:v>89.6</c:v>
                </c:pt>
                <c:pt idx="2">
                  <c:v>77.906999999999996</c:v>
                </c:pt>
                <c:pt idx="3">
                  <c:v>89.485100000000003</c:v>
                </c:pt>
                <c:pt idx="4">
                  <c:v>90.362300000000005</c:v>
                </c:pt>
                <c:pt idx="5">
                  <c:v>88.081400000000002</c:v>
                </c:pt>
                <c:pt idx="6">
                  <c:v>87.563599999999994</c:v>
                </c:pt>
                <c:pt idx="7">
                  <c:v>91.503299999999996</c:v>
                </c:pt>
              </c:numCache>
            </c:numRef>
          </c:val>
          <c:extLst>
            <c:ext xmlns:c16="http://schemas.microsoft.com/office/drawing/2014/chart" uri="{C3380CC4-5D6E-409C-BE32-E72D297353CC}">
              <c16:uniqueId val="{00000003-28B2-461A-A527-68E5E668760A}"/>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stämmer precis på påståendet: Har du under de senaste 12 månaderna blivit utsatt för mobbning eller trakasserier? </a:t>
            </a:r>
          </a:p>
        </c:rich>
      </c:tx>
      <c:overlay val="0"/>
    </c:title>
    <c:autoTitleDeleted val="0"/>
    <c:plotArea>
      <c:layout/>
      <c:barChart>
        <c:barDir val="col"/>
        <c:grouping val="clustered"/>
        <c:varyColors val="0"/>
        <c:ser>
          <c:idx val="0"/>
          <c:order val="0"/>
          <c:tx>
            <c:strRef>
              <c:f>DataSheet!$C$1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27.586200000000002</c:v>
                </c:pt>
                <c:pt idx="1">
                  <c:v>15.474299999999999</c:v>
                </c:pt>
                <c:pt idx="2">
                  <c:v>18.528400000000001</c:v>
                </c:pt>
                <c:pt idx="3">
                  <c:v>10.4575</c:v>
                </c:pt>
              </c:numCache>
            </c:numRef>
          </c:val>
          <c:extLst>
            <c:ext xmlns:c16="http://schemas.microsoft.com/office/drawing/2014/chart" uri="{C3380CC4-5D6E-409C-BE32-E72D297353CC}">
              <c16:uniqueId val="{00000000-4C76-41C1-89B1-4195388FFE6A}"/>
            </c:ext>
          </c:extLst>
        </c:ser>
        <c:ser>
          <c:idx val="1"/>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17.539100000000001</c:v>
                </c:pt>
                <c:pt idx="1">
                  <c:v>12.3314</c:v>
                </c:pt>
                <c:pt idx="2">
                  <c:v>11.126899999999999</c:v>
                </c:pt>
                <c:pt idx="3">
                  <c:v>6.9675000000000002</c:v>
                </c:pt>
              </c:numCache>
            </c:numRef>
          </c:val>
          <c:extLst>
            <c:ext xmlns:c16="http://schemas.microsoft.com/office/drawing/2014/chart" uri="{C3380CC4-5D6E-409C-BE32-E72D297353CC}">
              <c16:uniqueId val="{00000001-4C76-41C1-89B1-4195388FFE6A}"/>
            </c:ext>
          </c:extLst>
        </c:ser>
        <c:ser>
          <c:idx val="2"/>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18.175699999999999</c:v>
                </c:pt>
                <c:pt idx="1">
                  <c:v>12.206899999999999</c:v>
                </c:pt>
                <c:pt idx="2">
                  <c:v>11.047800000000001</c:v>
                </c:pt>
                <c:pt idx="3">
                  <c:v>8.7436000000000007</c:v>
                </c:pt>
              </c:numCache>
            </c:numRef>
          </c:val>
          <c:extLst>
            <c:ext xmlns:c16="http://schemas.microsoft.com/office/drawing/2014/chart" uri="{C3380CC4-5D6E-409C-BE32-E72D297353CC}">
              <c16:uniqueId val="{00000002-4C76-41C1-89B1-4195388FFE6A}"/>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stämmer precis på påståendet: Har du under de senaste 12 månaderna varit med och mobbat eller trakasserat andra? </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3.7440000000000002</c:v>
                </c:pt>
                <c:pt idx="1">
                  <c:v>7.9743000000000004</c:v>
                </c:pt>
                <c:pt idx="2">
                  <c:v>1.7044999999999999</c:v>
                </c:pt>
                <c:pt idx="3">
                  <c:v>5.8394000000000004</c:v>
                </c:pt>
              </c:numCache>
            </c:numRef>
          </c:val>
          <c:extLst>
            <c:ext xmlns:c16="http://schemas.microsoft.com/office/drawing/2014/chart" uri="{C3380CC4-5D6E-409C-BE32-E72D297353CC}">
              <c16:uniqueId val="{00000000-4D6F-4AA8-802B-BB5B08045D14}"/>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4.6481000000000003</c:v>
                </c:pt>
                <c:pt idx="1">
                  <c:v>10.753399999999999</c:v>
                </c:pt>
                <c:pt idx="2">
                  <c:v>3.0346000000000002</c:v>
                </c:pt>
                <c:pt idx="3">
                  <c:v>8.1752000000000002</c:v>
                </c:pt>
              </c:numCache>
            </c:numRef>
          </c:val>
          <c:extLst>
            <c:ext xmlns:c16="http://schemas.microsoft.com/office/drawing/2014/chart" uri="{C3380CC4-5D6E-409C-BE32-E72D297353CC}">
              <c16:uniqueId val="{00000001-4D6F-4AA8-802B-BB5B08045D14}"/>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sz="1000" b="0" i="0" u="none" strike="noStrike" kern="1200" spc="50" baseline="0">
                <a:solidFill>
                  <a:prstClr val="black"/>
                </a:solidFill>
              </a:rPr>
              <a:t>Andel (%) som blivit utsatt för något av följande mot sin vilja*</a:t>
            </a:r>
          </a:p>
        </c:rich>
      </c:tx>
      <c:layout/>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Nej inget av ovanstående har hänt</c:v>
                </c:pt>
                <c:pt idx="1">
                  <c:v>Tagit emot avklädda bilder</c:v>
                </c:pt>
                <c:pt idx="2">
                  <c:v>Blivit kontaktad på sociala medier i sexuellt syfte</c:v>
                </c:pt>
                <c:pt idx="3">
                  <c:v>Att någon tafsat på dig</c:v>
                </c:pt>
              </c:strCache>
            </c:strRef>
          </c:cat>
          <c:val>
            <c:numRef>
              <c:f>DataSheet!$C$2:$C$5</c:f>
              <c:numCache>
                <c:formatCode>General</c:formatCode>
                <c:ptCount val="4"/>
                <c:pt idx="0">
                  <c:v>63.381300000000003</c:v>
                </c:pt>
                <c:pt idx="1">
                  <c:v>20.935300000000002</c:v>
                </c:pt>
                <c:pt idx="2">
                  <c:v>21.1511</c:v>
                </c:pt>
                <c:pt idx="3">
                  <c:v>15.6835</c:v>
                </c:pt>
              </c:numCache>
            </c:numRef>
          </c:val>
          <c:extLst>
            <c:ext xmlns:c16="http://schemas.microsoft.com/office/drawing/2014/chart" uri="{C3380CC4-5D6E-409C-BE32-E72D297353CC}">
              <c16:uniqueId val="{00000000-3FB7-4306-BCC4-D860CF16329A}"/>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Nej inget av ovanstående har hänt</c:v>
                </c:pt>
                <c:pt idx="1">
                  <c:v>Tagit emot avklädda bilder</c:v>
                </c:pt>
                <c:pt idx="2">
                  <c:v>Blivit kontaktad på sociala medier i sexuellt syfte</c:v>
                </c:pt>
                <c:pt idx="3">
                  <c:v>Att någon tafsat på dig</c:v>
                </c:pt>
              </c:strCache>
            </c:strRef>
          </c:cat>
          <c:val>
            <c:numRef>
              <c:f>DataSheet!$D$2:$D$5</c:f>
              <c:numCache>
                <c:formatCode>General</c:formatCode>
                <c:ptCount val="4"/>
                <c:pt idx="0">
                  <c:v>79.582400000000007</c:v>
                </c:pt>
                <c:pt idx="1">
                  <c:v>5.3364000000000003</c:v>
                </c:pt>
                <c:pt idx="2">
                  <c:v>5.1044</c:v>
                </c:pt>
                <c:pt idx="3">
                  <c:v>4.7176999999999998</c:v>
                </c:pt>
              </c:numCache>
            </c:numRef>
          </c:val>
          <c:extLst>
            <c:ext xmlns:c16="http://schemas.microsoft.com/office/drawing/2014/chart" uri="{C3380CC4-5D6E-409C-BE32-E72D297353CC}">
              <c16:uniqueId val="{00000001-3FB7-4306-BCC4-D860CF16329A}"/>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Nej inget av ovanstående har hänt</c:v>
                </c:pt>
                <c:pt idx="1">
                  <c:v>Tagit emot avklädda bilder</c:v>
                </c:pt>
                <c:pt idx="2">
                  <c:v>Blivit kontaktad på sociala medier i sexuellt syfte</c:v>
                </c:pt>
                <c:pt idx="3">
                  <c:v>Att någon tafsat på dig</c:v>
                </c:pt>
              </c:strCache>
            </c:strRef>
          </c:cat>
          <c:val>
            <c:numRef>
              <c:f>DataSheet!$E$2:$E$5</c:f>
              <c:numCache>
                <c:formatCode>General</c:formatCode>
                <c:ptCount val="4"/>
                <c:pt idx="0">
                  <c:v>59.4512</c:v>
                </c:pt>
                <c:pt idx="1">
                  <c:v>20.8841</c:v>
                </c:pt>
                <c:pt idx="2">
                  <c:v>18.9787</c:v>
                </c:pt>
                <c:pt idx="3">
                  <c:v>21.189</c:v>
                </c:pt>
              </c:numCache>
            </c:numRef>
          </c:val>
          <c:extLst>
            <c:ext xmlns:c16="http://schemas.microsoft.com/office/drawing/2014/chart" uri="{C3380CC4-5D6E-409C-BE32-E72D297353CC}">
              <c16:uniqueId val="{00000002-3FB7-4306-BCC4-D860CF16329A}"/>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Nej inget av ovanstående har hänt</c:v>
                </c:pt>
                <c:pt idx="1">
                  <c:v>Tagit emot avklädda bilder</c:v>
                </c:pt>
                <c:pt idx="2">
                  <c:v>Blivit kontaktad på sociala medier i sexuellt syfte</c:v>
                </c:pt>
                <c:pt idx="3">
                  <c:v>Att någon tafsat på dig</c:v>
                </c:pt>
              </c:strCache>
            </c:strRef>
          </c:cat>
          <c:val>
            <c:numRef>
              <c:f>DataSheet!$F$2:$F$5</c:f>
              <c:numCache>
                <c:formatCode>General</c:formatCode>
                <c:ptCount val="4"/>
                <c:pt idx="0">
                  <c:v>82.402000000000001</c:v>
                </c:pt>
                <c:pt idx="1">
                  <c:v>5.1710000000000003</c:v>
                </c:pt>
                <c:pt idx="2">
                  <c:v>3.7530999999999999</c:v>
                </c:pt>
                <c:pt idx="3">
                  <c:v>5.0876000000000001</c:v>
                </c:pt>
              </c:numCache>
            </c:numRef>
          </c:val>
          <c:extLst>
            <c:ext xmlns:c16="http://schemas.microsoft.com/office/drawing/2014/chart" uri="{C3380CC4-5D6E-409C-BE32-E72D297353CC}">
              <c16:uniqueId val="{00000003-3FB7-4306-BCC4-D860CF16329A}"/>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svarat  Ja, fysiskt våld eller Ja, psykiskt våld på frågan: Har det förekommit våld i din familj?</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9.5693999999999999</c:v>
                </c:pt>
                <c:pt idx="1">
                  <c:v>5.7717000000000001</c:v>
                </c:pt>
                <c:pt idx="2">
                  <c:v>10.824400000000001</c:v>
                </c:pt>
                <c:pt idx="3">
                  <c:v>5.3369</c:v>
                </c:pt>
              </c:numCache>
            </c:numRef>
          </c:val>
          <c:extLst>
            <c:ext xmlns:c16="http://schemas.microsoft.com/office/drawing/2014/chart" uri="{C3380CC4-5D6E-409C-BE32-E72D297353CC}">
              <c16:uniqueId val="{00000000-C998-4D49-9EA3-A4FE7498F19D}"/>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11.4076</c:v>
                </c:pt>
                <c:pt idx="1">
                  <c:v>4.6768000000000001</c:v>
                </c:pt>
                <c:pt idx="2">
                  <c:v>10.992900000000001</c:v>
                </c:pt>
                <c:pt idx="3">
                  <c:v>5.3756000000000004</c:v>
                </c:pt>
              </c:numCache>
            </c:numRef>
          </c:val>
          <c:extLst>
            <c:ext xmlns:c16="http://schemas.microsoft.com/office/drawing/2014/chart" uri="{C3380CC4-5D6E-409C-BE32-E72D297353CC}">
              <c16:uniqueId val="{00000001-C998-4D49-9EA3-A4FE7498F19D}"/>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svarat  Ja, fysiskt våld eller Ja, psykiskt våld på frågan: Har det hänt att du blivit utsatt för våld av någon vuxen?</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8.3390000000000004</c:v>
                </c:pt>
                <c:pt idx="1">
                  <c:v>6.6062000000000003</c:v>
                </c:pt>
                <c:pt idx="2">
                  <c:v>10.605</c:v>
                </c:pt>
                <c:pt idx="3">
                  <c:v>7.2377000000000002</c:v>
                </c:pt>
              </c:numCache>
            </c:numRef>
          </c:val>
          <c:extLst>
            <c:ext xmlns:c16="http://schemas.microsoft.com/office/drawing/2014/chart" uri="{C3380CC4-5D6E-409C-BE32-E72D297353CC}">
              <c16:uniqueId val="{00000000-0403-4E17-A93A-62BAF1902A1B}"/>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10.718999999999999</c:v>
                </c:pt>
                <c:pt idx="1">
                  <c:v>5.6318999999999999</c:v>
                </c:pt>
                <c:pt idx="2">
                  <c:v>11.6395</c:v>
                </c:pt>
                <c:pt idx="3">
                  <c:v>8.1140000000000008</c:v>
                </c:pt>
              </c:numCache>
            </c:numRef>
          </c:val>
          <c:extLst>
            <c:ext xmlns:c16="http://schemas.microsoft.com/office/drawing/2014/chart" uri="{C3380CC4-5D6E-409C-BE32-E72D297353CC}">
              <c16:uniqueId val="{00000001-0403-4E17-A93A-62BAF1902A1B}"/>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har mycket stora eller ganska stora möjligheter att föra fram sina åsikter till de som bestämmer i kommunen</a:t>
            </a:r>
          </a:p>
        </c:rich>
      </c:tx>
      <c:layout/>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19.931000000000001</c:v>
                </c:pt>
                <c:pt idx="1">
                  <c:v>23.840599999999998</c:v>
                </c:pt>
                <c:pt idx="2">
                  <c:v>18.349900000000002</c:v>
                </c:pt>
                <c:pt idx="3">
                  <c:v>24.1539</c:v>
                </c:pt>
              </c:numCache>
            </c:numRef>
          </c:val>
          <c:extLst>
            <c:ext xmlns:c16="http://schemas.microsoft.com/office/drawing/2014/chart" uri="{C3380CC4-5D6E-409C-BE32-E72D297353CC}">
              <c16:uniqueId val="{00000000-71C2-40BF-BF5C-96E01F5C9598}"/>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27.8644</c:v>
                </c:pt>
                <c:pt idx="1">
                  <c:v>39.694699999999997</c:v>
                </c:pt>
                <c:pt idx="2">
                  <c:v>29.634899999999998</c:v>
                </c:pt>
                <c:pt idx="3">
                  <c:v>35.036999999999999</c:v>
                </c:pt>
              </c:numCache>
            </c:numRef>
          </c:val>
          <c:extLst>
            <c:ext xmlns:c16="http://schemas.microsoft.com/office/drawing/2014/chart" uri="{C3380CC4-5D6E-409C-BE32-E72D297353CC}">
              <c16:uniqueId val="{00000001-71C2-40BF-BF5C-96E01F5C9598}"/>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dirty="0"/>
              <a:t>Andel (%) som svarade ja på frågan: Vill du vara med och påverka i frågor som rör din kommun?</a:t>
            </a:r>
          </a:p>
        </c:rich>
      </c:tx>
      <c:layout/>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41.032800000000002</c:v>
                </c:pt>
                <c:pt idx="1">
                  <c:v>33.028700000000001</c:v>
                </c:pt>
                <c:pt idx="2">
                  <c:v>41.341999999999999</c:v>
                </c:pt>
                <c:pt idx="3">
                  <c:v>36.957999999999998</c:v>
                </c:pt>
              </c:numCache>
            </c:numRef>
          </c:val>
          <c:extLst>
            <c:ext xmlns:c16="http://schemas.microsoft.com/office/drawing/2014/chart" uri="{C3380CC4-5D6E-409C-BE32-E72D297353CC}">
              <c16:uniqueId val="{00000000-A38D-4FAD-AF0F-3EF83F50BBED}"/>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36.394599999999997</c:v>
                </c:pt>
                <c:pt idx="1">
                  <c:v>33.706299999999999</c:v>
                </c:pt>
                <c:pt idx="2">
                  <c:v>30.557600000000001</c:v>
                </c:pt>
                <c:pt idx="3">
                  <c:v>31.226800000000001</c:v>
                </c:pt>
              </c:numCache>
            </c:numRef>
          </c:val>
          <c:extLst>
            <c:ext xmlns:c16="http://schemas.microsoft.com/office/drawing/2014/chart" uri="{C3380CC4-5D6E-409C-BE32-E72D297353CC}">
              <c16:uniqueId val="{00000001-A38D-4FAD-AF0F-3EF83F50BBED}"/>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haft ryggont mer än en gång i veckan, de senaste sex månaderna</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13.290699999999999</c:v>
                </c:pt>
                <c:pt idx="1">
                  <c:v>9.9564000000000004</c:v>
                </c:pt>
                <c:pt idx="2">
                  <c:v>15.289300000000001</c:v>
                </c:pt>
                <c:pt idx="3">
                  <c:v>9.9916999999999998</c:v>
                </c:pt>
              </c:numCache>
            </c:numRef>
          </c:val>
          <c:extLst>
            <c:ext xmlns:c16="http://schemas.microsoft.com/office/drawing/2014/chart" uri="{C3380CC4-5D6E-409C-BE32-E72D297353CC}">
              <c16:uniqueId val="{00000000-8072-4F71-8816-A19C5CC170F2}"/>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12.3644</c:v>
                </c:pt>
                <c:pt idx="1">
                  <c:v>9.6464999999999996</c:v>
                </c:pt>
                <c:pt idx="2">
                  <c:v>17.132899999999999</c:v>
                </c:pt>
                <c:pt idx="3">
                  <c:v>11.9171</c:v>
                </c:pt>
              </c:numCache>
            </c:numRef>
          </c:val>
          <c:extLst>
            <c:ext xmlns:c16="http://schemas.microsoft.com/office/drawing/2014/chart" uri="{C3380CC4-5D6E-409C-BE32-E72D297353CC}">
              <c16:uniqueId val="{00000001-8072-4F71-8816-A19C5CC170F2}"/>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15.403</c:v>
                </c:pt>
                <c:pt idx="1">
                  <c:v>9.3849</c:v>
                </c:pt>
                <c:pt idx="2">
                  <c:v>17.2973</c:v>
                </c:pt>
                <c:pt idx="3">
                  <c:v>9.6044999999999998</c:v>
                </c:pt>
              </c:numCache>
            </c:numRef>
          </c:val>
          <c:extLst>
            <c:ext xmlns:c16="http://schemas.microsoft.com/office/drawing/2014/chart" uri="{C3380CC4-5D6E-409C-BE32-E72D297353CC}">
              <c16:uniqueId val="{00000002-8072-4F71-8816-A19C5CC170F2}"/>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15.6081</c:v>
                </c:pt>
                <c:pt idx="1">
                  <c:v>9.7485999999999997</c:v>
                </c:pt>
                <c:pt idx="2">
                  <c:v>18.0488</c:v>
                </c:pt>
                <c:pt idx="3">
                  <c:v>12.1289</c:v>
                </c:pt>
              </c:numCache>
            </c:numRef>
          </c:val>
          <c:extLst>
            <c:ext xmlns:c16="http://schemas.microsoft.com/office/drawing/2014/chart" uri="{C3380CC4-5D6E-409C-BE32-E72D297353CC}">
              <c16:uniqueId val="{00000003-8072-4F71-8816-A19C5CC170F2}"/>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18.525600000000001</c:v>
                </c:pt>
                <c:pt idx="1">
                  <c:v>11.5558</c:v>
                </c:pt>
                <c:pt idx="2">
                  <c:v>21.55</c:v>
                </c:pt>
                <c:pt idx="3">
                  <c:v>11.663399999999999</c:v>
                </c:pt>
              </c:numCache>
            </c:numRef>
          </c:val>
          <c:extLst>
            <c:ext xmlns:c16="http://schemas.microsoft.com/office/drawing/2014/chart" uri="{C3380CC4-5D6E-409C-BE32-E72D297353CC}">
              <c16:uniqueId val="{00000004-8072-4F71-8816-A19C5CC170F2}"/>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000" b="0" spc="50"/>
            </a:pPr>
            <a:r>
              <a:rPr lang="sv-SE" sz="1000" b="0" i="0" u="none" strike="noStrike" baseline="0" dirty="0"/>
              <a:t>. Till vem eller vart vänder du dig om du vill påverka något i din kommun? (Andel i %)</a:t>
            </a:r>
            <a:r>
              <a:rPr lang="sv-SE" sz="1000" b="0" i="0" u="none" strike="noStrike" kern="1200" spc="50" baseline="0" dirty="0">
                <a:solidFill>
                  <a:prstClr val="black"/>
                </a:solidFill>
              </a:rPr>
              <a:t>*</a:t>
            </a:r>
          </a:p>
        </c:rich>
      </c:tx>
      <c:layout>
        <c:manualLayout>
          <c:xMode val="edge"/>
          <c:yMode val="edge"/>
          <c:x val="0.20564450474898235"/>
          <c:y val="2.6879465966389557E-2"/>
        </c:manualLayout>
      </c:layout>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Vet inte</c:v>
                </c:pt>
                <c:pt idx="1">
                  <c:v>Någon jag känner</c:v>
                </c:pt>
                <c:pt idx="2">
                  <c:v>Politiskt parti eller politiskt ungdomsförbund</c:v>
                </c:pt>
                <c:pt idx="3">
                  <c:v>Förening eller organisation</c:v>
                </c:pt>
              </c:strCache>
            </c:strRef>
          </c:cat>
          <c:val>
            <c:numRef>
              <c:f>DataSheet!$C$2:$C$5</c:f>
              <c:numCache>
                <c:formatCode>General</c:formatCode>
                <c:ptCount val="4"/>
                <c:pt idx="0">
                  <c:v>53</c:v>
                </c:pt>
                <c:pt idx="1">
                  <c:v>36</c:v>
                </c:pt>
                <c:pt idx="2">
                  <c:v>11</c:v>
                </c:pt>
                <c:pt idx="3">
                  <c:v>9</c:v>
                </c:pt>
              </c:numCache>
            </c:numRef>
          </c:val>
          <c:extLst>
            <c:ext xmlns:c16="http://schemas.microsoft.com/office/drawing/2014/chart" uri="{C3380CC4-5D6E-409C-BE32-E72D297353CC}">
              <c16:uniqueId val="{00000000-3FB7-4306-BCC4-D860CF16329A}"/>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Vet inte</c:v>
                </c:pt>
                <c:pt idx="1">
                  <c:v>Någon jag känner</c:v>
                </c:pt>
                <c:pt idx="2">
                  <c:v>Politiskt parti eller politiskt ungdomsförbund</c:v>
                </c:pt>
                <c:pt idx="3">
                  <c:v>Förening eller organisation</c:v>
                </c:pt>
              </c:strCache>
            </c:strRef>
          </c:cat>
          <c:val>
            <c:numRef>
              <c:f>DataSheet!$D$2:$D$5</c:f>
              <c:numCache>
                <c:formatCode>General</c:formatCode>
                <c:ptCount val="4"/>
                <c:pt idx="0">
                  <c:v>44</c:v>
                </c:pt>
                <c:pt idx="1">
                  <c:v>42</c:v>
                </c:pt>
                <c:pt idx="2">
                  <c:v>13</c:v>
                </c:pt>
                <c:pt idx="3">
                  <c:v>9</c:v>
                </c:pt>
              </c:numCache>
            </c:numRef>
          </c:val>
          <c:extLst>
            <c:ext xmlns:c16="http://schemas.microsoft.com/office/drawing/2014/chart" uri="{C3380CC4-5D6E-409C-BE32-E72D297353CC}">
              <c16:uniqueId val="{00000001-3FB7-4306-BCC4-D860CF16329A}"/>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Vet inte</c:v>
                </c:pt>
                <c:pt idx="1">
                  <c:v>Någon jag känner</c:v>
                </c:pt>
                <c:pt idx="2">
                  <c:v>Politiskt parti eller politiskt ungdomsförbund</c:v>
                </c:pt>
                <c:pt idx="3">
                  <c:v>Förening eller organisation</c:v>
                </c:pt>
              </c:strCache>
            </c:strRef>
          </c:cat>
          <c:val>
            <c:numRef>
              <c:f>DataSheet!$E$2:$E$5</c:f>
              <c:numCache>
                <c:formatCode>General</c:formatCode>
                <c:ptCount val="4"/>
                <c:pt idx="0">
                  <c:v>53</c:v>
                </c:pt>
                <c:pt idx="1">
                  <c:v>33</c:v>
                </c:pt>
                <c:pt idx="2">
                  <c:v>12</c:v>
                </c:pt>
                <c:pt idx="3">
                  <c:v>13</c:v>
                </c:pt>
              </c:numCache>
            </c:numRef>
          </c:val>
          <c:extLst>
            <c:ext xmlns:c16="http://schemas.microsoft.com/office/drawing/2014/chart" uri="{C3380CC4-5D6E-409C-BE32-E72D297353CC}">
              <c16:uniqueId val="{00000002-3FB7-4306-BCC4-D860CF16329A}"/>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Vet inte</c:v>
                </c:pt>
                <c:pt idx="1">
                  <c:v>Någon jag känner</c:v>
                </c:pt>
                <c:pt idx="2">
                  <c:v>Politiskt parti eller politiskt ungdomsförbund</c:v>
                </c:pt>
                <c:pt idx="3">
                  <c:v>Förening eller organisation</c:v>
                </c:pt>
              </c:strCache>
            </c:strRef>
          </c:cat>
          <c:val>
            <c:numRef>
              <c:f>DataSheet!$F$2:$F$5</c:f>
              <c:numCache>
                <c:formatCode>General</c:formatCode>
                <c:ptCount val="4"/>
                <c:pt idx="0">
                  <c:v>48</c:v>
                </c:pt>
                <c:pt idx="1">
                  <c:v>38</c:v>
                </c:pt>
                <c:pt idx="2">
                  <c:v>14</c:v>
                </c:pt>
                <c:pt idx="3">
                  <c:v>9</c:v>
                </c:pt>
              </c:numCache>
            </c:numRef>
          </c:val>
          <c:extLst>
            <c:ext xmlns:c16="http://schemas.microsoft.com/office/drawing/2014/chart" uri="{C3380CC4-5D6E-409C-BE32-E72D297353CC}">
              <c16:uniqueId val="{00000003-3FB7-4306-BCC4-D860CF16329A}"/>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000" b="0" spc="50"/>
            </a:pPr>
            <a:r>
              <a:rPr lang="sv-SE" sz="1000" b="0" i="0" u="none" strike="noStrike" baseline="0" dirty="0"/>
              <a:t>. Vilken eller vilka är anledningarna till att du inte vill vara med och påverka? (Andel i %)</a:t>
            </a:r>
            <a:r>
              <a:rPr lang="sv-SE" sz="1000" b="0" i="0" u="none" strike="noStrike" kern="1200" spc="50" baseline="0" dirty="0">
                <a:solidFill>
                  <a:prstClr val="black"/>
                </a:solidFill>
              </a:rPr>
              <a:t>*</a:t>
            </a:r>
          </a:p>
        </c:rich>
      </c:tx>
      <c:layout>
        <c:manualLayout>
          <c:xMode val="edge"/>
          <c:yMode val="edge"/>
          <c:x val="0.20564450474898235"/>
          <c:y val="2.6879465966389557E-2"/>
        </c:manualLayout>
      </c:layout>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Jag är inte tillräckligt intresserad</c:v>
                </c:pt>
                <c:pt idx="1">
                  <c:v>Jag kan för lite om hur jag ska göra</c:v>
                </c:pt>
                <c:pt idx="2">
                  <c:v>Jag har inte tid</c:v>
                </c:pt>
                <c:pt idx="3">
                  <c:v>Jag tror inte att det spelar någon roll</c:v>
                </c:pt>
              </c:strCache>
            </c:strRef>
          </c:cat>
          <c:val>
            <c:numRef>
              <c:f>DataSheet!$C$2:$C$5</c:f>
              <c:numCache>
                <c:formatCode>General</c:formatCode>
                <c:ptCount val="4"/>
                <c:pt idx="0">
                  <c:v>61</c:v>
                </c:pt>
                <c:pt idx="1">
                  <c:v>32</c:v>
                </c:pt>
                <c:pt idx="2">
                  <c:v>23</c:v>
                </c:pt>
                <c:pt idx="3">
                  <c:v>21</c:v>
                </c:pt>
              </c:numCache>
            </c:numRef>
          </c:val>
          <c:extLst>
            <c:ext xmlns:c16="http://schemas.microsoft.com/office/drawing/2014/chart" uri="{C3380CC4-5D6E-409C-BE32-E72D297353CC}">
              <c16:uniqueId val="{00000000-3FB7-4306-BCC4-D860CF16329A}"/>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Jag är inte tillräckligt intresserad</c:v>
                </c:pt>
                <c:pt idx="1">
                  <c:v>Jag kan för lite om hur jag ska göra</c:v>
                </c:pt>
                <c:pt idx="2">
                  <c:v>Jag har inte tid</c:v>
                </c:pt>
                <c:pt idx="3">
                  <c:v>Jag tror inte att det spelar någon roll</c:v>
                </c:pt>
              </c:strCache>
            </c:strRef>
          </c:cat>
          <c:val>
            <c:numRef>
              <c:f>DataSheet!$D$2:$D$5</c:f>
              <c:numCache>
                <c:formatCode>General</c:formatCode>
                <c:ptCount val="4"/>
                <c:pt idx="0">
                  <c:v>52</c:v>
                </c:pt>
                <c:pt idx="1">
                  <c:v>28</c:v>
                </c:pt>
                <c:pt idx="2">
                  <c:v>25</c:v>
                </c:pt>
                <c:pt idx="3">
                  <c:v>27</c:v>
                </c:pt>
              </c:numCache>
            </c:numRef>
          </c:val>
          <c:extLst>
            <c:ext xmlns:c16="http://schemas.microsoft.com/office/drawing/2014/chart" uri="{C3380CC4-5D6E-409C-BE32-E72D297353CC}">
              <c16:uniqueId val="{00000001-3FB7-4306-BCC4-D860CF16329A}"/>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Jag är inte tillräckligt intresserad</c:v>
                </c:pt>
                <c:pt idx="1">
                  <c:v>Jag kan för lite om hur jag ska göra</c:v>
                </c:pt>
                <c:pt idx="2">
                  <c:v>Jag har inte tid</c:v>
                </c:pt>
                <c:pt idx="3">
                  <c:v>Jag tror inte att det spelar någon roll</c:v>
                </c:pt>
              </c:strCache>
            </c:strRef>
          </c:cat>
          <c:val>
            <c:numRef>
              <c:f>DataSheet!$E$2:$E$5</c:f>
              <c:numCache>
                <c:formatCode>General</c:formatCode>
                <c:ptCount val="4"/>
                <c:pt idx="0">
                  <c:v>63</c:v>
                </c:pt>
                <c:pt idx="1">
                  <c:v>36</c:v>
                </c:pt>
                <c:pt idx="2">
                  <c:v>28</c:v>
                </c:pt>
                <c:pt idx="3">
                  <c:v>18</c:v>
                </c:pt>
              </c:numCache>
            </c:numRef>
          </c:val>
          <c:extLst>
            <c:ext xmlns:c16="http://schemas.microsoft.com/office/drawing/2014/chart" uri="{C3380CC4-5D6E-409C-BE32-E72D297353CC}">
              <c16:uniqueId val="{00000002-3FB7-4306-BCC4-D860CF16329A}"/>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Jag är inte tillräckligt intresserad</c:v>
                </c:pt>
                <c:pt idx="1">
                  <c:v>Jag kan för lite om hur jag ska göra</c:v>
                </c:pt>
                <c:pt idx="2">
                  <c:v>Jag har inte tid</c:v>
                </c:pt>
                <c:pt idx="3">
                  <c:v>Jag tror inte att det spelar någon roll</c:v>
                </c:pt>
              </c:strCache>
            </c:strRef>
          </c:cat>
          <c:val>
            <c:numRef>
              <c:f>DataSheet!$F$2:$F$5</c:f>
              <c:numCache>
                <c:formatCode>General</c:formatCode>
                <c:ptCount val="4"/>
                <c:pt idx="0">
                  <c:v>50</c:v>
                </c:pt>
                <c:pt idx="1">
                  <c:v>26</c:v>
                </c:pt>
                <c:pt idx="2">
                  <c:v>30</c:v>
                </c:pt>
                <c:pt idx="3">
                  <c:v>23</c:v>
                </c:pt>
              </c:numCache>
            </c:numRef>
          </c:val>
          <c:extLst>
            <c:ext xmlns:c16="http://schemas.microsoft.com/office/drawing/2014/chart" uri="{C3380CC4-5D6E-409C-BE32-E72D297353CC}">
              <c16:uniqueId val="{00000003-3FB7-4306-BCC4-D860CF16329A}"/>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DataSheet!$C$1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63.924100000000003</c:v>
                </c:pt>
                <c:pt idx="1">
                  <c:v>81.304299999999998</c:v>
                </c:pt>
                <c:pt idx="2">
                  <c:v>68.483800000000002</c:v>
                </c:pt>
                <c:pt idx="3">
                  <c:v>77.900999999999996</c:v>
                </c:pt>
              </c:numCache>
            </c:numRef>
          </c:val>
          <c:extLst>
            <c:ext xmlns:c16="http://schemas.microsoft.com/office/drawing/2014/chart" uri="{C3380CC4-5D6E-409C-BE32-E72D297353CC}">
              <c16:uniqueId val="{00000000-D912-4605-B228-7C845BBF4646}"/>
            </c:ext>
          </c:extLst>
        </c:ser>
        <c:ser>
          <c:idx val="1"/>
          <c:order val="1"/>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65.411799999999999</c:v>
                </c:pt>
                <c:pt idx="1">
                  <c:v>79.228999999999999</c:v>
                </c:pt>
                <c:pt idx="2">
                  <c:v>67.615700000000004</c:v>
                </c:pt>
                <c:pt idx="3">
                  <c:v>77.902600000000007</c:v>
                </c:pt>
              </c:numCache>
            </c:numRef>
          </c:val>
          <c:extLst>
            <c:ext xmlns:c16="http://schemas.microsoft.com/office/drawing/2014/chart" uri="{C3380CC4-5D6E-409C-BE32-E72D297353CC}">
              <c16:uniqueId val="{00000001-D912-4605-B228-7C845BBF4646}"/>
            </c:ext>
          </c:extLst>
        </c:ser>
        <c:ser>
          <c:idx val="2"/>
          <c:order val="2"/>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69.841300000000004</c:v>
                </c:pt>
                <c:pt idx="1">
                  <c:v>81.752799999999993</c:v>
                </c:pt>
                <c:pt idx="2">
                  <c:v>72.636099999999999</c:v>
                </c:pt>
                <c:pt idx="3">
                  <c:v>82.763199999999998</c:v>
                </c:pt>
              </c:numCache>
            </c:numRef>
          </c:val>
          <c:extLst>
            <c:ext xmlns:c16="http://schemas.microsoft.com/office/drawing/2014/chart" uri="{C3380CC4-5D6E-409C-BE32-E72D297353CC}">
              <c16:uniqueId val="{00000002-D912-4605-B228-7C845BBF4646}"/>
            </c:ext>
          </c:extLst>
        </c:ser>
        <c:ser>
          <c:idx val="4"/>
          <c:order val="3"/>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67.897900000000007</c:v>
                </c:pt>
                <c:pt idx="1">
                  <c:v>82.906599999999997</c:v>
                </c:pt>
                <c:pt idx="2">
                  <c:v>74.803100000000001</c:v>
                </c:pt>
                <c:pt idx="3">
                  <c:v>81.318700000000007</c:v>
                </c:pt>
              </c:numCache>
            </c:numRef>
          </c:val>
          <c:extLst>
            <c:ext xmlns:c16="http://schemas.microsoft.com/office/drawing/2014/chart" uri="{C3380CC4-5D6E-409C-BE32-E72D297353CC}">
              <c16:uniqueId val="{00000003-D912-4605-B228-7C845BBF4646}"/>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DataSheet!$B$2:$B$5</c:f>
              <c:strCache>
                <c:ptCount val="4"/>
                <c:pt idx="0">
                  <c:v>2015</c:v>
                </c:pt>
                <c:pt idx="1">
                  <c:v>2017</c:v>
                </c:pt>
                <c:pt idx="2">
                  <c:v>2020</c:v>
                </c:pt>
                <c:pt idx="3">
                  <c:v>2023</c:v>
                </c:pt>
              </c:strCache>
            </c:strRef>
          </c:cat>
          <c:val>
            <c:numRef>
              <c:f>DataSheet!$C$2:$C$5</c:f>
              <c:numCache>
                <c:formatCode>General</c:formatCode>
                <c:ptCount val="4"/>
                <c:pt idx="0">
                  <c:v>63.924100000000003</c:v>
                </c:pt>
                <c:pt idx="1">
                  <c:v>65.411799999999999</c:v>
                </c:pt>
                <c:pt idx="2">
                  <c:v>69.841300000000004</c:v>
                </c:pt>
                <c:pt idx="3">
                  <c:v>67.897900000000007</c:v>
                </c:pt>
              </c:numCache>
            </c:numRef>
          </c:val>
          <c:smooth val="0"/>
          <c:extLst>
            <c:ext xmlns:c16="http://schemas.microsoft.com/office/drawing/2014/chart" uri="{C3380CC4-5D6E-409C-BE32-E72D297353CC}">
              <c16:uniqueId val="{00000000-09D5-4F47-B030-AF48AB0D88F4}"/>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DataSheet!$B$2:$B$5</c:f>
              <c:strCache>
                <c:ptCount val="4"/>
                <c:pt idx="0">
                  <c:v>2015</c:v>
                </c:pt>
                <c:pt idx="1">
                  <c:v>2017</c:v>
                </c:pt>
                <c:pt idx="2">
                  <c:v>2020</c:v>
                </c:pt>
                <c:pt idx="3">
                  <c:v>2023</c:v>
                </c:pt>
              </c:strCache>
            </c:strRef>
          </c:cat>
          <c:val>
            <c:numRef>
              <c:f>DataSheet!$D$2:$D$5</c:f>
              <c:numCache>
                <c:formatCode>General</c:formatCode>
                <c:ptCount val="4"/>
                <c:pt idx="0">
                  <c:v>81.304299999999998</c:v>
                </c:pt>
                <c:pt idx="1">
                  <c:v>79.228999999999999</c:v>
                </c:pt>
                <c:pt idx="2">
                  <c:v>81.752799999999993</c:v>
                </c:pt>
                <c:pt idx="3">
                  <c:v>82.906599999999997</c:v>
                </c:pt>
              </c:numCache>
            </c:numRef>
          </c:val>
          <c:smooth val="0"/>
          <c:extLst>
            <c:ext xmlns:c16="http://schemas.microsoft.com/office/drawing/2014/chart" uri="{C3380CC4-5D6E-409C-BE32-E72D297353CC}">
              <c16:uniqueId val="{00000001-09D5-4F47-B030-AF48AB0D88F4}"/>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DataSheet!$B$2:$B$5</c:f>
              <c:strCache>
                <c:ptCount val="4"/>
                <c:pt idx="0">
                  <c:v>2015</c:v>
                </c:pt>
                <c:pt idx="1">
                  <c:v>2017</c:v>
                </c:pt>
                <c:pt idx="2">
                  <c:v>2020</c:v>
                </c:pt>
                <c:pt idx="3">
                  <c:v>2023</c:v>
                </c:pt>
              </c:strCache>
            </c:strRef>
          </c:cat>
          <c:val>
            <c:numRef>
              <c:f>DataSheet!$E$2:$E$5</c:f>
              <c:numCache>
                <c:formatCode>General</c:formatCode>
                <c:ptCount val="4"/>
                <c:pt idx="0">
                  <c:v>68.483800000000002</c:v>
                </c:pt>
                <c:pt idx="1">
                  <c:v>67.615700000000004</c:v>
                </c:pt>
                <c:pt idx="2">
                  <c:v>72.636099999999999</c:v>
                </c:pt>
                <c:pt idx="3">
                  <c:v>74.803100000000001</c:v>
                </c:pt>
              </c:numCache>
            </c:numRef>
          </c:val>
          <c:smooth val="0"/>
          <c:extLst>
            <c:ext xmlns:c16="http://schemas.microsoft.com/office/drawing/2014/chart" uri="{C3380CC4-5D6E-409C-BE32-E72D297353CC}">
              <c16:uniqueId val="{00000002-09D5-4F47-B030-AF48AB0D88F4}"/>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DataSheet!$B$2:$B$5</c:f>
              <c:strCache>
                <c:ptCount val="4"/>
                <c:pt idx="0">
                  <c:v>2015</c:v>
                </c:pt>
                <c:pt idx="1">
                  <c:v>2017</c:v>
                </c:pt>
                <c:pt idx="2">
                  <c:v>2020</c:v>
                </c:pt>
                <c:pt idx="3">
                  <c:v>2023</c:v>
                </c:pt>
              </c:strCache>
            </c:strRef>
          </c:cat>
          <c:val>
            <c:numRef>
              <c:f>DataSheet!$F$2:$F$5</c:f>
              <c:numCache>
                <c:formatCode>General</c:formatCode>
                <c:ptCount val="4"/>
                <c:pt idx="0">
                  <c:v>77.900999999999996</c:v>
                </c:pt>
                <c:pt idx="1">
                  <c:v>77.902600000000007</c:v>
                </c:pt>
                <c:pt idx="2">
                  <c:v>82.763199999999998</c:v>
                </c:pt>
                <c:pt idx="3">
                  <c:v>81.318700000000007</c:v>
                </c:pt>
              </c:numCache>
            </c:numRef>
          </c:val>
          <c:smooth val="0"/>
          <c:extLst>
            <c:ext xmlns:c16="http://schemas.microsoft.com/office/drawing/2014/chart" uri="{C3380CC4-5D6E-409C-BE32-E72D297353CC}">
              <c16:uniqueId val="{00000003-09D5-4F47-B030-AF48AB0D88F4}"/>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stämmer precis eller stämmer ganska bra på påståendet: Jag upplever att mitt liv har ett syfte</a:t>
            </a:r>
          </a:p>
        </c:rich>
      </c:tx>
      <c:overlay val="0"/>
    </c:title>
    <c:autoTitleDeleted val="0"/>
    <c:plotArea>
      <c:layout/>
      <c:barChart>
        <c:barDir val="col"/>
        <c:grouping val="clustered"/>
        <c:varyColors val="0"/>
        <c:ser>
          <c:idx val="0"/>
          <c:order val="0"/>
          <c:tx>
            <c:strRef>
              <c:f>DataSheet!$C$1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66.5959</c:v>
                </c:pt>
                <c:pt idx="1">
                  <c:v>83.2239</c:v>
                </c:pt>
                <c:pt idx="2">
                  <c:v>66.4953</c:v>
                </c:pt>
                <c:pt idx="3">
                  <c:v>77.120800000000003</c:v>
                </c:pt>
              </c:numCache>
            </c:numRef>
          </c:val>
          <c:extLst>
            <c:ext xmlns:c16="http://schemas.microsoft.com/office/drawing/2014/chart" uri="{C3380CC4-5D6E-409C-BE32-E72D297353CC}">
              <c16:uniqueId val="{00000000-F890-4ED7-972A-E012D4F2DC7F}"/>
            </c:ext>
          </c:extLst>
        </c:ser>
        <c:ser>
          <c:idx val="1"/>
          <c:order val="1"/>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67.586799999999997</c:v>
                </c:pt>
                <c:pt idx="1">
                  <c:v>80.839299999999994</c:v>
                </c:pt>
                <c:pt idx="2">
                  <c:v>66.009</c:v>
                </c:pt>
                <c:pt idx="3">
                  <c:v>77.177999999999997</c:v>
                </c:pt>
              </c:numCache>
            </c:numRef>
          </c:val>
          <c:extLst>
            <c:ext xmlns:c16="http://schemas.microsoft.com/office/drawing/2014/chart" uri="{C3380CC4-5D6E-409C-BE32-E72D297353CC}">
              <c16:uniqueId val="{00000001-F890-4ED7-972A-E012D4F2DC7F}"/>
            </c:ext>
          </c:extLst>
        </c:ser>
        <c:ser>
          <c:idx val="2"/>
          <c:order val="2"/>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71.408699999999996</c:v>
                </c:pt>
                <c:pt idx="1">
                  <c:v>84.165599999999998</c:v>
                </c:pt>
                <c:pt idx="2">
                  <c:v>73.065899999999999</c:v>
                </c:pt>
                <c:pt idx="3">
                  <c:v>82.301500000000004</c:v>
                </c:pt>
              </c:numCache>
            </c:numRef>
          </c:val>
          <c:extLst>
            <c:ext xmlns:c16="http://schemas.microsoft.com/office/drawing/2014/chart" uri="{C3380CC4-5D6E-409C-BE32-E72D297353CC}">
              <c16:uniqueId val="{00000002-F890-4ED7-972A-E012D4F2DC7F}"/>
            </c:ext>
          </c:extLst>
        </c:ser>
        <c:ser>
          <c:idx val="4"/>
          <c:order val="3"/>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68.695099999999996</c:v>
                </c:pt>
                <c:pt idx="1">
                  <c:v>83.960899999999995</c:v>
                </c:pt>
                <c:pt idx="2">
                  <c:v>73.962800000000001</c:v>
                </c:pt>
                <c:pt idx="3">
                  <c:v>82.266400000000004</c:v>
                </c:pt>
              </c:numCache>
            </c:numRef>
          </c:val>
          <c:extLst>
            <c:ext xmlns:c16="http://schemas.microsoft.com/office/drawing/2014/chart" uri="{C3380CC4-5D6E-409C-BE32-E72D297353CC}">
              <c16:uniqueId val="{00000003-F890-4ED7-972A-E012D4F2DC7F}"/>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stämmer precis eller stämmer ganska bra på påståendet: Jag är hoppfull inför mitt liv</a:t>
            </a:r>
          </a:p>
        </c:rich>
      </c:tx>
      <c:overlay val="0"/>
    </c:title>
    <c:autoTitleDeleted val="0"/>
    <c:plotArea>
      <c:layout/>
      <c:barChart>
        <c:barDir val="col"/>
        <c:grouping val="clustered"/>
        <c:varyColors val="0"/>
        <c:ser>
          <c:idx val="0"/>
          <c:order val="0"/>
          <c:tx>
            <c:strRef>
              <c:f>DataSheet!$C$1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70.588200000000001</c:v>
                </c:pt>
                <c:pt idx="1">
                  <c:v>84.941500000000005</c:v>
                </c:pt>
                <c:pt idx="2">
                  <c:v>71.086399999999998</c:v>
                </c:pt>
                <c:pt idx="3">
                  <c:v>80.102500000000006</c:v>
                </c:pt>
              </c:numCache>
            </c:numRef>
          </c:val>
          <c:extLst>
            <c:ext xmlns:c16="http://schemas.microsoft.com/office/drawing/2014/chart" uri="{C3380CC4-5D6E-409C-BE32-E72D297353CC}">
              <c16:uniqueId val="{00000000-F1C9-4782-A461-0F909D495640}"/>
            </c:ext>
          </c:extLst>
        </c:ser>
        <c:ser>
          <c:idx val="1"/>
          <c:order val="1"/>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68.214600000000004</c:v>
                </c:pt>
                <c:pt idx="1">
                  <c:v>82.220399999999998</c:v>
                </c:pt>
                <c:pt idx="2">
                  <c:v>67.992800000000003</c:v>
                </c:pt>
                <c:pt idx="3">
                  <c:v>80.728700000000003</c:v>
                </c:pt>
              </c:numCache>
            </c:numRef>
          </c:val>
          <c:extLst>
            <c:ext xmlns:c16="http://schemas.microsoft.com/office/drawing/2014/chart" uri="{C3380CC4-5D6E-409C-BE32-E72D297353CC}">
              <c16:uniqueId val="{00000001-F1C9-4782-A461-0F909D495640}"/>
            </c:ext>
          </c:extLst>
        </c:ser>
        <c:ser>
          <c:idx val="2"/>
          <c:order val="2"/>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72.961699999999993</c:v>
                </c:pt>
                <c:pt idx="1">
                  <c:v>87.0518</c:v>
                </c:pt>
                <c:pt idx="2">
                  <c:v>73.275899999999993</c:v>
                </c:pt>
                <c:pt idx="3">
                  <c:v>83.905699999999996</c:v>
                </c:pt>
              </c:numCache>
            </c:numRef>
          </c:val>
          <c:extLst>
            <c:ext xmlns:c16="http://schemas.microsoft.com/office/drawing/2014/chart" uri="{C3380CC4-5D6E-409C-BE32-E72D297353CC}">
              <c16:uniqueId val="{00000002-F1C9-4782-A461-0F909D495640}"/>
            </c:ext>
          </c:extLst>
        </c:ser>
        <c:ser>
          <c:idx val="4"/>
          <c:order val="3"/>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70.779700000000005</c:v>
                </c:pt>
                <c:pt idx="1">
                  <c:v>85.684399999999997</c:v>
                </c:pt>
                <c:pt idx="2">
                  <c:v>75.161500000000004</c:v>
                </c:pt>
                <c:pt idx="3">
                  <c:v>83.221999999999994</c:v>
                </c:pt>
              </c:numCache>
            </c:numRef>
          </c:val>
          <c:extLst>
            <c:ext xmlns:c16="http://schemas.microsoft.com/office/drawing/2014/chart" uri="{C3380CC4-5D6E-409C-BE32-E72D297353CC}">
              <c16:uniqueId val="{00000003-F1C9-4782-A461-0F909D495640}"/>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DataSheet!$C$1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43.897199999999998</c:v>
                </c:pt>
                <c:pt idx="1">
                  <c:v>57.9377</c:v>
                </c:pt>
                <c:pt idx="2">
                  <c:v>43.814399999999999</c:v>
                </c:pt>
                <c:pt idx="3">
                  <c:v>53.057699999999997</c:v>
                </c:pt>
              </c:numCache>
            </c:numRef>
          </c:val>
          <c:extLst>
            <c:ext xmlns:c16="http://schemas.microsoft.com/office/drawing/2014/chart" uri="{C3380CC4-5D6E-409C-BE32-E72D297353CC}">
              <c16:uniqueId val="{00000000-90CB-4876-AE84-5E2D2A68FD0A}"/>
            </c:ext>
          </c:extLst>
        </c:ser>
        <c:ser>
          <c:idx val="1"/>
          <c:order val="1"/>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43.3735</c:v>
                </c:pt>
                <c:pt idx="1">
                  <c:v>60.876600000000003</c:v>
                </c:pt>
                <c:pt idx="2">
                  <c:v>42.999099999999999</c:v>
                </c:pt>
                <c:pt idx="3">
                  <c:v>58.214599999999997</c:v>
                </c:pt>
              </c:numCache>
            </c:numRef>
          </c:val>
          <c:extLst>
            <c:ext xmlns:c16="http://schemas.microsoft.com/office/drawing/2014/chart" uri="{C3380CC4-5D6E-409C-BE32-E72D297353CC}">
              <c16:uniqueId val="{00000001-90CB-4876-AE84-5E2D2A68FD0A}"/>
            </c:ext>
          </c:extLst>
        </c:ser>
        <c:ser>
          <c:idx val="2"/>
          <c:order val="2"/>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50.070099999999996</c:v>
                </c:pt>
                <c:pt idx="1">
                  <c:v>64.109399999999994</c:v>
                </c:pt>
                <c:pt idx="2">
                  <c:v>46.5505</c:v>
                </c:pt>
                <c:pt idx="3">
                  <c:v>61.684800000000003</c:v>
                </c:pt>
              </c:numCache>
            </c:numRef>
          </c:val>
          <c:extLst>
            <c:ext xmlns:c16="http://schemas.microsoft.com/office/drawing/2014/chart" uri="{C3380CC4-5D6E-409C-BE32-E72D297353CC}">
              <c16:uniqueId val="{00000002-90CB-4876-AE84-5E2D2A68FD0A}"/>
            </c:ext>
          </c:extLst>
        </c:ser>
        <c:ser>
          <c:idx val="4"/>
          <c:order val="3"/>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53.935699999999997</c:v>
                </c:pt>
                <c:pt idx="1">
                  <c:v>72.624899999999997</c:v>
                </c:pt>
                <c:pt idx="2">
                  <c:v>54.314700000000002</c:v>
                </c:pt>
                <c:pt idx="3">
                  <c:v>66.740899999999996</c:v>
                </c:pt>
              </c:numCache>
            </c:numRef>
          </c:val>
          <c:extLst>
            <c:ext xmlns:c16="http://schemas.microsoft.com/office/drawing/2014/chart" uri="{C3380CC4-5D6E-409C-BE32-E72D297353CC}">
              <c16:uniqueId val="{00000003-90CB-4876-AE84-5E2D2A68FD0A}"/>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DataSheet!$B$2:$B$5</c:f>
              <c:strCache>
                <c:ptCount val="4"/>
                <c:pt idx="0">
                  <c:v>2015</c:v>
                </c:pt>
                <c:pt idx="1">
                  <c:v>2017</c:v>
                </c:pt>
                <c:pt idx="2">
                  <c:v>2020</c:v>
                </c:pt>
                <c:pt idx="3">
                  <c:v>2023</c:v>
                </c:pt>
              </c:strCache>
            </c:strRef>
          </c:cat>
          <c:val>
            <c:numRef>
              <c:f>DataSheet!$C$2:$C$5</c:f>
              <c:numCache>
                <c:formatCode>General</c:formatCode>
                <c:ptCount val="4"/>
                <c:pt idx="0">
                  <c:v>43.897199999999998</c:v>
                </c:pt>
                <c:pt idx="1">
                  <c:v>43.3735</c:v>
                </c:pt>
                <c:pt idx="2">
                  <c:v>50.070099999999996</c:v>
                </c:pt>
                <c:pt idx="3">
                  <c:v>53.935699999999997</c:v>
                </c:pt>
              </c:numCache>
            </c:numRef>
          </c:val>
          <c:smooth val="0"/>
          <c:extLst>
            <c:ext xmlns:c16="http://schemas.microsoft.com/office/drawing/2014/chart" uri="{C3380CC4-5D6E-409C-BE32-E72D297353CC}">
              <c16:uniqueId val="{00000000-AB3A-42BC-8C9B-9BA7063C1716}"/>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DataSheet!$B$2:$B$5</c:f>
              <c:strCache>
                <c:ptCount val="4"/>
                <c:pt idx="0">
                  <c:v>2015</c:v>
                </c:pt>
                <c:pt idx="1">
                  <c:v>2017</c:v>
                </c:pt>
                <c:pt idx="2">
                  <c:v>2020</c:v>
                </c:pt>
                <c:pt idx="3">
                  <c:v>2023</c:v>
                </c:pt>
              </c:strCache>
            </c:strRef>
          </c:cat>
          <c:val>
            <c:numRef>
              <c:f>DataSheet!$D$2:$D$5</c:f>
              <c:numCache>
                <c:formatCode>General</c:formatCode>
                <c:ptCount val="4"/>
                <c:pt idx="0">
                  <c:v>57.9377</c:v>
                </c:pt>
                <c:pt idx="1">
                  <c:v>60.876600000000003</c:v>
                </c:pt>
                <c:pt idx="2">
                  <c:v>64.109399999999994</c:v>
                </c:pt>
                <c:pt idx="3">
                  <c:v>72.624899999999997</c:v>
                </c:pt>
              </c:numCache>
            </c:numRef>
          </c:val>
          <c:smooth val="0"/>
          <c:extLst>
            <c:ext xmlns:c16="http://schemas.microsoft.com/office/drawing/2014/chart" uri="{C3380CC4-5D6E-409C-BE32-E72D297353CC}">
              <c16:uniqueId val="{00000001-AB3A-42BC-8C9B-9BA7063C1716}"/>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DataSheet!$B$2:$B$5</c:f>
              <c:strCache>
                <c:ptCount val="4"/>
                <c:pt idx="0">
                  <c:v>2015</c:v>
                </c:pt>
                <c:pt idx="1">
                  <c:v>2017</c:v>
                </c:pt>
                <c:pt idx="2">
                  <c:v>2020</c:v>
                </c:pt>
                <c:pt idx="3">
                  <c:v>2023</c:v>
                </c:pt>
              </c:strCache>
            </c:strRef>
          </c:cat>
          <c:val>
            <c:numRef>
              <c:f>DataSheet!$E$2:$E$5</c:f>
              <c:numCache>
                <c:formatCode>General</c:formatCode>
                <c:ptCount val="4"/>
                <c:pt idx="0">
                  <c:v>43.814399999999999</c:v>
                </c:pt>
                <c:pt idx="1">
                  <c:v>42.999099999999999</c:v>
                </c:pt>
                <c:pt idx="2">
                  <c:v>46.5505</c:v>
                </c:pt>
                <c:pt idx="3">
                  <c:v>54.314700000000002</c:v>
                </c:pt>
              </c:numCache>
            </c:numRef>
          </c:val>
          <c:smooth val="0"/>
          <c:extLst>
            <c:ext xmlns:c16="http://schemas.microsoft.com/office/drawing/2014/chart" uri="{C3380CC4-5D6E-409C-BE32-E72D297353CC}">
              <c16:uniqueId val="{00000002-AB3A-42BC-8C9B-9BA7063C1716}"/>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DataSheet!$B$2:$B$5</c:f>
              <c:strCache>
                <c:ptCount val="4"/>
                <c:pt idx="0">
                  <c:v>2015</c:v>
                </c:pt>
                <c:pt idx="1">
                  <c:v>2017</c:v>
                </c:pt>
                <c:pt idx="2">
                  <c:v>2020</c:v>
                </c:pt>
                <c:pt idx="3">
                  <c:v>2023</c:v>
                </c:pt>
              </c:strCache>
            </c:strRef>
          </c:cat>
          <c:val>
            <c:numRef>
              <c:f>DataSheet!$F$2:$F$5</c:f>
              <c:numCache>
                <c:formatCode>General</c:formatCode>
                <c:ptCount val="4"/>
                <c:pt idx="0">
                  <c:v>53.057699999999997</c:v>
                </c:pt>
                <c:pt idx="1">
                  <c:v>58.214599999999997</c:v>
                </c:pt>
                <c:pt idx="2">
                  <c:v>61.684800000000003</c:v>
                </c:pt>
                <c:pt idx="3">
                  <c:v>66.740899999999996</c:v>
                </c:pt>
              </c:numCache>
            </c:numRef>
          </c:val>
          <c:smooth val="0"/>
          <c:extLst>
            <c:ext xmlns:c16="http://schemas.microsoft.com/office/drawing/2014/chart" uri="{C3380CC4-5D6E-409C-BE32-E72D297353CC}">
              <c16:uniqueId val="{00000003-AB3A-42BC-8C9B-9BA7063C1716}"/>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79.055000000000007</c:v>
                </c:pt>
                <c:pt idx="1">
                  <c:v>87.346299999999999</c:v>
                </c:pt>
                <c:pt idx="2">
                  <c:v>79.163200000000003</c:v>
                </c:pt>
                <c:pt idx="3">
                  <c:v>83.045299999999997</c:v>
                </c:pt>
              </c:numCache>
            </c:numRef>
          </c:val>
          <c:extLst>
            <c:ext xmlns:c16="http://schemas.microsoft.com/office/drawing/2014/chart" uri="{C3380CC4-5D6E-409C-BE32-E72D297353CC}">
              <c16:uniqueId val="{00000000-9AE6-426A-A0F0-36BCC80FB138}"/>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76.835400000000007</c:v>
                </c:pt>
                <c:pt idx="1">
                  <c:v>87.2607</c:v>
                </c:pt>
                <c:pt idx="2">
                  <c:v>77.063400000000001</c:v>
                </c:pt>
                <c:pt idx="3">
                  <c:v>82.161699999999996</c:v>
                </c:pt>
              </c:numCache>
            </c:numRef>
          </c:val>
          <c:extLst>
            <c:ext xmlns:c16="http://schemas.microsoft.com/office/drawing/2014/chart" uri="{C3380CC4-5D6E-409C-BE32-E72D297353CC}">
              <c16:uniqueId val="{00000001-9AE6-426A-A0F0-36BCC80FB138}"/>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74.745900000000006</c:v>
                </c:pt>
                <c:pt idx="1">
                  <c:v>83.918800000000005</c:v>
                </c:pt>
                <c:pt idx="2">
                  <c:v>73.220600000000005</c:v>
                </c:pt>
                <c:pt idx="3">
                  <c:v>82.990700000000004</c:v>
                </c:pt>
              </c:numCache>
            </c:numRef>
          </c:val>
          <c:extLst>
            <c:ext xmlns:c16="http://schemas.microsoft.com/office/drawing/2014/chart" uri="{C3380CC4-5D6E-409C-BE32-E72D297353CC}">
              <c16:uniqueId val="{00000002-9AE6-426A-A0F0-36BCC80FB138}"/>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76.616200000000006</c:v>
                </c:pt>
                <c:pt idx="1">
                  <c:v>85.445099999999996</c:v>
                </c:pt>
                <c:pt idx="2">
                  <c:v>76.813699999999997</c:v>
                </c:pt>
                <c:pt idx="3">
                  <c:v>84.206999999999994</c:v>
                </c:pt>
              </c:numCache>
            </c:numRef>
          </c:val>
          <c:extLst>
            <c:ext xmlns:c16="http://schemas.microsoft.com/office/drawing/2014/chart" uri="{C3380CC4-5D6E-409C-BE32-E72D297353CC}">
              <c16:uniqueId val="{00000003-9AE6-426A-A0F0-36BCC80FB138}"/>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72.429900000000004</c:v>
                </c:pt>
                <c:pt idx="1">
                  <c:v>85.003500000000003</c:v>
                </c:pt>
                <c:pt idx="2">
                  <c:v>78.9024</c:v>
                </c:pt>
                <c:pt idx="3">
                  <c:v>83.602900000000005</c:v>
                </c:pt>
              </c:numCache>
            </c:numRef>
          </c:val>
          <c:extLst>
            <c:ext xmlns:c16="http://schemas.microsoft.com/office/drawing/2014/chart" uri="{C3380CC4-5D6E-409C-BE32-E72D297353CC}">
              <c16:uniqueId val="{00000004-9AE6-426A-A0F0-36BCC80FB138}"/>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DataSheet!$B$2:$B$6</c:f>
              <c:strCache>
                <c:ptCount val="5"/>
                <c:pt idx="0">
                  <c:v>2013</c:v>
                </c:pt>
                <c:pt idx="1">
                  <c:v>2015</c:v>
                </c:pt>
                <c:pt idx="2">
                  <c:v>2017</c:v>
                </c:pt>
                <c:pt idx="3">
                  <c:v>2020</c:v>
                </c:pt>
                <c:pt idx="4">
                  <c:v>2023</c:v>
                </c:pt>
              </c:strCache>
            </c:strRef>
          </c:cat>
          <c:val>
            <c:numRef>
              <c:f>DataSheet!$C$2:$C$6</c:f>
              <c:numCache>
                <c:formatCode>General</c:formatCode>
                <c:ptCount val="5"/>
                <c:pt idx="0">
                  <c:v>79.055000000000007</c:v>
                </c:pt>
                <c:pt idx="1">
                  <c:v>76.835400000000007</c:v>
                </c:pt>
                <c:pt idx="2">
                  <c:v>74.745900000000006</c:v>
                </c:pt>
                <c:pt idx="3">
                  <c:v>76.616200000000006</c:v>
                </c:pt>
                <c:pt idx="4">
                  <c:v>72.429900000000004</c:v>
                </c:pt>
              </c:numCache>
            </c:numRef>
          </c:val>
          <c:smooth val="0"/>
          <c:extLst>
            <c:ext xmlns:c16="http://schemas.microsoft.com/office/drawing/2014/chart" uri="{C3380CC4-5D6E-409C-BE32-E72D297353CC}">
              <c16:uniqueId val="{00000000-5FBF-4071-87D6-22C2E857642B}"/>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DataSheet!$B$2:$B$6</c:f>
              <c:strCache>
                <c:ptCount val="5"/>
                <c:pt idx="0">
                  <c:v>2013</c:v>
                </c:pt>
                <c:pt idx="1">
                  <c:v>2015</c:v>
                </c:pt>
                <c:pt idx="2">
                  <c:v>2017</c:v>
                </c:pt>
                <c:pt idx="3">
                  <c:v>2020</c:v>
                </c:pt>
                <c:pt idx="4">
                  <c:v>2023</c:v>
                </c:pt>
              </c:strCache>
            </c:strRef>
          </c:cat>
          <c:val>
            <c:numRef>
              <c:f>DataSheet!$D$2:$D$6</c:f>
              <c:numCache>
                <c:formatCode>General</c:formatCode>
                <c:ptCount val="5"/>
                <c:pt idx="0">
                  <c:v>87.346299999999999</c:v>
                </c:pt>
                <c:pt idx="1">
                  <c:v>87.2607</c:v>
                </c:pt>
                <c:pt idx="2">
                  <c:v>83.918800000000005</c:v>
                </c:pt>
                <c:pt idx="3">
                  <c:v>85.445099999999996</c:v>
                </c:pt>
                <c:pt idx="4">
                  <c:v>85.003500000000003</c:v>
                </c:pt>
              </c:numCache>
            </c:numRef>
          </c:val>
          <c:smooth val="0"/>
          <c:extLst>
            <c:ext xmlns:c16="http://schemas.microsoft.com/office/drawing/2014/chart" uri="{C3380CC4-5D6E-409C-BE32-E72D297353CC}">
              <c16:uniqueId val="{00000001-5FBF-4071-87D6-22C2E857642B}"/>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DataSheet!$B$2:$B$6</c:f>
              <c:strCache>
                <c:ptCount val="5"/>
                <c:pt idx="0">
                  <c:v>2013</c:v>
                </c:pt>
                <c:pt idx="1">
                  <c:v>2015</c:v>
                </c:pt>
                <c:pt idx="2">
                  <c:v>2017</c:v>
                </c:pt>
                <c:pt idx="3">
                  <c:v>2020</c:v>
                </c:pt>
                <c:pt idx="4">
                  <c:v>2023</c:v>
                </c:pt>
              </c:strCache>
            </c:strRef>
          </c:cat>
          <c:val>
            <c:numRef>
              <c:f>DataSheet!$E$2:$E$6</c:f>
              <c:numCache>
                <c:formatCode>General</c:formatCode>
                <c:ptCount val="5"/>
                <c:pt idx="0">
                  <c:v>79.163200000000003</c:v>
                </c:pt>
                <c:pt idx="1">
                  <c:v>77.063400000000001</c:v>
                </c:pt>
                <c:pt idx="2">
                  <c:v>73.220600000000005</c:v>
                </c:pt>
                <c:pt idx="3">
                  <c:v>76.813699999999997</c:v>
                </c:pt>
                <c:pt idx="4">
                  <c:v>78.9024</c:v>
                </c:pt>
              </c:numCache>
            </c:numRef>
          </c:val>
          <c:smooth val="0"/>
          <c:extLst>
            <c:ext xmlns:c16="http://schemas.microsoft.com/office/drawing/2014/chart" uri="{C3380CC4-5D6E-409C-BE32-E72D297353CC}">
              <c16:uniqueId val="{00000002-5FBF-4071-87D6-22C2E857642B}"/>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DataSheet!$B$2:$B$6</c:f>
              <c:strCache>
                <c:ptCount val="5"/>
                <c:pt idx="0">
                  <c:v>2013</c:v>
                </c:pt>
                <c:pt idx="1">
                  <c:v>2015</c:v>
                </c:pt>
                <c:pt idx="2">
                  <c:v>2017</c:v>
                </c:pt>
                <c:pt idx="3">
                  <c:v>2020</c:v>
                </c:pt>
                <c:pt idx="4">
                  <c:v>2023</c:v>
                </c:pt>
              </c:strCache>
            </c:strRef>
          </c:cat>
          <c:val>
            <c:numRef>
              <c:f>DataSheet!$F$2:$F$6</c:f>
              <c:numCache>
                <c:formatCode>General</c:formatCode>
                <c:ptCount val="5"/>
                <c:pt idx="0">
                  <c:v>83.045299999999997</c:v>
                </c:pt>
                <c:pt idx="1">
                  <c:v>82.161699999999996</c:v>
                </c:pt>
                <c:pt idx="2">
                  <c:v>82.990700000000004</c:v>
                </c:pt>
                <c:pt idx="3">
                  <c:v>84.206999999999994</c:v>
                </c:pt>
                <c:pt idx="4">
                  <c:v>83.602900000000005</c:v>
                </c:pt>
              </c:numCache>
            </c:numRef>
          </c:val>
          <c:smooth val="0"/>
          <c:extLst>
            <c:ext xmlns:c16="http://schemas.microsoft.com/office/drawing/2014/chart" uri="{C3380CC4-5D6E-409C-BE32-E72D297353CC}">
              <c16:uniqueId val="{00000003-5FBF-4071-87D6-22C2E857642B}"/>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känt sig nere mer än en gång i veckan, de senaste sex månaderna</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25.283300000000001</c:v>
                </c:pt>
                <c:pt idx="1">
                  <c:v>8.3089999999999993</c:v>
                </c:pt>
                <c:pt idx="2">
                  <c:v>25.640999999999998</c:v>
                </c:pt>
                <c:pt idx="3">
                  <c:v>9.9255999999999993</c:v>
                </c:pt>
              </c:numCache>
            </c:numRef>
          </c:val>
          <c:extLst>
            <c:ext xmlns:c16="http://schemas.microsoft.com/office/drawing/2014/chart" uri="{C3380CC4-5D6E-409C-BE32-E72D297353CC}">
              <c16:uniqueId val="{00000000-188C-4E85-B923-428D861BC454}"/>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30.277200000000001</c:v>
                </c:pt>
                <c:pt idx="1">
                  <c:v>7.5292000000000003</c:v>
                </c:pt>
                <c:pt idx="2">
                  <c:v>30.538900000000002</c:v>
                </c:pt>
                <c:pt idx="3">
                  <c:v>11.35</c:v>
                </c:pt>
              </c:numCache>
            </c:numRef>
          </c:val>
          <c:extLst>
            <c:ext xmlns:c16="http://schemas.microsoft.com/office/drawing/2014/chart" uri="{C3380CC4-5D6E-409C-BE32-E72D297353CC}">
              <c16:uniqueId val="{00000001-188C-4E85-B923-428D861BC454}"/>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33.4377</c:v>
                </c:pt>
                <c:pt idx="1">
                  <c:v>10.678100000000001</c:v>
                </c:pt>
                <c:pt idx="2">
                  <c:v>35.669899999999998</c:v>
                </c:pt>
                <c:pt idx="3">
                  <c:v>10.408899999999999</c:v>
                </c:pt>
              </c:numCache>
            </c:numRef>
          </c:val>
          <c:extLst>
            <c:ext xmlns:c16="http://schemas.microsoft.com/office/drawing/2014/chart" uri="{C3380CC4-5D6E-409C-BE32-E72D297353CC}">
              <c16:uniqueId val="{00000002-188C-4E85-B923-428D861BC454}"/>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36.235799999999998</c:v>
                </c:pt>
                <c:pt idx="1">
                  <c:v>10.827299999999999</c:v>
                </c:pt>
                <c:pt idx="2">
                  <c:v>34.107999999999997</c:v>
                </c:pt>
                <c:pt idx="3">
                  <c:v>11.7684</c:v>
                </c:pt>
              </c:numCache>
            </c:numRef>
          </c:val>
          <c:extLst>
            <c:ext xmlns:c16="http://schemas.microsoft.com/office/drawing/2014/chart" uri="{C3380CC4-5D6E-409C-BE32-E72D297353CC}">
              <c16:uniqueId val="{00000003-188C-4E85-B923-428D861BC454}"/>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37.708100000000002</c:v>
                </c:pt>
                <c:pt idx="1">
                  <c:v>10.376099999999999</c:v>
                </c:pt>
                <c:pt idx="2">
                  <c:v>35.010199999999998</c:v>
                </c:pt>
                <c:pt idx="3">
                  <c:v>10.8825</c:v>
                </c:pt>
              </c:numCache>
            </c:numRef>
          </c:val>
          <c:extLst>
            <c:ext xmlns:c16="http://schemas.microsoft.com/office/drawing/2014/chart" uri="{C3380CC4-5D6E-409C-BE32-E72D297353CC}">
              <c16:uniqueId val="{00000004-188C-4E85-B923-428D861BC454}"/>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varit irriterad eller på dåligt humör mer än en gång i veckan, de senaste sex månaderna</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34.060499999999998</c:v>
                </c:pt>
                <c:pt idx="1">
                  <c:v>16.992000000000001</c:v>
                </c:pt>
                <c:pt idx="2">
                  <c:v>34.428899999999999</c:v>
                </c:pt>
                <c:pt idx="3">
                  <c:v>16.503299999999999</c:v>
                </c:pt>
              </c:numCache>
            </c:numRef>
          </c:val>
          <c:extLst>
            <c:ext xmlns:c16="http://schemas.microsoft.com/office/drawing/2014/chart" uri="{C3380CC4-5D6E-409C-BE32-E72D297353CC}">
              <c16:uniqueId val="{00000000-35B4-4265-8444-4D2790DB5083}"/>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37.721200000000003</c:v>
                </c:pt>
                <c:pt idx="1">
                  <c:v>18.791</c:v>
                </c:pt>
                <c:pt idx="2">
                  <c:v>35.842599999999997</c:v>
                </c:pt>
                <c:pt idx="3">
                  <c:v>19.897099999999998</c:v>
                </c:pt>
              </c:numCache>
            </c:numRef>
          </c:val>
          <c:extLst>
            <c:ext xmlns:c16="http://schemas.microsoft.com/office/drawing/2014/chart" uri="{C3380CC4-5D6E-409C-BE32-E72D297353CC}">
              <c16:uniqueId val="{00000001-35B4-4265-8444-4D2790DB5083}"/>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43.2941</c:v>
                </c:pt>
                <c:pt idx="1">
                  <c:v>20</c:v>
                </c:pt>
                <c:pt idx="2">
                  <c:v>42.212400000000002</c:v>
                </c:pt>
                <c:pt idx="3">
                  <c:v>17.788</c:v>
                </c:pt>
              </c:numCache>
            </c:numRef>
          </c:val>
          <c:extLst>
            <c:ext xmlns:c16="http://schemas.microsoft.com/office/drawing/2014/chart" uri="{C3380CC4-5D6E-409C-BE32-E72D297353CC}">
              <c16:uniqueId val="{00000002-35B4-4265-8444-4D2790DB5083}"/>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44.719299999999997</c:v>
                </c:pt>
                <c:pt idx="1">
                  <c:v>18.608899999999998</c:v>
                </c:pt>
                <c:pt idx="2">
                  <c:v>38.908099999999997</c:v>
                </c:pt>
                <c:pt idx="3">
                  <c:v>17.9039</c:v>
                </c:pt>
              </c:numCache>
            </c:numRef>
          </c:val>
          <c:extLst>
            <c:ext xmlns:c16="http://schemas.microsoft.com/office/drawing/2014/chart" uri="{C3380CC4-5D6E-409C-BE32-E72D297353CC}">
              <c16:uniqueId val="{00000003-35B4-4265-8444-4D2790DB5083}"/>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50.6402</c:v>
                </c:pt>
                <c:pt idx="1">
                  <c:v>20.129000000000001</c:v>
                </c:pt>
                <c:pt idx="2">
                  <c:v>46.472200000000001</c:v>
                </c:pt>
                <c:pt idx="3">
                  <c:v>18.820399999999999</c:v>
                </c:pt>
              </c:numCache>
            </c:numRef>
          </c:val>
          <c:extLst>
            <c:ext xmlns:c16="http://schemas.microsoft.com/office/drawing/2014/chart" uri="{C3380CC4-5D6E-409C-BE32-E72D297353CC}">
              <c16:uniqueId val="{00000004-35B4-4265-8444-4D2790DB5083}"/>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varit orolig eller nervös mer än en gång i veckan, de senaste sex månaderna</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20.619299999999999</c:v>
                </c:pt>
                <c:pt idx="1">
                  <c:v>9.7101000000000006</c:v>
                </c:pt>
                <c:pt idx="2">
                  <c:v>21.000800000000002</c:v>
                </c:pt>
                <c:pt idx="3">
                  <c:v>9.7540999999999993</c:v>
                </c:pt>
              </c:numCache>
            </c:numRef>
          </c:val>
          <c:extLst>
            <c:ext xmlns:c16="http://schemas.microsoft.com/office/drawing/2014/chart" uri="{C3380CC4-5D6E-409C-BE32-E72D297353CC}">
              <c16:uniqueId val="{00000000-98B2-401E-A776-5E1DFF4751D0}"/>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25.177299999999999</c:v>
                </c:pt>
                <c:pt idx="1">
                  <c:v>10.101699999999999</c:v>
                </c:pt>
                <c:pt idx="2">
                  <c:v>22.459399999999999</c:v>
                </c:pt>
                <c:pt idx="3">
                  <c:v>10.796900000000001</c:v>
                </c:pt>
              </c:numCache>
            </c:numRef>
          </c:val>
          <c:extLst>
            <c:ext xmlns:c16="http://schemas.microsoft.com/office/drawing/2014/chart" uri="{C3380CC4-5D6E-409C-BE32-E72D297353CC}">
              <c16:uniqueId val="{00000001-98B2-401E-A776-5E1DFF4751D0}"/>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33.099699999999999</c:v>
                </c:pt>
                <c:pt idx="1">
                  <c:v>10.7477</c:v>
                </c:pt>
                <c:pt idx="2">
                  <c:v>33.010599999999997</c:v>
                </c:pt>
                <c:pt idx="3">
                  <c:v>11.499499999999999</c:v>
                </c:pt>
              </c:numCache>
            </c:numRef>
          </c:val>
          <c:extLst>
            <c:ext xmlns:c16="http://schemas.microsoft.com/office/drawing/2014/chart" uri="{C3380CC4-5D6E-409C-BE32-E72D297353CC}">
              <c16:uniqueId val="{00000002-98B2-401E-A776-5E1DFF4751D0}"/>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34.510300000000001</c:v>
                </c:pt>
                <c:pt idx="1">
                  <c:v>12.3254</c:v>
                </c:pt>
                <c:pt idx="2">
                  <c:v>33.492800000000003</c:v>
                </c:pt>
                <c:pt idx="3">
                  <c:v>11.3948</c:v>
                </c:pt>
              </c:numCache>
            </c:numRef>
          </c:val>
          <c:extLst>
            <c:ext xmlns:c16="http://schemas.microsoft.com/office/drawing/2014/chart" uri="{C3380CC4-5D6E-409C-BE32-E72D297353CC}">
              <c16:uniqueId val="{00000003-98B2-401E-A776-5E1DFF4751D0}"/>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34.526899999999998</c:v>
                </c:pt>
                <c:pt idx="1">
                  <c:v>10.5161</c:v>
                </c:pt>
                <c:pt idx="2">
                  <c:v>33.876399999999997</c:v>
                </c:pt>
                <c:pt idx="3">
                  <c:v>10.365399999999999</c:v>
                </c:pt>
              </c:numCache>
            </c:numRef>
          </c:val>
          <c:extLst>
            <c:ext xmlns:c16="http://schemas.microsoft.com/office/drawing/2014/chart" uri="{C3380CC4-5D6E-409C-BE32-E72D297353CC}">
              <c16:uniqueId val="{00000004-98B2-401E-A776-5E1DFF4751D0}"/>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känt sig stressad mer än en gång i veckan, de senaste sex månaderna</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44.530700000000003</c:v>
                </c:pt>
                <c:pt idx="1">
                  <c:v>18.7681</c:v>
                </c:pt>
                <c:pt idx="2">
                  <c:v>48.971200000000003</c:v>
                </c:pt>
                <c:pt idx="3">
                  <c:v>21.557400000000001</c:v>
                </c:pt>
              </c:numCache>
            </c:numRef>
          </c:val>
          <c:extLst>
            <c:ext xmlns:c16="http://schemas.microsoft.com/office/drawing/2014/chart" uri="{C3380CC4-5D6E-409C-BE32-E72D297353CC}">
              <c16:uniqueId val="{00000000-6F49-4998-8595-CF5F795E03EC}"/>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48.8889</c:v>
                </c:pt>
                <c:pt idx="1">
                  <c:v>18.918900000000001</c:v>
                </c:pt>
                <c:pt idx="2">
                  <c:v>51.7361</c:v>
                </c:pt>
                <c:pt idx="3">
                  <c:v>21.623899999999999</c:v>
                </c:pt>
              </c:numCache>
            </c:numRef>
          </c:val>
          <c:extLst>
            <c:ext xmlns:c16="http://schemas.microsoft.com/office/drawing/2014/chart" uri="{C3380CC4-5D6E-409C-BE32-E72D297353CC}">
              <c16:uniqueId val="{00000001-6F49-4998-8595-CF5F795E03EC}"/>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50.515500000000003</c:v>
                </c:pt>
                <c:pt idx="1">
                  <c:v>20.800599999999999</c:v>
                </c:pt>
                <c:pt idx="2">
                  <c:v>55.882399999999997</c:v>
                </c:pt>
                <c:pt idx="3">
                  <c:v>22.773199999999999</c:v>
                </c:pt>
              </c:numCache>
            </c:numRef>
          </c:val>
          <c:extLst>
            <c:ext xmlns:c16="http://schemas.microsoft.com/office/drawing/2014/chart" uri="{C3380CC4-5D6E-409C-BE32-E72D297353CC}">
              <c16:uniqueId val="{00000002-6F49-4998-8595-CF5F795E03EC}"/>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51.717199999999998</c:v>
                </c:pt>
                <c:pt idx="1">
                  <c:v>20.135100000000001</c:v>
                </c:pt>
                <c:pt idx="2">
                  <c:v>52.1233</c:v>
                </c:pt>
                <c:pt idx="3">
                  <c:v>20.626999999999999</c:v>
                </c:pt>
              </c:numCache>
            </c:numRef>
          </c:val>
          <c:extLst>
            <c:ext xmlns:c16="http://schemas.microsoft.com/office/drawing/2014/chart" uri="{C3380CC4-5D6E-409C-BE32-E72D297353CC}">
              <c16:uniqueId val="{00000003-6F49-4998-8595-CF5F795E03EC}"/>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50.545200000000001</c:v>
                </c:pt>
                <c:pt idx="1">
                  <c:v>18.4755</c:v>
                </c:pt>
                <c:pt idx="2">
                  <c:v>51.222799999999999</c:v>
                </c:pt>
                <c:pt idx="3">
                  <c:v>17.506599999999999</c:v>
                </c:pt>
              </c:numCache>
            </c:numRef>
          </c:val>
          <c:extLst>
            <c:ext xmlns:c16="http://schemas.microsoft.com/office/drawing/2014/chart" uri="{C3380CC4-5D6E-409C-BE32-E72D297353CC}">
              <c16:uniqueId val="{00000004-6F49-4998-8595-CF5F795E03EC}"/>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haft svårt att somna mer än en gång i veckan, de senaste sex månaderna</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28.702400000000001</c:v>
                </c:pt>
                <c:pt idx="1">
                  <c:v>17.0397</c:v>
                </c:pt>
                <c:pt idx="2">
                  <c:v>26.973700000000001</c:v>
                </c:pt>
                <c:pt idx="3">
                  <c:v>22.577999999999999</c:v>
                </c:pt>
              </c:numCache>
            </c:numRef>
          </c:val>
          <c:extLst>
            <c:ext xmlns:c16="http://schemas.microsoft.com/office/drawing/2014/chart" uri="{C3380CC4-5D6E-409C-BE32-E72D297353CC}">
              <c16:uniqueId val="{00000000-DDA8-42D9-9229-7E9BE7A6B056}"/>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26.464400000000001</c:v>
                </c:pt>
                <c:pt idx="1">
                  <c:v>17.732600000000001</c:v>
                </c:pt>
                <c:pt idx="2">
                  <c:v>29.607500000000002</c:v>
                </c:pt>
                <c:pt idx="3">
                  <c:v>19.693100000000001</c:v>
                </c:pt>
              </c:numCache>
            </c:numRef>
          </c:val>
          <c:extLst>
            <c:ext xmlns:c16="http://schemas.microsoft.com/office/drawing/2014/chart" uri="{C3380CC4-5D6E-409C-BE32-E72D297353CC}">
              <c16:uniqueId val="{00000001-DDA8-42D9-9229-7E9BE7A6B056}"/>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28.783200000000001</c:v>
                </c:pt>
                <c:pt idx="1">
                  <c:v>19.302299999999999</c:v>
                </c:pt>
                <c:pt idx="2">
                  <c:v>31.25</c:v>
                </c:pt>
                <c:pt idx="3">
                  <c:v>21.783100000000001</c:v>
                </c:pt>
              </c:numCache>
            </c:numRef>
          </c:val>
          <c:extLst>
            <c:ext xmlns:c16="http://schemas.microsoft.com/office/drawing/2014/chart" uri="{C3380CC4-5D6E-409C-BE32-E72D297353CC}">
              <c16:uniqueId val="{00000002-DDA8-42D9-9229-7E9BE7A6B056}"/>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31.0505</c:v>
                </c:pt>
                <c:pt idx="1">
                  <c:v>18.802900000000001</c:v>
                </c:pt>
                <c:pt idx="2">
                  <c:v>30.2515</c:v>
                </c:pt>
                <c:pt idx="3">
                  <c:v>23.7593</c:v>
                </c:pt>
              </c:numCache>
            </c:numRef>
          </c:val>
          <c:extLst>
            <c:ext xmlns:c16="http://schemas.microsoft.com/office/drawing/2014/chart" uri="{C3380CC4-5D6E-409C-BE32-E72D297353CC}">
              <c16:uniqueId val="{00000003-DDA8-42D9-9229-7E9BE7A6B056}"/>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33.205599999999997</c:v>
                </c:pt>
                <c:pt idx="1">
                  <c:v>20.116099999999999</c:v>
                </c:pt>
                <c:pt idx="2">
                  <c:v>30.461300000000001</c:v>
                </c:pt>
                <c:pt idx="3">
                  <c:v>21.721900000000002</c:v>
                </c:pt>
              </c:numCache>
            </c:numRef>
          </c:val>
          <c:extLst>
            <c:ext xmlns:c16="http://schemas.microsoft.com/office/drawing/2014/chart" uri="{C3380CC4-5D6E-409C-BE32-E72D297353CC}">
              <c16:uniqueId val="{00000004-DDA8-42D9-9229-7E9BE7A6B056}"/>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48.3217</c:v>
                </c:pt>
                <c:pt idx="1">
                  <c:v>22.1828</c:v>
                </c:pt>
                <c:pt idx="2">
                  <c:v>50.732900000000001</c:v>
                </c:pt>
                <c:pt idx="3">
                  <c:v>25.764900000000001</c:v>
                </c:pt>
              </c:numCache>
            </c:numRef>
          </c:val>
          <c:extLst>
            <c:ext xmlns:c16="http://schemas.microsoft.com/office/drawing/2014/chart" uri="{C3380CC4-5D6E-409C-BE32-E72D297353CC}">
              <c16:uniqueId val="{00000000-CABD-432C-AFBE-A1E5FF745C4B}"/>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50.034599999999998</c:v>
                </c:pt>
                <c:pt idx="1">
                  <c:v>22.433199999999999</c:v>
                </c:pt>
                <c:pt idx="2">
                  <c:v>54.437899999999999</c:v>
                </c:pt>
                <c:pt idx="3">
                  <c:v>26.413499999999999</c:v>
                </c:pt>
              </c:numCache>
            </c:numRef>
          </c:val>
          <c:extLst>
            <c:ext xmlns:c16="http://schemas.microsoft.com/office/drawing/2014/chart" uri="{C3380CC4-5D6E-409C-BE32-E72D297353CC}">
              <c16:uniqueId val="{00000001-CABD-432C-AFBE-A1E5FF745C4B}"/>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53.261699999999998</c:v>
                </c:pt>
                <c:pt idx="1">
                  <c:v>24.356999999999999</c:v>
                </c:pt>
                <c:pt idx="2">
                  <c:v>58.289700000000003</c:v>
                </c:pt>
                <c:pt idx="3">
                  <c:v>24.202100000000002</c:v>
                </c:pt>
              </c:numCache>
            </c:numRef>
          </c:val>
          <c:extLst>
            <c:ext xmlns:c16="http://schemas.microsoft.com/office/drawing/2014/chart" uri="{C3380CC4-5D6E-409C-BE32-E72D297353CC}">
              <c16:uniqueId val="{00000002-CABD-432C-AFBE-A1E5FF745C4B}"/>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56.786900000000003</c:v>
                </c:pt>
                <c:pt idx="1">
                  <c:v>25.491399999999999</c:v>
                </c:pt>
                <c:pt idx="2">
                  <c:v>56.5745</c:v>
                </c:pt>
                <c:pt idx="3">
                  <c:v>27.6388</c:v>
                </c:pt>
              </c:numCache>
            </c:numRef>
          </c:val>
          <c:extLst>
            <c:ext xmlns:c16="http://schemas.microsoft.com/office/drawing/2014/chart" uri="{C3380CC4-5D6E-409C-BE32-E72D297353CC}">
              <c16:uniqueId val="{00000003-CABD-432C-AFBE-A1E5FF745C4B}"/>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61.09</c:v>
                </c:pt>
                <c:pt idx="1">
                  <c:v>25.781700000000001</c:v>
                </c:pt>
                <c:pt idx="2">
                  <c:v>60.8491</c:v>
                </c:pt>
                <c:pt idx="3">
                  <c:v>26.1126</c:v>
                </c:pt>
              </c:numCache>
            </c:numRef>
          </c:val>
          <c:extLst>
            <c:ext xmlns:c16="http://schemas.microsoft.com/office/drawing/2014/chart" uri="{C3380CC4-5D6E-409C-BE32-E72D297353CC}">
              <c16:uniqueId val="{00000004-CABD-432C-AFBE-A1E5FF745C4B}"/>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Vilket kön identifierar du dig med? (Andel i %)</a:t>
            </a:r>
          </a:p>
        </c:rich>
      </c:tx>
      <c:overlay val="0"/>
    </c:title>
    <c:autoTitleDeleted val="0"/>
    <c:plotArea>
      <c:layout/>
      <c:barChart>
        <c:barDir val="col"/>
        <c:grouping val="clustered"/>
        <c:varyColors val="0"/>
        <c:ser>
          <c:idx val="0"/>
          <c:order val="0"/>
          <c:tx>
            <c:strRef>
              <c:f>DataSheet!$C$1</c:f>
              <c:strCache>
                <c:ptCount val="1"/>
                <c:pt idx="0">
                  <c:v>Vilket kön identifierar du dig med?</c:v>
                </c:pt>
              </c:strCache>
            </c:strRef>
          </c:tx>
          <c:spPr>
            <a:solidFill>
              <a:schemeClr val="accent1"/>
            </a:solidFill>
            <a:ln>
              <a:solidFill>
                <a:schemeClr val="accent1"/>
              </a:solidFill>
            </a:ln>
          </c:spPr>
          <c:invertIfNegative val="0"/>
          <c:dPt>
            <c:idx val="0"/>
            <c:invertIfNegative val="0"/>
            <c:bubble3D val="0"/>
            <c:spPr>
              <a:solidFill>
                <a:srgbClr val="FDB913"/>
              </a:solidFill>
              <a:ln>
                <a:solidFill>
                  <a:srgbClr val="FDB913"/>
                </a:solidFill>
              </a:ln>
            </c:spPr>
            <c:extLst>
              <c:ext xmlns:c16="http://schemas.microsoft.com/office/drawing/2014/chart" uri="{C3380CC4-5D6E-409C-BE32-E72D297353CC}">
                <c16:uniqueId val="{00000001-0F29-4F47-AE29-D40832994A24}"/>
              </c:ext>
            </c:extLst>
          </c:dPt>
          <c:dPt>
            <c:idx val="1"/>
            <c:invertIfNegative val="0"/>
            <c:bubble3D val="0"/>
            <c:spPr>
              <a:solidFill>
                <a:srgbClr val="579835"/>
              </a:solidFill>
              <a:ln>
                <a:solidFill>
                  <a:srgbClr val="579835"/>
                </a:solidFill>
              </a:ln>
            </c:spPr>
            <c:extLst>
              <c:ext xmlns:c16="http://schemas.microsoft.com/office/drawing/2014/chart" uri="{C3380CC4-5D6E-409C-BE32-E72D297353CC}">
                <c16:uniqueId val="{00000003-0F29-4F47-AE29-D40832994A24}"/>
              </c:ext>
            </c:extLst>
          </c:dPt>
          <c:dPt>
            <c:idx val="2"/>
            <c:invertIfNegative val="0"/>
            <c:bubble3D val="0"/>
            <c:spPr>
              <a:solidFill>
                <a:srgbClr val="B1063A"/>
              </a:solidFill>
              <a:ln>
                <a:solidFill>
                  <a:srgbClr val="B1063A"/>
                </a:solidFill>
              </a:ln>
            </c:spPr>
            <c:extLst>
              <c:ext xmlns:c16="http://schemas.microsoft.com/office/drawing/2014/chart" uri="{C3380CC4-5D6E-409C-BE32-E72D297353CC}">
                <c16:uniqueId val="{00000005-0F29-4F47-AE29-D40832994A24}"/>
              </c:ext>
            </c:extLst>
          </c:dPt>
          <c:dPt>
            <c:idx val="3"/>
            <c:invertIfNegative val="0"/>
            <c:bubble3D val="0"/>
            <c:spPr>
              <a:solidFill>
                <a:srgbClr val="0093D0"/>
              </a:solidFill>
              <a:ln>
                <a:solidFill>
                  <a:srgbClr val="0093D0"/>
                </a:solidFill>
              </a:ln>
            </c:spPr>
            <c:extLst>
              <c:ext xmlns:c16="http://schemas.microsoft.com/office/drawing/2014/chart" uri="{C3380CC4-5D6E-409C-BE32-E72D297353CC}">
                <c16:uniqueId val="{00000007-0F29-4F47-AE29-D40832994A2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Kille</c:v>
                </c:pt>
                <c:pt idx="1">
                  <c:v>Tjej</c:v>
                </c:pt>
                <c:pt idx="2">
                  <c:v>Osäker</c:v>
                </c:pt>
                <c:pt idx="3">
                  <c:v>Annan könsidentitet</c:v>
                </c:pt>
              </c:strCache>
            </c:strRef>
          </c:cat>
          <c:val>
            <c:numRef>
              <c:f>DataSheet!$C$2:$C$5</c:f>
              <c:numCache>
                <c:formatCode>General</c:formatCode>
                <c:ptCount val="4"/>
                <c:pt idx="0">
                  <c:v>49.330599999999997</c:v>
                </c:pt>
                <c:pt idx="1">
                  <c:v>48.804600000000001</c:v>
                </c:pt>
                <c:pt idx="2">
                  <c:v>1.1954</c:v>
                </c:pt>
                <c:pt idx="3">
                  <c:v>0.6694</c:v>
                </c:pt>
              </c:numCache>
            </c:numRef>
          </c:val>
          <c:extLst>
            <c:ext xmlns:c16="http://schemas.microsoft.com/office/drawing/2014/chart" uri="{C3380CC4-5D6E-409C-BE32-E72D297353CC}">
              <c16:uniqueId val="{00000008-0F29-4F47-AE29-D40832994A24}"/>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DataSheet!$B$2:$B$6</c:f>
              <c:strCache>
                <c:ptCount val="5"/>
                <c:pt idx="0">
                  <c:v>2013</c:v>
                </c:pt>
                <c:pt idx="1">
                  <c:v>2015</c:v>
                </c:pt>
                <c:pt idx="2">
                  <c:v>2017</c:v>
                </c:pt>
                <c:pt idx="3">
                  <c:v>2020</c:v>
                </c:pt>
                <c:pt idx="4">
                  <c:v>2023</c:v>
                </c:pt>
              </c:strCache>
            </c:strRef>
          </c:cat>
          <c:val>
            <c:numRef>
              <c:f>DataSheet!$C$2:$C$6</c:f>
              <c:numCache>
                <c:formatCode>General</c:formatCode>
                <c:ptCount val="5"/>
                <c:pt idx="0">
                  <c:v>48.3217</c:v>
                </c:pt>
                <c:pt idx="1">
                  <c:v>50.034599999999998</c:v>
                </c:pt>
                <c:pt idx="2">
                  <c:v>53.261699999999998</c:v>
                </c:pt>
                <c:pt idx="3">
                  <c:v>56.786900000000003</c:v>
                </c:pt>
                <c:pt idx="4">
                  <c:v>61.09</c:v>
                </c:pt>
              </c:numCache>
            </c:numRef>
          </c:val>
          <c:smooth val="0"/>
          <c:extLst>
            <c:ext xmlns:c16="http://schemas.microsoft.com/office/drawing/2014/chart" uri="{C3380CC4-5D6E-409C-BE32-E72D297353CC}">
              <c16:uniqueId val="{00000000-6971-4431-B11D-DC8FFD0A0977}"/>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DataSheet!$B$2:$B$6</c:f>
              <c:strCache>
                <c:ptCount val="5"/>
                <c:pt idx="0">
                  <c:v>2013</c:v>
                </c:pt>
                <c:pt idx="1">
                  <c:v>2015</c:v>
                </c:pt>
                <c:pt idx="2">
                  <c:v>2017</c:v>
                </c:pt>
                <c:pt idx="3">
                  <c:v>2020</c:v>
                </c:pt>
                <c:pt idx="4">
                  <c:v>2023</c:v>
                </c:pt>
              </c:strCache>
            </c:strRef>
          </c:cat>
          <c:val>
            <c:numRef>
              <c:f>DataSheet!$D$2:$D$6</c:f>
              <c:numCache>
                <c:formatCode>General</c:formatCode>
                <c:ptCount val="5"/>
                <c:pt idx="0">
                  <c:v>22.1828</c:v>
                </c:pt>
                <c:pt idx="1">
                  <c:v>22.433199999999999</c:v>
                </c:pt>
                <c:pt idx="2">
                  <c:v>24.356999999999999</c:v>
                </c:pt>
                <c:pt idx="3">
                  <c:v>25.491399999999999</c:v>
                </c:pt>
                <c:pt idx="4">
                  <c:v>25.781700000000001</c:v>
                </c:pt>
              </c:numCache>
            </c:numRef>
          </c:val>
          <c:smooth val="0"/>
          <c:extLst>
            <c:ext xmlns:c16="http://schemas.microsoft.com/office/drawing/2014/chart" uri="{C3380CC4-5D6E-409C-BE32-E72D297353CC}">
              <c16:uniqueId val="{00000001-6971-4431-B11D-DC8FFD0A0977}"/>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DataSheet!$B$2:$B$6</c:f>
              <c:strCache>
                <c:ptCount val="5"/>
                <c:pt idx="0">
                  <c:v>2013</c:v>
                </c:pt>
                <c:pt idx="1">
                  <c:v>2015</c:v>
                </c:pt>
                <c:pt idx="2">
                  <c:v>2017</c:v>
                </c:pt>
                <c:pt idx="3">
                  <c:v>2020</c:v>
                </c:pt>
                <c:pt idx="4">
                  <c:v>2023</c:v>
                </c:pt>
              </c:strCache>
            </c:strRef>
          </c:cat>
          <c:val>
            <c:numRef>
              <c:f>DataSheet!$E$2:$E$6</c:f>
              <c:numCache>
                <c:formatCode>General</c:formatCode>
                <c:ptCount val="5"/>
                <c:pt idx="0">
                  <c:v>50.732900000000001</c:v>
                </c:pt>
                <c:pt idx="1">
                  <c:v>54.437899999999999</c:v>
                </c:pt>
                <c:pt idx="2">
                  <c:v>58.289700000000003</c:v>
                </c:pt>
                <c:pt idx="3">
                  <c:v>56.5745</c:v>
                </c:pt>
                <c:pt idx="4">
                  <c:v>60.8491</c:v>
                </c:pt>
              </c:numCache>
            </c:numRef>
          </c:val>
          <c:smooth val="0"/>
          <c:extLst>
            <c:ext xmlns:c16="http://schemas.microsoft.com/office/drawing/2014/chart" uri="{C3380CC4-5D6E-409C-BE32-E72D297353CC}">
              <c16:uniqueId val="{00000002-6971-4431-B11D-DC8FFD0A0977}"/>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DataSheet!$B$2:$B$6</c:f>
              <c:strCache>
                <c:ptCount val="5"/>
                <c:pt idx="0">
                  <c:v>2013</c:v>
                </c:pt>
                <c:pt idx="1">
                  <c:v>2015</c:v>
                </c:pt>
                <c:pt idx="2">
                  <c:v>2017</c:v>
                </c:pt>
                <c:pt idx="3">
                  <c:v>2020</c:v>
                </c:pt>
                <c:pt idx="4">
                  <c:v>2023</c:v>
                </c:pt>
              </c:strCache>
            </c:strRef>
          </c:cat>
          <c:val>
            <c:numRef>
              <c:f>DataSheet!$F$2:$F$6</c:f>
              <c:numCache>
                <c:formatCode>General</c:formatCode>
                <c:ptCount val="5"/>
                <c:pt idx="0">
                  <c:v>25.764900000000001</c:v>
                </c:pt>
                <c:pt idx="1">
                  <c:v>26.413499999999999</c:v>
                </c:pt>
                <c:pt idx="2">
                  <c:v>24.202100000000002</c:v>
                </c:pt>
                <c:pt idx="3">
                  <c:v>27.6388</c:v>
                </c:pt>
                <c:pt idx="4">
                  <c:v>26.1126</c:v>
                </c:pt>
              </c:numCache>
            </c:numRef>
          </c:val>
          <c:smooth val="0"/>
          <c:extLst>
            <c:ext xmlns:c16="http://schemas.microsoft.com/office/drawing/2014/chart" uri="{C3380CC4-5D6E-409C-BE32-E72D297353CC}">
              <c16:uniqueId val="{00000003-6971-4431-B11D-DC8FFD0A0977}"/>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b="0" spc="50"/>
            </a:pPr>
            <a:r>
              <a:rPr lang="sv-SE"/>
              <a:t>Andel (%) som svarat håller med eller håller helt med om påståendet "Jag tycker om mig själv"</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64.1297</c:v>
                </c:pt>
                <c:pt idx="1">
                  <c:v>86.966999999999999</c:v>
                </c:pt>
                <c:pt idx="2">
                  <c:v>70.428299999999993</c:v>
                </c:pt>
                <c:pt idx="3">
                  <c:v>85.968100000000007</c:v>
                </c:pt>
              </c:numCache>
            </c:numRef>
          </c:val>
          <c:extLst>
            <c:ext xmlns:c16="http://schemas.microsoft.com/office/drawing/2014/chart" uri="{C3380CC4-5D6E-409C-BE32-E72D297353CC}">
              <c16:uniqueId val="{00000000-B5AE-480F-88A4-F9223276CCB7}"/>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57.351999999999997</c:v>
                </c:pt>
                <c:pt idx="1">
                  <c:v>85</c:v>
                </c:pt>
                <c:pt idx="2">
                  <c:v>67.866799999999998</c:v>
                </c:pt>
                <c:pt idx="3">
                  <c:v>84.645700000000005</c:v>
                </c:pt>
              </c:numCache>
            </c:numRef>
          </c:val>
          <c:extLst>
            <c:ext xmlns:c16="http://schemas.microsoft.com/office/drawing/2014/chart" uri="{C3380CC4-5D6E-409C-BE32-E72D297353CC}">
              <c16:uniqueId val="{00000001-B5AE-480F-88A4-F9223276CCB7}"/>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b="0" spc="50"/>
            </a:pPr>
            <a:r>
              <a:rPr lang="sv-SE"/>
              <a:t>Andel (%) som svarat håller med eller håller helt med om påståendet "Jag är tillräckligt bra som jag är"</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66.356399999999994</c:v>
                </c:pt>
                <c:pt idx="1">
                  <c:v>86.284000000000006</c:v>
                </c:pt>
                <c:pt idx="2">
                  <c:v>67.4863</c:v>
                </c:pt>
                <c:pt idx="3">
                  <c:v>82.032200000000003</c:v>
                </c:pt>
              </c:numCache>
            </c:numRef>
          </c:val>
          <c:extLst>
            <c:ext xmlns:c16="http://schemas.microsoft.com/office/drawing/2014/chart" uri="{C3380CC4-5D6E-409C-BE32-E72D297353CC}">
              <c16:uniqueId val="{00000000-B871-439F-82B1-6C70FB4F2842}"/>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56.850200000000001</c:v>
                </c:pt>
                <c:pt idx="1">
                  <c:v>79.858400000000003</c:v>
                </c:pt>
                <c:pt idx="2">
                  <c:v>66.666700000000006</c:v>
                </c:pt>
                <c:pt idx="3">
                  <c:v>80.065799999999996</c:v>
                </c:pt>
              </c:numCache>
            </c:numRef>
          </c:val>
          <c:extLst>
            <c:ext xmlns:c16="http://schemas.microsoft.com/office/drawing/2014/chart" uri="{C3380CC4-5D6E-409C-BE32-E72D297353CC}">
              <c16:uniqueId val="{00000001-B871-439F-82B1-6C70FB4F2842}"/>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b="0" spc="50"/>
            </a:pPr>
            <a:r>
              <a:rPr lang="sv-SE"/>
              <a:t>Andel (%) som svarat håller med eller håller helt med om påståendet "Andra i min ålder tycker om mig"</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72.441500000000005</c:v>
                </c:pt>
                <c:pt idx="1">
                  <c:v>82.827699999999993</c:v>
                </c:pt>
                <c:pt idx="2">
                  <c:v>76.828400000000002</c:v>
                </c:pt>
                <c:pt idx="3">
                  <c:v>83.985100000000003</c:v>
                </c:pt>
              </c:numCache>
            </c:numRef>
          </c:val>
          <c:extLst>
            <c:ext xmlns:c16="http://schemas.microsoft.com/office/drawing/2014/chart" uri="{C3380CC4-5D6E-409C-BE32-E72D297353CC}">
              <c16:uniqueId val="{00000000-06F5-4303-A312-1A100C3A3D89}"/>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66.858999999999995</c:v>
                </c:pt>
                <c:pt idx="1">
                  <c:v>81.395300000000006</c:v>
                </c:pt>
                <c:pt idx="2">
                  <c:v>76.1905</c:v>
                </c:pt>
                <c:pt idx="3">
                  <c:v>82.817599999999999</c:v>
                </c:pt>
              </c:numCache>
            </c:numRef>
          </c:val>
          <c:extLst>
            <c:ext xmlns:c16="http://schemas.microsoft.com/office/drawing/2014/chart" uri="{C3380CC4-5D6E-409C-BE32-E72D297353CC}">
              <c16:uniqueId val="{00000001-06F5-4303-A312-1A100C3A3D89}"/>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b="0" spc="50"/>
            </a:pPr>
            <a:r>
              <a:rPr lang="sv-SE"/>
              <a:t>Andel (%) som svarat håller med eller håller helt med om påståendet "Jag blir mycket arg och tappar ofta humöret"</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66.247500000000002</c:v>
                </c:pt>
                <c:pt idx="1">
                  <c:v>45.054299999999998</c:v>
                </c:pt>
                <c:pt idx="2">
                  <c:v>62.176900000000003</c:v>
                </c:pt>
                <c:pt idx="3">
                  <c:v>43.935600000000001</c:v>
                </c:pt>
              </c:numCache>
            </c:numRef>
          </c:val>
          <c:extLst>
            <c:ext xmlns:c16="http://schemas.microsoft.com/office/drawing/2014/chart" uri="{C3380CC4-5D6E-409C-BE32-E72D297353CC}">
              <c16:uniqueId val="{00000000-A6AB-408A-AC42-6AD7E81BF7F5}"/>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70.178799999999995</c:v>
                </c:pt>
                <c:pt idx="1">
                  <c:v>44.601500000000001</c:v>
                </c:pt>
                <c:pt idx="2">
                  <c:v>65.809100000000001</c:v>
                </c:pt>
                <c:pt idx="3">
                  <c:v>44.788899999999998</c:v>
                </c:pt>
              </c:numCache>
            </c:numRef>
          </c:val>
          <c:extLst>
            <c:ext xmlns:c16="http://schemas.microsoft.com/office/drawing/2014/chart" uri="{C3380CC4-5D6E-409C-BE32-E72D297353CC}">
              <c16:uniqueId val="{00000001-A6AB-408A-AC42-6AD7E81BF7F5}"/>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b="0" spc="50"/>
            </a:pPr>
            <a:r>
              <a:rPr lang="sv-SE"/>
              <a:t>Andel (%) som svarat håller med eller håller helt med om påståendet "Jag slåss eller bråkar mycket. Jag kan tvinga andra att göra som jag vill"</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12.1091</c:v>
                </c:pt>
                <c:pt idx="1">
                  <c:v>10.6861</c:v>
                </c:pt>
                <c:pt idx="2">
                  <c:v>12.1006</c:v>
                </c:pt>
                <c:pt idx="3">
                  <c:v>10.3598</c:v>
                </c:pt>
              </c:numCache>
            </c:numRef>
          </c:val>
          <c:extLst>
            <c:ext xmlns:c16="http://schemas.microsoft.com/office/drawing/2014/chart" uri="{C3380CC4-5D6E-409C-BE32-E72D297353CC}">
              <c16:uniqueId val="{00000000-7EA2-4DF7-B129-8860B26840BE}"/>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12.412000000000001</c:v>
                </c:pt>
                <c:pt idx="1">
                  <c:v>11.7761</c:v>
                </c:pt>
                <c:pt idx="2">
                  <c:v>9.5917999999999992</c:v>
                </c:pt>
                <c:pt idx="3">
                  <c:v>10.8466</c:v>
                </c:pt>
              </c:numCache>
            </c:numRef>
          </c:val>
          <c:extLst>
            <c:ext xmlns:c16="http://schemas.microsoft.com/office/drawing/2014/chart" uri="{C3380CC4-5D6E-409C-BE32-E72D297353CC}">
              <c16:uniqueId val="{00000001-7EA2-4DF7-B129-8860B26840BE}"/>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b="0" spc="50"/>
            </a:pPr>
            <a:r>
              <a:rPr lang="sv-SE"/>
              <a:t>Andel (%) som svarat håller med eller håller helt med om påståendet "Jag är impulsiv och handlar utan att tänka först"</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41.961300000000001</c:v>
                </c:pt>
                <c:pt idx="1">
                  <c:v>35.679600000000001</c:v>
                </c:pt>
                <c:pt idx="2">
                  <c:v>40.968000000000004</c:v>
                </c:pt>
                <c:pt idx="3">
                  <c:v>35.018700000000003</c:v>
                </c:pt>
              </c:numCache>
            </c:numRef>
          </c:val>
          <c:extLst>
            <c:ext xmlns:c16="http://schemas.microsoft.com/office/drawing/2014/chart" uri="{C3380CC4-5D6E-409C-BE32-E72D297353CC}">
              <c16:uniqueId val="{00000000-7E86-4232-AE13-73AE86EA4B67}"/>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45.8172</c:v>
                </c:pt>
                <c:pt idx="1">
                  <c:v>40.683399999999999</c:v>
                </c:pt>
                <c:pt idx="2">
                  <c:v>44.111600000000003</c:v>
                </c:pt>
                <c:pt idx="3">
                  <c:v>38.293700000000001</c:v>
                </c:pt>
              </c:numCache>
            </c:numRef>
          </c:val>
          <c:extLst>
            <c:ext xmlns:c16="http://schemas.microsoft.com/office/drawing/2014/chart" uri="{C3380CC4-5D6E-409C-BE32-E72D297353CC}">
              <c16:uniqueId val="{00000001-7E86-4232-AE13-73AE86EA4B67}"/>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har någon av följande funktionsnedsättningar</a:t>
            </a:r>
          </a:p>
        </c:rich>
      </c:tx>
      <c:overlay val="0"/>
    </c:title>
    <c:autoTitleDeleted val="0"/>
    <c:plotArea>
      <c:layout/>
      <c:barChart>
        <c:barDir val="col"/>
        <c:grouping val="clustered"/>
        <c:varyColors val="0"/>
        <c:ser>
          <c:idx val="0"/>
          <c:order val="0"/>
          <c:tx>
            <c:strRef>
              <c:f>DataSheet!$C$1</c:f>
              <c:strCache>
                <c:ptCount val="1"/>
                <c:pt idx="0">
                  <c:v>Tjej</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DataSheet!$B$2:$B$8</c:f>
              <c:strCache>
                <c:ptCount val="7"/>
                <c:pt idx="0">
                  <c:v>Hörselnedsättning</c:v>
                </c:pt>
                <c:pt idx="1">
                  <c:v>Synnedsättning där glasögon eller linser inte hjälper</c:v>
                </c:pt>
                <c:pt idx="2">
                  <c:v>Rörelsehinder</c:v>
                </c:pt>
                <c:pt idx="3">
                  <c:v>Läs- och/eller skrivsvårigheter, dyslexi, dyskalkyli</c:v>
                </c:pt>
                <c:pt idx="4">
                  <c:v>ADHD, ADD, Tourettes eller liknande</c:v>
                </c:pt>
                <c:pt idx="5">
                  <c:v>Asperger, Autism eller liknande</c:v>
                </c:pt>
                <c:pt idx="6">
                  <c:v>Någon av ovanstående funktionsnedsättningar</c:v>
                </c:pt>
              </c:strCache>
            </c:strRef>
          </c:cat>
          <c:val>
            <c:numRef>
              <c:f>DataSheet!$C$2:$C$8</c:f>
              <c:numCache>
                <c:formatCode>General</c:formatCode>
                <c:ptCount val="7"/>
                <c:pt idx="0">
                  <c:v>3.7616999999999998</c:v>
                </c:pt>
                <c:pt idx="1">
                  <c:v>6.2957999999999998</c:v>
                </c:pt>
                <c:pt idx="2">
                  <c:v>2.7498</c:v>
                </c:pt>
                <c:pt idx="3">
                  <c:v>12.353899999999999</c:v>
                </c:pt>
                <c:pt idx="4">
                  <c:v>11.285500000000001</c:v>
                </c:pt>
                <c:pt idx="5">
                  <c:v>3.2463000000000002</c:v>
                </c:pt>
                <c:pt idx="6">
                  <c:v>27.2788</c:v>
                </c:pt>
              </c:numCache>
            </c:numRef>
          </c:val>
          <c:extLst>
            <c:ext xmlns:c16="http://schemas.microsoft.com/office/drawing/2014/chart" uri="{C3380CC4-5D6E-409C-BE32-E72D297353CC}">
              <c16:uniqueId val="{00000000-373A-4958-91D5-C68541B4A2A1}"/>
            </c:ext>
          </c:extLst>
        </c:ser>
        <c:ser>
          <c:idx val="1"/>
          <c:order val="1"/>
          <c:tx>
            <c:strRef>
              <c:f>DataSheet!$D$1</c:f>
              <c:strCache>
                <c:ptCount val="1"/>
                <c:pt idx="0">
                  <c:v>Kille</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DataSheet!$B$2:$B$8</c:f>
              <c:strCache>
                <c:ptCount val="7"/>
                <c:pt idx="0">
                  <c:v>Hörselnedsättning</c:v>
                </c:pt>
                <c:pt idx="1">
                  <c:v>Synnedsättning där glasögon eller linser inte hjälper</c:v>
                </c:pt>
                <c:pt idx="2">
                  <c:v>Rörelsehinder</c:v>
                </c:pt>
                <c:pt idx="3">
                  <c:v>Läs- och/eller skrivsvårigheter, dyslexi, dyskalkyli</c:v>
                </c:pt>
                <c:pt idx="4">
                  <c:v>ADHD, ADD, Tourettes eller liknande</c:v>
                </c:pt>
                <c:pt idx="5">
                  <c:v>Asperger, Autism eller liknande</c:v>
                </c:pt>
                <c:pt idx="6">
                  <c:v>Någon av ovanstående funktionsnedsättningar</c:v>
                </c:pt>
              </c:strCache>
            </c:strRef>
          </c:cat>
          <c:val>
            <c:numRef>
              <c:f>DataSheet!$D$2:$D$8</c:f>
              <c:numCache>
                <c:formatCode>General</c:formatCode>
                <c:ptCount val="7"/>
                <c:pt idx="0">
                  <c:v>5.8746</c:v>
                </c:pt>
                <c:pt idx="1">
                  <c:v>6.5389999999999997</c:v>
                </c:pt>
                <c:pt idx="2">
                  <c:v>3.1936</c:v>
                </c:pt>
                <c:pt idx="3">
                  <c:v>13.075100000000001</c:v>
                </c:pt>
                <c:pt idx="4">
                  <c:v>14.9175</c:v>
                </c:pt>
                <c:pt idx="5">
                  <c:v>3.9508999999999999</c:v>
                </c:pt>
                <c:pt idx="6">
                  <c:v>31.343800000000002</c:v>
                </c:pt>
              </c:numCache>
            </c:numRef>
          </c:val>
          <c:extLst>
            <c:ext xmlns:c16="http://schemas.microsoft.com/office/drawing/2014/chart" uri="{C3380CC4-5D6E-409C-BE32-E72D297353CC}">
              <c16:uniqueId val="{00000001-373A-4958-91D5-C68541B4A2A1}"/>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har en långvarig sjukdom eller annat långvarigt hälsoproblem, diagnosticerat av läkare</a:t>
            </a:r>
          </a:p>
        </c:rich>
      </c:tx>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DataSheet!$B$2:$B$2</c:f>
              <c:strCache>
                <c:ptCount val="1"/>
                <c:pt idx="0">
                  <c:v>Ja, ange vilken/vilka:</c:v>
                </c:pt>
              </c:strCache>
            </c:strRef>
          </c:cat>
          <c:val>
            <c:numRef>
              <c:f>DataSheet!$C$2:$C$2</c:f>
              <c:numCache>
                <c:formatCode>General</c:formatCode>
                <c:ptCount val="1"/>
                <c:pt idx="0">
                  <c:v>18.830300000000001</c:v>
                </c:pt>
              </c:numCache>
            </c:numRef>
          </c:val>
          <c:extLst>
            <c:ext xmlns:c16="http://schemas.microsoft.com/office/drawing/2014/chart" uri="{C3380CC4-5D6E-409C-BE32-E72D297353CC}">
              <c16:uniqueId val="{00000000-0944-494D-9794-4EF79B56AA38}"/>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DataSheet!$B$2:$B$2</c:f>
              <c:strCache>
                <c:ptCount val="1"/>
                <c:pt idx="0">
                  <c:v>Ja, ange vilken/vilka:</c:v>
                </c:pt>
              </c:strCache>
            </c:strRef>
          </c:cat>
          <c:val>
            <c:numRef>
              <c:f>DataSheet!$D$2:$D$2</c:f>
              <c:numCache>
                <c:formatCode>General</c:formatCode>
                <c:ptCount val="1"/>
                <c:pt idx="0">
                  <c:v>11.795199999999999</c:v>
                </c:pt>
              </c:numCache>
            </c:numRef>
          </c:val>
          <c:extLst>
            <c:ext xmlns:c16="http://schemas.microsoft.com/office/drawing/2014/chart" uri="{C3380CC4-5D6E-409C-BE32-E72D297353CC}">
              <c16:uniqueId val="{00000001-0944-494D-9794-4EF79B56AA38}"/>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DataSheet!$B$2:$B$2</c:f>
              <c:strCache>
                <c:ptCount val="1"/>
                <c:pt idx="0">
                  <c:v>Ja, ange vilken/vilka:</c:v>
                </c:pt>
              </c:strCache>
            </c:strRef>
          </c:cat>
          <c:val>
            <c:numRef>
              <c:f>DataSheet!$E$2:$E$2</c:f>
              <c:numCache>
                <c:formatCode>General</c:formatCode>
                <c:ptCount val="1"/>
                <c:pt idx="0">
                  <c:v>19.427399999999999</c:v>
                </c:pt>
              </c:numCache>
            </c:numRef>
          </c:val>
          <c:extLst>
            <c:ext xmlns:c16="http://schemas.microsoft.com/office/drawing/2014/chart" uri="{C3380CC4-5D6E-409C-BE32-E72D297353CC}">
              <c16:uniqueId val="{00000002-0944-494D-9794-4EF79B56AA38}"/>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DataSheet!$B$2:$B$2</c:f>
              <c:strCache>
                <c:ptCount val="1"/>
                <c:pt idx="0">
                  <c:v>Ja, ange vilken/vilka:</c:v>
                </c:pt>
              </c:strCache>
            </c:strRef>
          </c:cat>
          <c:val>
            <c:numRef>
              <c:f>DataSheet!$F$2:$F$2</c:f>
              <c:numCache>
                <c:formatCode>General</c:formatCode>
                <c:ptCount val="1"/>
                <c:pt idx="0">
                  <c:v>11.5768</c:v>
                </c:pt>
              </c:numCache>
            </c:numRef>
          </c:val>
          <c:extLst>
            <c:ext xmlns:c16="http://schemas.microsoft.com/office/drawing/2014/chart" uri="{C3380CC4-5D6E-409C-BE32-E72D297353CC}">
              <c16:uniqueId val="{00000003-0944-494D-9794-4EF79B56AA38}"/>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1"/>
        <c:axPos val="b"/>
        <c:numFmt formatCode="General" sourceLinked="1"/>
        <c:majorTickMark val="none"/>
        <c:minorTickMark val="none"/>
        <c:tickLblPos val="nextTo"/>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äter frukost varje dag på vardagar</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64.280699999999996</c:v>
                </c:pt>
                <c:pt idx="1">
                  <c:v>68.080500000000001</c:v>
                </c:pt>
                <c:pt idx="2">
                  <c:v>64.864900000000006</c:v>
                </c:pt>
                <c:pt idx="3">
                  <c:v>60.919499999999999</c:v>
                </c:pt>
              </c:numCache>
            </c:numRef>
          </c:val>
          <c:extLst>
            <c:ext xmlns:c16="http://schemas.microsoft.com/office/drawing/2014/chart" uri="{C3380CC4-5D6E-409C-BE32-E72D297353CC}">
              <c16:uniqueId val="{00000000-BF90-4C72-A0CB-4189B3AFB361}"/>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62.073799999999999</c:v>
                </c:pt>
                <c:pt idx="1">
                  <c:v>68.353499999999997</c:v>
                </c:pt>
                <c:pt idx="2">
                  <c:v>61.224499999999999</c:v>
                </c:pt>
                <c:pt idx="3">
                  <c:v>59.5563</c:v>
                </c:pt>
              </c:numCache>
            </c:numRef>
          </c:val>
          <c:extLst>
            <c:ext xmlns:c16="http://schemas.microsoft.com/office/drawing/2014/chart" uri="{C3380CC4-5D6E-409C-BE32-E72D297353CC}">
              <c16:uniqueId val="{00000001-BF90-4C72-A0CB-4189B3AFB361}"/>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54.838700000000003</c:v>
                </c:pt>
                <c:pt idx="1">
                  <c:v>63.781300000000002</c:v>
                </c:pt>
                <c:pt idx="2">
                  <c:v>57.742800000000003</c:v>
                </c:pt>
                <c:pt idx="3">
                  <c:v>57.091200000000001</c:v>
                </c:pt>
              </c:numCache>
            </c:numRef>
          </c:val>
          <c:extLst>
            <c:ext xmlns:c16="http://schemas.microsoft.com/office/drawing/2014/chart" uri="{C3380CC4-5D6E-409C-BE32-E72D297353CC}">
              <c16:uniqueId val="{00000002-BF90-4C72-A0CB-4189B3AFB361}"/>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52.926600000000001</c:v>
                </c:pt>
                <c:pt idx="1">
                  <c:v>63.150599999999997</c:v>
                </c:pt>
                <c:pt idx="2">
                  <c:v>55.8583</c:v>
                </c:pt>
                <c:pt idx="3">
                  <c:v>52.373899999999999</c:v>
                </c:pt>
              </c:numCache>
            </c:numRef>
          </c:val>
          <c:extLst>
            <c:ext xmlns:c16="http://schemas.microsoft.com/office/drawing/2014/chart" uri="{C3380CC4-5D6E-409C-BE32-E72D297353CC}">
              <c16:uniqueId val="{00000003-BF90-4C72-A0CB-4189B3AFB361}"/>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44.6006</c:v>
                </c:pt>
                <c:pt idx="1">
                  <c:v>58.054099999999998</c:v>
                </c:pt>
                <c:pt idx="2">
                  <c:v>45.6389</c:v>
                </c:pt>
                <c:pt idx="3">
                  <c:v>51.261600000000001</c:v>
                </c:pt>
              </c:numCache>
            </c:numRef>
          </c:val>
          <c:extLst>
            <c:ext xmlns:c16="http://schemas.microsoft.com/office/drawing/2014/chart" uri="{C3380CC4-5D6E-409C-BE32-E72D297353CC}">
              <c16:uniqueId val="{00000004-BF90-4C72-A0CB-4189B3AFB361}"/>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sz="900"/>
              <a:t>Vilka bor du tillsammans med? </a:t>
            </a:r>
            <a:r>
              <a:rPr lang="sv-SE" sz="900" b="0" i="0" u="none" strike="noStrike" kern="1200" spc="50" baseline="0">
                <a:solidFill>
                  <a:prstClr val="black"/>
                </a:solidFill>
              </a:rPr>
              <a:t>(Andel i %)</a:t>
            </a:r>
            <a:endParaRPr lang="sv-SE" sz="900"/>
          </a:p>
        </c:rich>
      </c:tx>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DataSheet!$B$2:$B$7</c:f>
              <c:strCache>
                <c:ptCount val="6"/>
                <c:pt idx="0">
                  <c:v>Båda mina föräldrar/vårdnadshavare</c:v>
                </c:pt>
                <c:pt idx="1">
                  <c:v>Växelvis hos mina föräldrar/vårdnadshavare</c:v>
                </c:pt>
                <c:pt idx="2">
                  <c:v>Bara en förälder/vårdnadshavare och eventuell annan vuxen</c:v>
                </c:pt>
                <c:pt idx="3">
                  <c:v>Bor i familjehem eller HVB-hem</c:v>
                </c:pt>
                <c:pt idx="4">
                  <c:v>Bor på skolan</c:v>
                </c:pt>
                <c:pt idx="5">
                  <c:v>Annan/andra:</c:v>
                </c:pt>
              </c:strCache>
            </c:strRef>
          </c:cat>
          <c:val>
            <c:numRef>
              <c:f>DataSheet!$C$2:$C$7</c:f>
              <c:numCache>
                <c:formatCode>General</c:formatCode>
                <c:ptCount val="6"/>
                <c:pt idx="0">
                  <c:v>75.462100000000007</c:v>
                </c:pt>
                <c:pt idx="1">
                  <c:v>12.1096</c:v>
                </c:pt>
                <c:pt idx="2">
                  <c:v>11.153600000000001</c:v>
                </c:pt>
                <c:pt idx="3">
                  <c:v>0.4461</c:v>
                </c:pt>
                <c:pt idx="5">
                  <c:v>0.63729999999999998</c:v>
                </c:pt>
              </c:numCache>
            </c:numRef>
          </c:val>
          <c:extLst>
            <c:ext xmlns:c16="http://schemas.microsoft.com/office/drawing/2014/chart" uri="{C3380CC4-5D6E-409C-BE32-E72D297353CC}">
              <c16:uniqueId val="{00000000-6777-4A23-B293-560D50F85C78}"/>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DataSheet!$B$2:$B$7</c:f>
              <c:strCache>
                <c:ptCount val="6"/>
                <c:pt idx="0">
                  <c:v>Båda mina föräldrar/vårdnadshavare</c:v>
                </c:pt>
                <c:pt idx="1">
                  <c:v>Växelvis hos mina föräldrar/vårdnadshavare</c:v>
                </c:pt>
                <c:pt idx="2">
                  <c:v>Bara en förälder/vårdnadshavare och eventuell annan vuxen</c:v>
                </c:pt>
                <c:pt idx="3">
                  <c:v>Bor i familjehem eller HVB-hem</c:v>
                </c:pt>
                <c:pt idx="4">
                  <c:v>Bor på skolan</c:v>
                </c:pt>
                <c:pt idx="5">
                  <c:v>Annan/andra:</c:v>
                </c:pt>
              </c:strCache>
            </c:strRef>
          </c:cat>
          <c:val>
            <c:numRef>
              <c:f>DataSheet!$D$2:$D$7</c:f>
              <c:numCache>
                <c:formatCode>General</c:formatCode>
                <c:ptCount val="6"/>
                <c:pt idx="0">
                  <c:v>76.729200000000006</c:v>
                </c:pt>
                <c:pt idx="1">
                  <c:v>13.445399999999999</c:v>
                </c:pt>
                <c:pt idx="2">
                  <c:v>8.6618999999999993</c:v>
                </c:pt>
                <c:pt idx="3">
                  <c:v>0.45250000000000001</c:v>
                </c:pt>
                <c:pt idx="5">
                  <c:v>0.64639999999999997</c:v>
                </c:pt>
              </c:numCache>
            </c:numRef>
          </c:val>
          <c:extLst>
            <c:ext xmlns:c16="http://schemas.microsoft.com/office/drawing/2014/chart" uri="{C3380CC4-5D6E-409C-BE32-E72D297353CC}">
              <c16:uniqueId val="{00000001-6777-4A23-B293-560D50F85C78}"/>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DataSheet!$B$2:$B$7</c:f>
              <c:strCache>
                <c:ptCount val="6"/>
                <c:pt idx="0">
                  <c:v>Båda mina föräldrar/vårdnadshavare</c:v>
                </c:pt>
                <c:pt idx="1">
                  <c:v>Växelvis hos mina föräldrar/vårdnadshavare</c:v>
                </c:pt>
                <c:pt idx="2">
                  <c:v>Bara en förälder/vårdnadshavare och eventuell annan vuxen</c:v>
                </c:pt>
                <c:pt idx="3">
                  <c:v>Bor i familjehem eller HVB-hem</c:v>
                </c:pt>
                <c:pt idx="4">
                  <c:v>Bor på skolan</c:v>
                </c:pt>
                <c:pt idx="5">
                  <c:v>Annan/andra:</c:v>
                </c:pt>
              </c:strCache>
            </c:strRef>
          </c:cat>
          <c:val>
            <c:numRef>
              <c:f>DataSheet!$E$2:$E$7</c:f>
              <c:numCache>
                <c:formatCode>General</c:formatCode>
                <c:ptCount val="6"/>
                <c:pt idx="0">
                  <c:v>70.897999999999996</c:v>
                </c:pt>
                <c:pt idx="1">
                  <c:v>10.4659</c:v>
                </c:pt>
                <c:pt idx="2">
                  <c:v>14.6523</c:v>
                </c:pt>
                <c:pt idx="3">
                  <c:v>0.33760000000000001</c:v>
                </c:pt>
                <c:pt idx="4">
                  <c:v>1.4855</c:v>
                </c:pt>
                <c:pt idx="5">
                  <c:v>2.1606999999999998</c:v>
                </c:pt>
              </c:numCache>
            </c:numRef>
          </c:val>
          <c:extLst>
            <c:ext xmlns:c16="http://schemas.microsoft.com/office/drawing/2014/chart" uri="{C3380CC4-5D6E-409C-BE32-E72D297353CC}">
              <c16:uniqueId val="{00000002-6777-4A23-B293-560D50F85C78}"/>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DataSheet!$B$2:$B$7</c:f>
              <c:strCache>
                <c:ptCount val="6"/>
                <c:pt idx="0">
                  <c:v>Båda mina föräldrar/vårdnadshavare</c:v>
                </c:pt>
                <c:pt idx="1">
                  <c:v>Växelvis hos mina föräldrar/vårdnadshavare</c:v>
                </c:pt>
                <c:pt idx="2">
                  <c:v>Bara en förälder/vårdnadshavare och eventuell annan vuxen</c:v>
                </c:pt>
                <c:pt idx="3">
                  <c:v>Bor i familjehem eller HVB-hem</c:v>
                </c:pt>
                <c:pt idx="4">
                  <c:v>Bor på skolan</c:v>
                </c:pt>
                <c:pt idx="5">
                  <c:v>Annan/andra:</c:v>
                </c:pt>
              </c:strCache>
            </c:strRef>
          </c:cat>
          <c:val>
            <c:numRef>
              <c:f>DataSheet!$F$2:$F$7</c:f>
              <c:numCache>
                <c:formatCode>General</c:formatCode>
                <c:ptCount val="6"/>
                <c:pt idx="0">
                  <c:v>70.382599999999996</c:v>
                </c:pt>
                <c:pt idx="1">
                  <c:v>11.609500000000001</c:v>
                </c:pt>
                <c:pt idx="2">
                  <c:v>11.4116</c:v>
                </c:pt>
                <c:pt idx="3">
                  <c:v>0.72560000000000002</c:v>
                </c:pt>
                <c:pt idx="4">
                  <c:v>2.0449000000000002</c:v>
                </c:pt>
                <c:pt idx="5">
                  <c:v>3.8258999999999999</c:v>
                </c:pt>
              </c:numCache>
            </c:numRef>
          </c:val>
          <c:extLst>
            <c:ext xmlns:c16="http://schemas.microsoft.com/office/drawing/2014/chart" uri="{C3380CC4-5D6E-409C-BE32-E72D297353CC}">
              <c16:uniqueId val="{00000003-6777-4A23-B293-560D50F85C78}"/>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dricker sockersötad dryck (ej light) t.ex. läsk, saft, juice några gånger i veckan eller oftare</a:t>
            </a:r>
          </a:p>
        </c:rich>
      </c:tx>
      <c:overlay val="0"/>
    </c:title>
    <c:autoTitleDeleted val="0"/>
    <c:plotArea>
      <c:layout/>
      <c:barChart>
        <c:barDir val="col"/>
        <c:grouping val="clustered"/>
        <c:varyColors val="0"/>
        <c:ser>
          <c:idx val="4"/>
          <c:order val="0"/>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47.634900000000002</c:v>
                </c:pt>
                <c:pt idx="1">
                  <c:v>59.553699999999999</c:v>
                </c:pt>
                <c:pt idx="2">
                  <c:v>48.451700000000002</c:v>
                </c:pt>
                <c:pt idx="3">
                  <c:v>60.698399999999999</c:v>
                </c:pt>
              </c:numCache>
            </c:numRef>
          </c:val>
          <c:extLst>
            <c:ext xmlns:c16="http://schemas.microsoft.com/office/drawing/2014/chart" uri="{C3380CC4-5D6E-409C-BE32-E72D297353CC}">
              <c16:uniqueId val="{00000000-94B7-4B1F-9457-F95B5EE9127B}"/>
            </c:ext>
          </c:extLst>
        </c:ser>
        <c:ser>
          <c:idx val="5"/>
          <c:order val="1"/>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56.8414</c:v>
                </c:pt>
                <c:pt idx="1">
                  <c:v>62.200600000000001</c:v>
                </c:pt>
                <c:pt idx="2">
                  <c:v>57.055199999999999</c:v>
                </c:pt>
                <c:pt idx="3">
                  <c:v>64.792500000000004</c:v>
                </c:pt>
              </c:numCache>
            </c:numRef>
          </c:val>
          <c:extLst>
            <c:ext xmlns:c16="http://schemas.microsoft.com/office/drawing/2014/chart" uri="{C3380CC4-5D6E-409C-BE32-E72D297353CC}">
              <c16:uniqueId val="{00000001-94B7-4B1F-9457-F95B5EE9127B}"/>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dricker energidryck några gånger i veckan eller oftare</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9.1677999999999997</c:v>
                </c:pt>
                <c:pt idx="1">
                  <c:v>18.451499999999999</c:v>
                </c:pt>
                <c:pt idx="2">
                  <c:v>7.2249999999999996</c:v>
                </c:pt>
                <c:pt idx="3">
                  <c:v>17.866</c:v>
                </c:pt>
              </c:numCache>
            </c:numRef>
          </c:val>
          <c:extLst>
            <c:ext xmlns:c16="http://schemas.microsoft.com/office/drawing/2014/chart" uri="{C3380CC4-5D6E-409C-BE32-E72D297353CC}">
              <c16:uniqueId val="{00000000-8236-47FF-9BF7-BF457072755F}"/>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9.9366000000000003</c:v>
                </c:pt>
                <c:pt idx="1">
                  <c:v>16.138300000000001</c:v>
                </c:pt>
                <c:pt idx="2">
                  <c:v>10.902900000000001</c:v>
                </c:pt>
                <c:pt idx="3">
                  <c:v>16.408899999999999</c:v>
                </c:pt>
              </c:numCache>
            </c:numRef>
          </c:val>
          <c:extLst>
            <c:ext xmlns:c16="http://schemas.microsoft.com/office/drawing/2014/chart" uri="{C3380CC4-5D6E-409C-BE32-E72D297353CC}">
              <c16:uniqueId val="{00000001-8236-47FF-9BF7-BF457072755F}"/>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14.803100000000001</c:v>
                </c:pt>
                <c:pt idx="1">
                  <c:v>20.235299999999999</c:v>
                </c:pt>
                <c:pt idx="2">
                  <c:v>14.5815</c:v>
                </c:pt>
                <c:pt idx="3">
                  <c:v>21.5154</c:v>
                </c:pt>
              </c:numCache>
            </c:numRef>
          </c:val>
          <c:extLst>
            <c:ext xmlns:c16="http://schemas.microsoft.com/office/drawing/2014/chart" uri="{C3380CC4-5D6E-409C-BE32-E72D297353CC}">
              <c16:uniqueId val="{00000002-8236-47FF-9BF7-BF457072755F}"/>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21.797000000000001</c:v>
                </c:pt>
                <c:pt idx="1">
                  <c:v>30.855499999999999</c:v>
                </c:pt>
                <c:pt idx="2">
                  <c:v>23.518699999999999</c:v>
                </c:pt>
                <c:pt idx="3">
                  <c:v>40.451099999999997</c:v>
                </c:pt>
              </c:numCache>
            </c:numRef>
          </c:val>
          <c:extLst>
            <c:ext xmlns:c16="http://schemas.microsoft.com/office/drawing/2014/chart" uri="{C3380CC4-5D6E-409C-BE32-E72D297353CC}">
              <c16:uniqueId val="{00000003-8236-47FF-9BF7-BF457072755F}"/>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37.58</c:v>
                </c:pt>
                <c:pt idx="1">
                  <c:v>36.610599999999998</c:v>
                </c:pt>
                <c:pt idx="2">
                  <c:v>43.371899999999997</c:v>
                </c:pt>
                <c:pt idx="3">
                  <c:v>50.402099999999997</c:v>
                </c:pt>
              </c:numCache>
            </c:numRef>
          </c:val>
          <c:extLst>
            <c:ext xmlns:c16="http://schemas.microsoft.com/office/drawing/2014/chart" uri="{C3380CC4-5D6E-409C-BE32-E72D297353CC}">
              <c16:uniqueId val="{00000004-8236-47FF-9BF7-BF457072755F}"/>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äter chips, godis, glass eller fikabröd några gånger i veckan eller oftare</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52.186199999999999</c:v>
                </c:pt>
                <c:pt idx="1">
                  <c:v>49.2408</c:v>
                </c:pt>
                <c:pt idx="2">
                  <c:v>53.360700000000001</c:v>
                </c:pt>
                <c:pt idx="3">
                  <c:v>47.4773</c:v>
                </c:pt>
              </c:numCache>
            </c:numRef>
          </c:val>
          <c:extLst>
            <c:ext xmlns:c16="http://schemas.microsoft.com/office/drawing/2014/chart" uri="{C3380CC4-5D6E-409C-BE32-E72D297353CC}">
              <c16:uniqueId val="{00000000-FB9A-4FCE-BD74-F01583643691}"/>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48.559399999999997</c:v>
                </c:pt>
                <c:pt idx="1">
                  <c:v>46.242800000000003</c:v>
                </c:pt>
                <c:pt idx="2">
                  <c:v>53.207900000000002</c:v>
                </c:pt>
                <c:pt idx="3">
                  <c:v>46.3979</c:v>
                </c:pt>
              </c:numCache>
            </c:numRef>
          </c:val>
          <c:extLst>
            <c:ext xmlns:c16="http://schemas.microsoft.com/office/drawing/2014/chart" uri="{C3380CC4-5D6E-409C-BE32-E72D297353CC}">
              <c16:uniqueId val="{00000001-FB9A-4FCE-BD74-F01583643691}"/>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44.306699999999999</c:v>
                </c:pt>
                <c:pt idx="1">
                  <c:v>38.704700000000003</c:v>
                </c:pt>
                <c:pt idx="2">
                  <c:v>54.199800000000003</c:v>
                </c:pt>
                <c:pt idx="3">
                  <c:v>42.686300000000003</c:v>
                </c:pt>
              </c:numCache>
            </c:numRef>
          </c:val>
          <c:extLst>
            <c:ext xmlns:c16="http://schemas.microsoft.com/office/drawing/2014/chart" uri="{C3380CC4-5D6E-409C-BE32-E72D297353CC}">
              <c16:uniqueId val="{00000002-FB9A-4FCE-BD74-F01583643691}"/>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56.213500000000003</c:v>
                </c:pt>
                <c:pt idx="1">
                  <c:v>45.7746</c:v>
                </c:pt>
                <c:pt idx="2">
                  <c:v>56.541600000000003</c:v>
                </c:pt>
                <c:pt idx="3">
                  <c:v>45.304299999999998</c:v>
                </c:pt>
              </c:numCache>
            </c:numRef>
          </c:val>
          <c:extLst>
            <c:ext xmlns:c16="http://schemas.microsoft.com/office/drawing/2014/chart" uri="{C3380CC4-5D6E-409C-BE32-E72D297353CC}">
              <c16:uniqueId val="{00000003-FB9A-4FCE-BD74-F01583643691}"/>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63.467700000000001</c:v>
                </c:pt>
                <c:pt idx="1">
                  <c:v>54.280200000000001</c:v>
                </c:pt>
                <c:pt idx="2">
                  <c:v>64.193299999999994</c:v>
                </c:pt>
                <c:pt idx="3">
                  <c:v>52.684600000000003</c:v>
                </c:pt>
              </c:numCache>
            </c:numRef>
          </c:val>
          <c:extLst>
            <c:ext xmlns:c16="http://schemas.microsoft.com/office/drawing/2014/chart" uri="{C3380CC4-5D6E-409C-BE32-E72D297353CC}">
              <c16:uniqueId val="{00000004-FB9A-4FCE-BD74-F01583643691}"/>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DataSheet!$B$2:$B$6</c:f>
              <c:strCache>
                <c:ptCount val="5"/>
                <c:pt idx="0">
                  <c:v>2013</c:v>
                </c:pt>
                <c:pt idx="1">
                  <c:v>2015</c:v>
                </c:pt>
                <c:pt idx="2">
                  <c:v>2017</c:v>
                </c:pt>
                <c:pt idx="3">
                  <c:v>2020</c:v>
                </c:pt>
                <c:pt idx="4">
                  <c:v>2023</c:v>
                </c:pt>
              </c:strCache>
            </c:strRef>
          </c:cat>
          <c:val>
            <c:numRef>
              <c:f>DataSheet!$C$2:$C$6</c:f>
              <c:numCache>
                <c:formatCode>General</c:formatCode>
                <c:ptCount val="5"/>
                <c:pt idx="0">
                  <c:v>42.464799999999997</c:v>
                </c:pt>
                <c:pt idx="1">
                  <c:v>37.517499999999998</c:v>
                </c:pt>
                <c:pt idx="2">
                  <c:v>36.0809</c:v>
                </c:pt>
                <c:pt idx="3">
                  <c:v>34.442599999999999</c:v>
                </c:pt>
                <c:pt idx="4">
                  <c:v>25.814699999999998</c:v>
                </c:pt>
              </c:numCache>
            </c:numRef>
          </c:val>
          <c:smooth val="0"/>
          <c:extLst>
            <c:ext xmlns:c16="http://schemas.microsoft.com/office/drawing/2014/chart" uri="{C3380CC4-5D6E-409C-BE32-E72D297353CC}">
              <c16:uniqueId val="{00000000-96D5-453D-BE3F-B50019244925}"/>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DataSheet!$B$2:$B$6</c:f>
              <c:strCache>
                <c:ptCount val="5"/>
                <c:pt idx="0">
                  <c:v>2013</c:v>
                </c:pt>
                <c:pt idx="1">
                  <c:v>2015</c:v>
                </c:pt>
                <c:pt idx="2">
                  <c:v>2017</c:v>
                </c:pt>
                <c:pt idx="3">
                  <c:v>2020</c:v>
                </c:pt>
                <c:pt idx="4">
                  <c:v>2023</c:v>
                </c:pt>
              </c:strCache>
            </c:strRef>
          </c:cat>
          <c:val>
            <c:numRef>
              <c:f>DataSheet!$D$2:$D$6</c:f>
              <c:numCache>
                <c:formatCode>General</c:formatCode>
                <c:ptCount val="5"/>
                <c:pt idx="0">
                  <c:v>29.076499999999999</c:v>
                </c:pt>
                <c:pt idx="1">
                  <c:v>26.293099999999999</c:v>
                </c:pt>
                <c:pt idx="2">
                  <c:v>27.588899999999999</c:v>
                </c:pt>
                <c:pt idx="3">
                  <c:v>26.141999999999999</c:v>
                </c:pt>
                <c:pt idx="4">
                  <c:v>26.718499999999999</c:v>
                </c:pt>
              </c:numCache>
            </c:numRef>
          </c:val>
          <c:smooth val="0"/>
          <c:extLst>
            <c:ext xmlns:c16="http://schemas.microsoft.com/office/drawing/2014/chart" uri="{C3380CC4-5D6E-409C-BE32-E72D297353CC}">
              <c16:uniqueId val="{00000001-96D5-453D-BE3F-B50019244925}"/>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DataSheet!$B$2:$B$6</c:f>
              <c:strCache>
                <c:ptCount val="5"/>
                <c:pt idx="0">
                  <c:v>2013</c:v>
                </c:pt>
                <c:pt idx="1">
                  <c:v>2015</c:v>
                </c:pt>
                <c:pt idx="2">
                  <c:v>2017</c:v>
                </c:pt>
                <c:pt idx="3">
                  <c:v>2020</c:v>
                </c:pt>
                <c:pt idx="4">
                  <c:v>2023</c:v>
                </c:pt>
              </c:strCache>
            </c:strRef>
          </c:cat>
          <c:val>
            <c:numRef>
              <c:f>DataSheet!$E$2:$E$6</c:f>
              <c:numCache>
                <c:formatCode>General</c:formatCode>
                <c:ptCount val="5"/>
                <c:pt idx="0">
                  <c:v>46.273499999999999</c:v>
                </c:pt>
                <c:pt idx="1">
                  <c:v>39.230800000000002</c:v>
                </c:pt>
                <c:pt idx="2">
                  <c:v>37.973599999999998</c:v>
                </c:pt>
                <c:pt idx="3">
                  <c:v>35.930300000000003</c:v>
                </c:pt>
                <c:pt idx="4">
                  <c:v>26.5806</c:v>
                </c:pt>
              </c:numCache>
            </c:numRef>
          </c:val>
          <c:smooth val="0"/>
          <c:extLst>
            <c:ext xmlns:c16="http://schemas.microsoft.com/office/drawing/2014/chart" uri="{C3380CC4-5D6E-409C-BE32-E72D297353CC}">
              <c16:uniqueId val="{00000002-96D5-453D-BE3F-B50019244925}"/>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DataSheet!$B$2:$B$6</c:f>
              <c:strCache>
                <c:ptCount val="5"/>
                <c:pt idx="0">
                  <c:v>2013</c:v>
                </c:pt>
                <c:pt idx="1">
                  <c:v>2015</c:v>
                </c:pt>
                <c:pt idx="2">
                  <c:v>2017</c:v>
                </c:pt>
                <c:pt idx="3">
                  <c:v>2020</c:v>
                </c:pt>
                <c:pt idx="4">
                  <c:v>2023</c:v>
                </c:pt>
              </c:strCache>
            </c:strRef>
          </c:cat>
          <c:val>
            <c:numRef>
              <c:f>DataSheet!$F$2:$F$6</c:f>
              <c:numCache>
                <c:formatCode>General</c:formatCode>
                <c:ptCount val="5"/>
                <c:pt idx="0">
                  <c:v>28.8779</c:v>
                </c:pt>
                <c:pt idx="1">
                  <c:v>24.8934</c:v>
                </c:pt>
                <c:pt idx="2">
                  <c:v>21.1645</c:v>
                </c:pt>
                <c:pt idx="3">
                  <c:v>25.485800000000001</c:v>
                </c:pt>
                <c:pt idx="4">
                  <c:v>19.197299999999998</c:v>
                </c:pt>
              </c:numCache>
            </c:numRef>
          </c:val>
          <c:smooth val="0"/>
          <c:extLst>
            <c:ext xmlns:c16="http://schemas.microsoft.com/office/drawing/2014/chart" uri="{C3380CC4-5D6E-409C-BE32-E72D297353CC}">
              <c16:uniqueId val="{00000003-96D5-453D-BE3F-B50019244925}"/>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42.464799999999997</c:v>
                </c:pt>
                <c:pt idx="1">
                  <c:v>29.076499999999999</c:v>
                </c:pt>
                <c:pt idx="2">
                  <c:v>46.273499999999999</c:v>
                </c:pt>
                <c:pt idx="3">
                  <c:v>28.8779</c:v>
                </c:pt>
              </c:numCache>
            </c:numRef>
          </c:val>
          <c:extLst>
            <c:ext xmlns:c16="http://schemas.microsoft.com/office/drawing/2014/chart" uri="{C3380CC4-5D6E-409C-BE32-E72D297353CC}">
              <c16:uniqueId val="{00000000-90A0-4BE5-A988-57CAB09923DC}"/>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37.517499999999998</c:v>
                </c:pt>
                <c:pt idx="1">
                  <c:v>26.293099999999999</c:v>
                </c:pt>
                <c:pt idx="2">
                  <c:v>39.230800000000002</c:v>
                </c:pt>
                <c:pt idx="3">
                  <c:v>24.8934</c:v>
                </c:pt>
              </c:numCache>
            </c:numRef>
          </c:val>
          <c:extLst>
            <c:ext xmlns:c16="http://schemas.microsoft.com/office/drawing/2014/chart" uri="{C3380CC4-5D6E-409C-BE32-E72D297353CC}">
              <c16:uniqueId val="{00000001-90A0-4BE5-A988-57CAB09923DC}"/>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36.0809</c:v>
                </c:pt>
                <c:pt idx="1">
                  <c:v>27.588899999999999</c:v>
                </c:pt>
                <c:pt idx="2">
                  <c:v>37.973599999999998</c:v>
                </c:pt>
                <c:pt idx="3">
                  <c:v>21.1645</c:v>
                </c:pt>
              </c:numCache>
            </c:numRef>
          </c:val>
          <c:extLst>
            <c:ext xmlns:c16="http://schemas.microsoft.com/office/drawing/2014/chart" uri="{C3380CC4-5D6E-409C-BE32-E72D297353CC}">
              <c16:uniqueId val="{00000002-90A0-4BE5-A988-57CAB09923DC}"/>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34.442599999999999</c:v>
                </c:pt>
                <c:pt idx="1">
                  <c:v>26.141999999999999</c:v>
                </c:pt>
                <c:pt idx="2">
                  <c:v>35.930300000000003</c:v>
                </c:pt>
                <c:pt idx="3">
                  <c:v>25.485800000000001</c:v>
                </c:pt>
              </c:numCache>
            </c:numRef>
          </c:val>
          <c:extLst>
            <c:ext xmlns:c16="http://schemas.microsoft.com/office/drawing/2014/chart" uri="{C3380CC4-5D6E-409C-BE32-E72D297353CC}">
              <c16:uniqueId val="{00000003-90A0-4BE5-A988-57CAB09923DC}"/>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25.814699999999998</c:v>
                </c:pt>
                <c:pt idx="1">
                  <c:v>26.718499999999999</c:v>
                </c:pt>
                <c:pt idx="2">
                  <c:v>26.5806</c:v>
                </c:pt>
                <c:pt idx="3">
                  <c:v>19.197299999999998</c:v>
                </c:pt>
              </c:numCache>
            </c:numRef>
          </c:val>
          <c:extLst>
            <c:ext xmlns:c16="http://schemas.microsoft.com/office/drawing/2014/chart" uri="{C3380CC4-5D6E-409C-BE32-E72D297353CC}">
              <c16:uniqueId val="{00000004-90A0-4BE5-A988-57CAB09923DC}"/>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DataSheet!$B$2:$B$6</c:f>
              <c:strCache>
                <c:ptCount val="5"/>
                <c:pt idx="0">
                  <c:v>2013</c:v>
                </c:pt>
                <c:pt idx="1">
                  <c:v>2015</c:v>
                </c:pt>
                <c:pt idx="2">
                  <c:v>2017</c:v>
                </c:pt>
                <c:pt idx="3">
                  <c:v>2020</c:v>
                </c:pt>
                <c:pt idx="4">
                  <c:v>2023</c:v>
                </c:pt>
              </c:strCache>
            </c:strRef>
          </c:cat>
          <c:val>
            <c:numRef>
              <c:f>DataSheet!$C$2:$C$6</c:f>
              <c:numCache>
                <c:formatCode>General</c:formatCode>
                <c:ptCount val="5"/>
                <c:pt idx="0">
                  <c:v>58.910899999999998</c:v>
                </c:pt>
                <c:pt idx="1">
                  <c:v>60.070700000000002</c:v>
                </c:pt>
                <c:pt idx="2">
                  <c:v>60.077500000000001</c:v>
                </c:pt>
                <c:pt idx="3">
                  <c:v>55.956400000000002</c:v>
                </c:pt>
                <c:pt idx="4">
                  <c:v>52.752899999999997</c:v>
                </c:pt>
              </c:numCache>
            </c:numRef>
          </c:val>
          <c:smooth val="0"/>
          <c:extLst>
            <c:ext xmlns:c16="http://schemas.microsoft.com/office/drawing/2014/chart" uri="{C3380CC4-5D6E-409C-BE32-E72D297353CC}">
              <c16:uniqueId val="{00000000-94BE-4AC5-9374-72196B8ECD81}"/>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DataSheet!$B$2:$B$6</c:f>
              <c:strCache>
                <c:ptCount val="5"/>
                <c:pt idx="0">
                  <c:v>2013</c:v>
                </c:pt>
                <c:pt idx="1">
                  <c:v>2015</c:v>
                </c:pt>
                <c:pt idx="2">
                  <c:v>2017</c:v>
                </c:pt>
                <c:pt idx="3">
                  <c:v>2020</c:v>
                </c:pt>
                <c:pt idx="4">
                  <c:v>2023</c:v>
                </c:pt>
              </c:strCache>
            </c:strRef>
          </c:cat>
          <c:val>
            <c:numRef>
              <c:f>DataSheet!$D$2:$D$6</c:f>
              <c:numCache>
                <c:formatCode>General</c:formatCode>
                <c:ptCount val="5"/>
                <c:pt idx="0">
                  <c:v>40.654499999999999</c:v>
                </c:pt>
                <c:pt idx="1">
                  <c:v>41.491700000000002</c:v>
                </c:pt>
                <c:pt idx="2">
                  <c:v>43.764499999999998</c:v>
                </c:pt>
                <c:pt idx="3">
                  <c:v>48.048299999999998</c:v>
                </c:pt>
                <c:pt idx="4">
                  <c:v>49.902700000000003</c:v>
                </c:pt>
              </c:numCache>
            </c:numRef>
          </c:val>
          <c:smooth val="0"/>
          <c:extLst>
            <c:ext xmlns:c16="http://schemas.microsoft.com/office/drawing/2014/chart" uri="{C3380CC4-5D6E-409C-BE32-E72D297353CC}">
              <c16:uniqueId val="{00000001-94BE-4AC5-9374-72196B8ECD81}"/>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DataSheet!$B$2:$B$6</c:f>
              <c:strCache>
                <c:ptCount val="5"/>
                <c:pt idx="0">
                  <c:v>2013</c:v>
                </c:pt>
                <c:pt idx="1">
                  <c:v>2015</c:v>
                </c:pt>
                <c:pt idx="2">
                  <c:v>2017</c:v>
                </c:pt>
                <c:pt idx="3">
                  <c:v>2020</c:v>
                </c:pt>
                <c:pt idx="4">
                  <c:v>2023</c:v>
                </c:pt>
              </c:strCache>
            </c:strRef>
          </c:cat>
          <c:val>
            <c:numRef>
              <c:f>DataSheet!$E$2:$E$6</c:f>
              <c:numCache>
                <c:formatCode>General</c:formatCode>
                <c:ptCount val="5"/>
                <c:pt idx="0">
                  <c:v>64.526700000000005</c:v>
                </c:pt>
                <c:pt idx="1">
                  <c:v>63.636400000000002</c:v>
                </c:pt>
                <c:pt idx="2">
                  <c:v>59.752899999999997</c:v>
                </c:pt>
                <c:pt idx="3">
                  <c:v>62.683799999999998</c:v>
                </c:pt>
                <c:pt idx="4">
                  <c:v>60.546100000000003</c:v>
                </c:pt>
              </c:numCache>
            </c:numRef>
          </c:val>
          <c:smooth val="0"/>
          <c:extLst>
            <c:ext xmlns:c16="http://schemas.microsoft.com/office/drawing/2014/chart" uri="{C3380CC4-5D6E-409C-BE32-E72D297353CC}">
              <c16:uniqueId val="{00000002-94BE-4AC5-9374-72196B8ECD81}"/>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DataSheet!$B$2:$B$6</c:f>
              <c:strCache>
                <c:ptCount val="5"/>
                <c:pt idx="0">
                  <c:v>2013</c:v>
                </c:pt>
                <c:pt idx="1">
                  <c:v>2015</c:v>
                </c:pt>
                <c:pt idx="2">
                  <c:v>2017</c:v>
                </c:pt>
                <c:pt idx="3">
                  <c:v>2020</c:v>
                </c:pt>
                <c:pt idx="4">
                  <c:v>2023</c:v>
                </c:pt>
              </c:strCache>
            </c:strRef>
          </c:cat>
          <c:val>
            <c:numRef>
              <c:f>DataSheet!$F$2:$F$6</c:f>
              <c:numCache>
                <c:formatCode>General</c:formatCode>
                <c:ptCount val="5"/>
                <c:pt idx="0">
                  <c:v>48.839100000000002</c:v>
                </c:pt>
                <c:pt idx="1">
                  <c:v>43.653500000000001</c:v>
                </c:pt>
                <c:pt idx="2">
                  <c:v>41.605200000000004</c:v>
                </c:pt>
                <c:pt idx="3">
                  <c:v>46.258499999999998</c:v>
                </c:pt>
                <c:pt idx="4">
                  <c:v>43.297600000000003</c:v>
                </c:pt>
              </c:numCache>
            </c:numRef>
          </c:val>
          <c:smooth val="0"/>
          <c:extLst>
            <c:ext xmlns:c16="http://schemas.microsoft.com/office/drawing/2014/chart" uri="{C3380CC4-5D6E-409C-BE32-E72D297353CC}">
              <c16:uniqueId val="{00000003-94BE-4AC5-9374-72196B8ECD81}"/>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58.910899999999998</c:v>
                </c:pt>
                <c:pt idx="1">
                  <c:v>40.654499999999999</c:v>
                </c:pt>
                <c:pt idx="2">
                  <c:v>64.526700000000005</c:v>
                </c:pt>
                <c:pt idx="3">
                  <c:v>48.839100000000002</c:v>
                </c:pt>
              </c:numCache>
            </c:numRef>
          </c:val>
          <c:extLst>
            <c:ext xmlns:c16="http://schemas.microsoft.com/office/drawing/2014/chart" uri="{C3380CC4-5D6E-409C-BE32-E72D297353CC}">
              <c16:uniqueId val="{00000000-64A4-4355-9900-67AC6AB5AC75}"/>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60.070700000000002</c:v>
                </c:pt>
                <c:pt idx="1">
                  <c:v>41.491700000000002</c:v>
                </c:pt>
                <c:pt idx="2">
                  <c:v>63.636400000000002</c:v>
                </c:pt>
                <c:pt idx="3">
                  <c:v>43.653500000000001</c:v>
                </c:pt>
              </c:numCache>
            </c:numRef>
          </c:val>
          <c:extLst>
            <c:ext xmlns:c16="http://schemas.microsoft.com/office/drawing/2014/chart" uri="{C3380CC4-5D6E-409C-BE32-E72D297353CC}">
              <c16:uniqueId val="{00000001-64A4-4355-9900-67AC6AB5AC75}"/>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60.077500000000001</c:v>
                </c:pt>
                <c:pt idx="1">
                  <c:v>43.764499999999998</c:v>
                </c:pt>
                <c:pt idx="2">
                  <c:v>59.752899999999997</c:v>
                </c:pt>
                <c:pt idx="3">
                  <c:v>41.605200000000004</c:v>
                </c:pt>
              </c:numCache>
            </c:numRef>
          </c:val>
          <c:extLst>
            <c:ext xmlns:c16="http://schemas.microsoft.com/office/drawing/2014/chart" uri="{C3380CC4-5D6E-409C-BE32-E72D297353CC}">
              <c16:uniqueId val="{00000002-64A4-4355-9900-67AC6AB5AC75}"/>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55.956400000000002</c:v>
                </c:pt>
                <c:pt idx="1">
                  <c:v>48.048299999999998</c:v>
                </c:pt>
                <c:pt idx="2">
                  <c:v>62.683799999999998</c:v>
                </c:pt>
                <c:pt idx="3">
                  <c:v>46.258499999999998</c:v>
                </c:pt>
              </c:numCache>
            </c:numRef>
          </c:val>
          <c:extLst>
            <c:ext xmlns:c16="http://schemas.microsoft.com/office/drawing/2014/chart" uri="{C3380CC4-5D6E-409C-BE32-E72D297353CC}">
              <c16:uniqueId val="{00000003-64A4-4355-9900-67AC6AB5AC75}"/>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52.752899999999997</c:v>
                </c:pt>
                <c:pt idx="1">
                  <c:v>49.902700000000003</c:v>
                </c:pt>
                <c:pt idx="2">
                  <c:v>60.546100000000003</c:v>
                </c:pt>
                <c:pt idx="3">
                  <c:v>43.297600000000003</c:v>
                </c:pt>
              </c:numCache>
            </c:numRef>
          </c:val>
          <c:extLst>
            <c:ext xmlns:c16="http://schemas.microsoft.com/office/drawing/2014/chart" uri="{C3380CC4-5D6E-409C-BE32-E72D297353CC}">
              <c16:uniqueId val="{00000004-64A4-4355-9900-67AC6AB5AC75}"/>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äter fisk eller skaldjur några gånger i veckan eller oftare</a:t>
            </a:r>
          </a:p>
        </c:rich>
      </c:tx>
      <c:overlay val="0"/>
    </c:title>
    <c:autoTitleDeleted val="0"/>
    <c:plotArea>
      <c:layout/>
      <c:barChart>
        <c:barDir val="col"/>
        <c:grouping val="clustered"/>
        <c:varyColors val="0"/>
        <c:ser>
          <c:idx val="0"/>
          <c:order val="0"/>
          <c:tx>
            <c:strRef>
              <c:f>DataSheet!$C$1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35.024700000000003</c:v>
                </c:pt>
                <c:pt idx="1">
                  <c:v>40.519100000000002</c:v>
                </c:pt>
                <c:pt idx="2">
                  <c:v>38.993200000000002</c:v>
                </c:pt>
                <c:pt idx="3">
                  <c:v>44.815800000000003</c:v>
                </c:pt>
              </c:numCache>
            </c:numRef>
          </c:val>
          <c:extLst>
            <c:ext xmlns:c16="http://schemas.microsoft.com/office/drawing/2014/chart" uri="{C3380CC4-5D6E-409C-BE32-E72D297353CC}">
              <c16:uniqueId val="{00000000-6BCE-40AD-83BB-7ED96D7A7BB0}"/>
            </c:ext>
          </c:extLst>
        </c:ser>
        <c:ser>
          <c:idx val="1"/>
          <c:order val="1"/>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31.796900000000001</c:v>
                </c:pt>
                <c:pt idx="1">
                  <c:v>35.759</c:v>
                </c:pt>
                <c:pt idx="2">
                  <c:v>38.074199999999998</c:v>
                </c:pt>
                <c:pt idx="3">
                  <c:v>39.851700000000001</c:v>
                </c:pt>
              </c:numCache>
            </c:numRef>
          </c:val>
          <c:extLst>
            <c:ext xmlns:c16="http://schemas.microsoft.com/office/drawing/2014/chart" uri="{C3380CC4-5D6E-409C-BE32-E72D297353CC}">
              <c16:uniqueId val="{00000001-6BCE-40AD-83BB-7ED96D7A7BB0}"/>
            </c:ext>
          </c:extLst>
        </c:ser>
        <c:ser>
          <c:idx val="2"/>
          <c:order val="2"/>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37.061799999999998</c:v>
                </c:pt>
                <c:pt idx="1">
                  <c:v>44.335000000000001</c:v>
                </c:pt>
                <c:pt idx="2">
                  <c:v>41.834899999999998</c:v>
                </c:pt>
                <c:pt idx="3">
                  <c:v>38.5075</c:v>
                </c:pt>
              </c:numCache>
            </c:numRef>
          </c:val>
          <c:extLst>
            <c:ext xmlns:c16="http://schemas.microsoft.com/office/drawing/2014/chart" uri="{C3380CC4-5D6E-409C-BE32-E72D297353CC}">
              <c16:uniqueId val="{00000002-6BCE-40AD-83BB-7ED96D7A7BB0}"/>
            </c:ext>
          </c:extLst>
        </c:ser>
        <c:ser>
          <c:idx val="4"/>
          <c:order val="3"/>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30.2623</c:v>
                </c:pt>
                <c:pt idx="1">
                  <c:v>40.805700000000002</c:v>
                </c:pt>
                <c:pt idx="2">
                  <c:v>31.467600000000001</c:v>
                </c:pt>
                <c:pt idx="3">
                  <c:v>38.646999999999998</c:v>
                </c:pt>
              </c:numCache>
            </c:numRef>
          </c:val>
          <c:extLst>
            <c:ext xmlns:c16="http://schemas.microsoft.com/office/drawing/2014/chart" uri="{C3380CC4-5D6E-409C-BE32-E72D297353CC}">
              <c16:uniqueId val="{00000003-6BCE-40AD-83BB-7ED96D7A7BB0}"/>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äter pizza, hamburgare, kebab eller liknande några gånger i veckan eller oftare</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7.8929</c:v>
                </c:pt>
                <c:pt idx="1">
                  <c:v>14.089600000000001</c:v>
                </c:pt>
                <c:pt idx="2">
                  <c:v>8.8379999999999992</c:v>
                </c:pt>
                <c:pt idx="3">
                  <c:v>16.639199999999999</c:v>
                </c:pt>
              </c:numCache>
            </c:numRef>
          </c:val>
          <c:extLst>
            <c:ext xmlns:c16="http://schemas.microsoft.com/office/drawing/2014/chart" uri="{C3380CC4-5D6E-409C-BE32-E72D297353CC}">
              <c16:uniqueId val="{00000000-667B-4D01-870A-B5399E344DE4}"/>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10.252800000000001</c:v>
                </c:pt>
                <c:pt idx="1">
                  <c:v>16.034400000000002</c:v>
                </c:pt>
                <c:pt idx="2">
                  <c:v>9.5563000000000002</c:v>
                </c:pt>
                <c:pt idx="3">
                  <c:v>22.808499999999999</c:v>
                </c:pt>
              </c:numCache>
            </c:numRef>
          </c:val>
          <c:extLst>
            <c:ext xmlns:c16="http://schemas.microsoft.com/office/drawing/2014/chart" uri="{C3380CC4-5D6E-409C-BE32-E72D297353CC}">
              <c16:uniqueId val="{00000001-667B-4D01-870A-B5399E344DE4}"/>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10.154999999999999</c:v>
                </c:pt>
                <c:pt idx="1">
                  <c:v>14.1866</c:v>
                </c:pt>
                <c:pt idx="2">
                  <c:v>10.8156</c:v>
                </c:pt>
                <c:pt idx="3">
                  <c:v>19.597100000000001</c:v>
                </c:pt>
              </c:numCache>
            </c:numRef>
          </c:val>
          <c:extLst>
            <c:ext xmlns:c16="http://schemas.microsoft.com/office/drawing/2014/chart" uri="{C3380CC4-5D6E-409C-BE32-E72D297353CC}">
              <c16:uniqueId val="{00000002-667B-4D01-870A-B5399E344DE4}"/>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12.5839</c:v>
                </c:pt>
                <c:pt idx="1">
                  <c:v>20.845099999999999</c:v>
                </c:pt>
                <c:pt idx="2">
                  <c:v>13.1267</c:v>
                </c:pt>
                <c:pt idx="3">
                  <c:v>22.455100000000002</c:v>
                </c:pt>
              </c:numCache>
            </c:numRef>
          </c:val>
          <c:extLst>
            <c:ext xmlns:c16="http://schemas.microsoft.com/office/drawing/2014/chart" uri="{C3380CC4-5D6E-409C-BE32-E72D297353CC}">
              <c16:uniqueId val="{00000003-667B-4D01-870A-B5399E344DE4}"/>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14.2857</c:v>
                </c:pt>
                <c:pt idx="1">
                  <c:v>18.5473</c:v>
                </c:pt>
                <c:pt idx="2">
                  <c:v>12.0654</c:v>
                </c:pt>
                <c:pt idx="3">
                  <c:v>20.161300000000001</c:v>
                </c:pt>
              </c:numCache>
            </c:numRef>
          </c:val>
          <c:extLst>
            <c:ext xmlns:c16="http://schemas.microsoft.com/office/drawing/2014/chart" uri="{C3380CC4-5D6E-409C-BE32-E72D297353CC}">
              <c16:uniqueId val="{00000004-667B-4D01-870A-B5399E344DE4}"/>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äter kosttillskott (för exempelvis prestationshöjning, muskeltillväxt, fettförbränning) en gång i veckan eller oftare</a:t>
            </a:r>
          </a:p>
        </c:rich>
      </c:tx>
      <c:overlay val="0"/>
    </c:title>
    <c:autoTitleDeleted val="0"/>
    <c:plotArea>
      <c:layout/>
      <c:barChart>
        <c:barDir val="col"/>
        <c:grouping val="clustered"/>
        <c:varyColors val="0"/>
        <c:ser>
          <c:idx val="0"/>
          <c:order val="0"/>
          <c:tx>
            <c:strRef>
              <c:f>DataSheet!$C$1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13.0229</c:v>
                </c:pt>
                <c:pt idx="1">
                  <c:v>24.034700000000001</c:v>
                </c:pt>
                <c:pt idx="2">
                  <c:v>15.411899999999999</c:v>
                </c:pt>
                <c:pt idx="3">
                  <c:v>29.704799999999999</c:v>
                </c:pt>
              </c:numCache>
            </c:numRef>
          </c:val>
          <c:extLst>
            <c:ext xmlns:c16="http://schemas.microsoft.com/office/drawing/2014/chart" uri="{C3380CC4-5D6E-409C-BE32-E72D297353CC}">
              <c16:uniqueId val="{00000000-85FD-48FA-843B-6F7C577B4C85}"/>
            </c:ext>
          </c:extLst>
        </c:ser>
        <c:ser>
          <c:idx val="1"/>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16.197199999999999</c:v>
                </c:pt>
                <c:pt idx="1">
                  <c:v>25.886800000000001</c:v>
                </c:pt>
                <c:pt idx="2">
                  <c:v>15.5221</c:v>
                </c:pt>
                <c:pt idx="3">
                  <c:v>31.382999999999999</c:v>
                </c:pt>
              </c:numCache>
            </c:numRef>
          </c:val>
          <c:extLst>
            <c:ext xmlns:c16="http://schemas.microsoft.com/office/drawing/2014/chart" uri="{C3380CC4-5D6E-409C-BE32-E72D297353CC}">
              <c16:uniqueId val="{00000001-85FD-48FA-843B-6F7C577B4C85}"/>
            </c:ext>
          </c:extLst>
        </c:ser>
        <c:ser>
          <c:idx val="2"/>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16.0703</c:v>
                </c:pt>
                <c:pt idx="1">
                  <c:v>32.116799999999998</c:v>
                </c:pt>
                <c:pt idx="2">
                  <c:v>14.3249</c:v>
                </c:pt>
                <c:pt idx="3">
                  <c:v>36.771599999999999</c:v>
                </c:pt>
              </c:numCache>
            </c:numRef>
          </c:val>
          <c:extLst>
            <c:ext xmlns:c16="http://schemas.microsoft.com/office/drawing/2014/chart" uri="{C3380CC4-5D6E-409C-BE32-E72D297353CC}">
              <c16:uniqueId val="{00000002-85FD-48FA-843B-6F7C577B4C85}"/>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sz="900" b="0" i="0" u="none" strike="noStrike" kern="1200" spc="50" baseline="0">
                <a:solidFill>
                  <a:prstClr val="black"/>
                </a:solidFill>
                <a:effectLst/>
              </a:rPr>
              <a:t>Vad gör dina föräldrar/vårdnadshavare (huvudsaklig sysselsättning)? </a:t>
            </a:r>
            <a:r>
              <a:rPr lang="sv-SE" sz="900" b="0" i="0" u="none" strike="noStrike" kern="1200" spc="50" baseline="0">
                <a:solidFill>
                  <a:prstClr val="black"/>
                </a:solidFill>
              </a:rPr>
              <a:t>(Andel i %)</a:t>
            </a:r>
            <a:endParaRPr lang="sv-SE" sz="900" b="0" i="0" u="none" strike="noStrike" kern="1200" spc="50" baseline="0" dirty="0">
              <a:solidFill>
                <a:prstClr val="black"/>
              </a:solidFill>
            </a:endParaRPr>
          </a:p>
        </c:rich>
      </c:tx>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DataSheet!$B$2:$B$4</c:f>
              <c:strCache>
                <c:ptCount val="3"/>
                <c:pt idx="0">
                  <c:v>Båda föräldrarna arbetar eller studerar</c:v>
                </c:pt>
                <c:pt idx="1">
                  <c:v>Minst en förälder är arbetslös</c:v>
                </c:pt>
                <c:pt idx="2">
                  <c:v>Minst en förälder är sjukskriven</c:v>
                </c:pt>
              </c:strCache>
            </c:strRef>
          </c:cat>
          <c:val>
            <c:numRef>
              <c:f>DataSheet!$C$2:$C$4</c:f>
              <c:numCache>
                <c:formatCode>General</c:formatCode>
                <c:ptCount val="3"/>
                <c:pt idx="0">
                  <c:v>92.886499999999998</c:v>
                </c:pt>
                <c:pt idx="1">
                  <c:v>3.2831999999999999</c:v>
                </c:pt>
                <c:pt idx="2">
                  <c:v>3.8304</c:v>
                </c:pt>
              </c:numCache>
            </c:numRef>
          </c:val>
          <c:extLst>
            <c:ext xmlns:c16="http://schemas.microsoft.com/office/drawing/2014/chart" uri="{C3380CC4-5D6E-409C-BE32-E72D297353CC}">
              <c16:uniqueId val="{00000000-F89A-444B-8A62-84F5F9812F92}"/>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DataSheet!$B$2:$B$4</c:f>
              <c:strCache>
                <c:ptCount val="3"/>
                <c:pt idx="0">
                  <c:v>Båda föräldrarna arbetar eller studerar</c:v>
                </c:pt>
                <c:pt idx="1">
                  <c:v>Minst en förälder är arbetslös</c:v>
                </c:pt>
                <c:pt idx="2">
                  <c:v>Minst en förälder är sjukskriven</c:v>
                </c:pt>
              </c:strCache>
            </c:strRef>
          </c:cat>
          <c:val>
            <c:numRef>
              <c:f>DataSheet!$D$2:$D$4</c:f>
              <c:numCache>
                <c:formatCode>General</c:formatCode>
                <c:ptCount val="3"/>
                <c:pt idx="0">
                  <c:v>94.762200000000007</c:v>
                </c:pt>
                <c:pt idx="1">
                  <c:v>2.7566999999999999</c:v>
                </c:pt>
                <c:pt idx="2">
                  <c:v>2.4809999999999999</c:v>
                </c:pt>
              </c:numCache>
            </c:numRef>
          </c:val>
          <c:extLst>
            <c:ext xmlns:c16="http://schemas.microsoft.com/office/drawing/2014/chart" uri="{C3380CC4-5D6E-409C-BE32-E72D297353CC}">
              <c16:uniqueId val="{00000001-F89A-444B-8A62-84F5F9812F92}"/>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DataSheet!$B$2:$B$4</c:f>
              <c:strCache>
                <c:ptCount val="3"/>
                <c:pt idx="0">
                  <c:v>Båda föräldrarna arbetar eller studerar</c:v>
                </c:pt>
                <c:pt idx="1">
                  <c:v>Minst en förälder är arbetslös</c:v>
                </c:pt>
                <c:pt idx="2">
                  <c:v>Minst en förälder är sjukskriven</c:v>
                </c:pt>
              </c:strCache>
            </c:strRef>
          </c:cat>
          <c:val>
            <c:numRef>
              <c:f>DataSheet!$E$2:$E$4</c:f>
              <c:numCache>
                <c:formatCode>General</c:formatCode>
                <c:ptCount val="3"/>
                <c:pt idx="0">
                  <c:v>92.576400000000007</c:v>
                </c:pt>
                <c:pt idx="1">
                  <c:v>2.984</c:v>
                </c:pt>
                <c:pt idx="2">
                  <c:v>4.5852000000000004</c:v>
                </c:pt>
              </c:numCache>
            </c:numRef>
          </c:val>
          <c:extLst>
            <c:ext xmlns:c16="http://schemas.microsoft.com/office/drawing/2014/chart" uri="{C3380CC4-5D6E-409C-BE32-E72D297353CC}">
              <c16:uniqueId val="{00000002-F89A-444B-8A62-84F5F9812F92}"/>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DataSheet!$B$2:$B$4</c:f>
              <c:strCache>
                <c:ptCount val="3"/>
                <c:pt idx="0">
                  <c:v>Båda föräldrarna arbetar eller studerar</c:v>
                </c:pt>
                <c:pt idx="1">
                  <c:v>Minst en förälder är arbetslös</c:v>
                </c:pt>
                <c:pt idx="2">
                  <c:v>Minst en förälder är sjukskriven</c:v>
                </c:pt>
              </c:strCache>
            </c:strRef>
          </c:cat>
          <c:val>
            <c:numRef>
              <c:f>DataSheet!$F$2:$F$4</c:f>
              <c:numCache>
                <c:formatCode>General</c:formatCode>
                <c:ptCount val="3"/>
                <c:pt idx="0">
                  <c:v>93.212000000000003</c:v>
                </c:pt>
                <c:pt idx="1">
                  <c:v>2.8691</c:v>
                </c:pt>
                <c:pt idx="2">
                  <c:v>3.9887999999999999</c:v>
                </c:pt>
              </c:numCache>
            </c:numRef>
          </c:val>
          <c:extLst>
            <c:ext xmlns:c16="http://schemas.microsoft.com/office/drawing/2014/chart" uri="{C3380CC4-5D6E-409C-BE32-E72D297353CC}">
              <c16:uniqueId val="{00000003-F89A-444B-8A62-84F5F9812F92}"/>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49.613999999999997</c:v>
                </c:pt>
                <c:pt idx="1">
                  <c:v>46.253599999999999</c:v>
                </c:pt>
                <c:pt idx="2">
                  <c:v>43.688499999999998</c:v>
                </c:pt>
                <c:pt idx="3">
                  <c:v>45.754300000000001</c:v>
                </c:pt>
              </c:numCache>
            </c:numRef>
          </c:val>
          <c:extLst>
            <c:ext xmlns:c16="http://schemas.microsoft.com/office/drawing/2014/chart" uri="{C3380CC4-5D6E-409C-BE32-E72D297353CC}">
              <c16:uniqueId val="{00000000-66CD-40B5-BDEC-F71789FBAB96}"/>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52.554200000000002</c:v>
                </c:pt>
                <c:pt idx="1">
                  <c:v>47.751600000000003</c:v>
                </c:pt>
                <c:pt idx="2">
                  <c:v>39.914900000000003</c:v>
                </c:pt>
                <c:pt idx="3">
                  <c:v>43.867100000000001</c:v>
                </c:pt>
              </c:numCache>
            </c:numRef>
          </c:val>
          <c:extLst>
            <c:ext xmlns:c16="http://schemas.microsoft.com/office/drawing/2014/chart" uri="{C3380CC4-5D6E-409C-BE32-E72D297353CC}">
              <c16:uniqueId val="{00000001-66CD-40B5-BDEC-F71789FBAB96}"/>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51.042499999999997</c:v>
                </c:pt>
                <c:pt idx="1">
                  <c:v>51.445999999999998</c:v>
                </c:pt>
                <c:pt idx="2">
                  <c:v>43.996499999999997</c:v>
                </c:pt>
                <c:pt idx="3">
                  <c:v>43.037999999999997</c:v>
                </c:pt>
              </c:numCache>
            </c:numRef>
          </c:val>
          <c:extLst>
            <c:ext xmlns:c16="http://schemas.microsoft.com/office/drawing/2014/chart" uri="{C3380CC4-5D6E-409C-BE32-E72D297353CC}">
              <c16:uniqueId val="{00000002-66CD-40B5-BDEC-F71789FBAB96}"/>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50.990099999999998</c:v>
                </c:pt>
                <c:pt idx="1">
                  <c:v>51.745800000000003</c:v>
                </c:pt>
                <c:pt idx="2">
                  <c:v>42.960900000000002</c:v>
                </c:pt>
                <c:pt idx="3">
                  <c:v>47.767899999999997</c:v>
                </c:pt>
              </c:numCache>
            </c:numRef>
          </c:val>
          <c:extLst>
            <c:ext xmlns:c16="http://schemas.microsoft.com/office/drawing/2014/chart" uri="{C3380CC4-5D6E-409C-BE32-E72D297353CC}">
              <c16:uniqueId val="{00000003-66CD-40B5-BDEC-F71789FBAB96}"/>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47.032499999999999</c:v>
                </c:pt>
                <c:pt idx="1">
                  <c:v>52.849699999999999</c:v>
                </c:pt>
                <c:pt idx="2">
                  <c:v>46.675699999999999</c:v>
                </c:pt>
                <c:pt idx="3">
                  <c:v>50.972499999999997</c:v>
                </c:pt>
              </c:numCache>
            </c:numRef>
          </c:val>
          <c:extLst>
            <c:ext xmlns:c16="http://schemas.microsoft.com/office/drawing/2014/chart" uri="{C3380CC4-5D6E-409C-BE32-E72D297353CC}">
              <c16:uniqueId val="{00000004-66CD-40B5-BDEC-F71789FBAB96}"/>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DataSheet!$B$2:$B$6</c:f>
              <c:strCache>
                <c:ptCount val="5"/>
                <c:pt idx="0">
                  <c:v>2013</c:v>
                </c:pt>
                <c:pt idx="1">
                  <c:v>2015</c:v>
                </c:pt>
                <c:pt idx="2">
                  <c:v>2017</c:v>
                </c:pt>
                <c:pt idx="3">
                  <c:v>2020</c:v>
                </c:pt>
                <c:pt idx="4">
                  <c:v>2023</c:v>
                </c:pt>
              </c:strCache>
            </c:strRef>
          </c:cat>
          <c:val>
            <c:numRef>
              <c:f>DataSheet!$C$2:$C$6</c:f>
              <c:numCache>
                <c:formatCode>General</c:formatCode>
                <c:ptCount val="5"/>
                <c:pt idx="0">
                  <c:v>49.613999999999997</c:v>
                </c:pt>
                <c:pt idx="1">
                  <c:v>52.554200000000002</c:v>
                </c:pt>
                <c:pt idx="2">
                  <c:v>51.042499999999997</c:v>
                </c:pt>
                <c:pt idx="3">
                  <c:v>50.990099999999998</c:v>
                </c:pt>
                <c:pt idx="4">
                  <c:v>47.032499999999999</c:v>
                </c:pt>
              </c:numCache>
            </c:numRef>
          </c:val>
          <c:smooth val="0"/>
          <c:extLst>
            <c:ext xmlns:c16="http://schemas.microsoft.com/office/drawing/2014/chart" uri="{C3380CC4-5D6E-409C-BE32-E72D297353CC}">
              <c16:uniqueId val="{00000000-01A1-459C-B827-9298F796A6EE}"/>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DataSheet!$B$2:$B$6</c:f>
              <c:strCache>
                <c:ptCount val="5"/>
                <c:pt idx="0">
                  <c:v>2013</c:v>
                </c:pt>
                <c:pt idx="1">
                  <c:v>2015</c:v>
                </c:pt>
                <c:pt idx="2">
                  <c:v>2017</c:v>
                </c:pt>
                <c:pt idx="3">
                  <c:v>2020</c:v>
                </c:pt>
                <c:pt idx="4">
                  <c:v>2023</c:v>
                </c:pt>
              </c:strCache>
            </c:strRef>
          </c:cat>
          <c:val>
            <c:numRef>
              <c:f>DataSheet!$D$2:$D$6</c:f>
              <c:numCache>
                <c:formatCode>General</c:formatCode>
                <c:ptCount val="5"/>
                <c:pt idx="0">
                  <c:v>46.253599999999999</c:v>
                </c:pt>
                <c:pt idx="1">
                  <c:v>47.751600000000003</c:v>
                </c:pt>
                <c:pt idx="2">
                  <c:v>51.445999999999998</c:v>
                </c:pt>
                <c:pt idx="3">
                  <c:v>51.745800000000003</c:v>
                </c:pt>
                <c:pt idx="4">
                  <c:v>52.849699999999999</c:v>
                </c:pt>
              </c:numCache>
            </c:numRef>
          </c:val>
          <c:smooth val="0"/>
          <c:extLst>
            <c:ext xmlns:c16="http://schemas.microsoft.com/office/drawing/2014/chart" uri="{C3380CC4-5D6E-409C-BE32-E72D297353CC}">
              <c16:uniqueId val="{00000001-01A1-459C-B827-9298F796A6EE}"/>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DataSheet!$B$2:$B$6</c:f>
              <c:strCache>
                <c:ptCount val="5"/>
                <c:pt idx="0">
                  <c:v>2013</c:v>
                </c:pt>
                <c:pt idx="1">
                  <c:v>2015</c:v>
                </c:pt>
                <c:pt idx="2">
                  <c:v>2017</c:v>
                </c:pt>
                <c:pt idx="3">
                  <c:v>2020</c:v>
                </c:pt>
                <c:pt idx="4">
                  <c:v>2023</c:v>
                </c:pt>
              </c:strCache>
            </c:strRef>
          </c:cat>
          <c:val>
            <c:numRef>
              <c:f>DataSheet!$E$2:$E$6</c:f>
              <c:numCache>
                <c:formatCode>General</c:formatCode>
                <c:ptCount val="5"/>
                <c:pt idx="0">
                  <c:v>43.688499999999998</c:v>
                </c:pt>
                <c:pt idx="1">
                  <c:v>39.914900000000003</c:v>
                </c:pt>
                <c:pt idx="2">
                  <c:v>43.996499999999997</c:v>
                </c:pt>
                <c:pt idx="3">
                  <c:v>42.960900000000002</c:v>
                </c:pt>
                <c:pt idx="4">
                  <c:v>46.675699999999999</c:v>
                </c:pt>
              </c:numCache>
            </c:numRef>
          </c:val>
          <c:smooth val="0"/>
          <c:extLst>
            <c:ext xmlns:c16="http://schemas.microsoft.com/office/drawing/2014/chart" uri="{C3380CC4-5D6E-409C-BE32-E72D297353CC}">
              <c16:uniqueId val="{00000002-01A1-459C-B827-9298F796A6EE}"/>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DataSheet!$B$2:$B$6</c:f>
              <c:strCache>
                <c:ptCount val="5"/>
                <c:pt idx="0">
                  <c:v>2013</c:v>
                </c:pt>
                <c:pt idx="1">
                  <c:v>2015</c:v>
                </c:pt>
                <c:pt idx="2">
                  <c:v>2017</c:v>
                </c:pt>
                <c:pt idx="3">
                  <c:v>2020</c:v>
                </c:pt>
                <c:pt idx="4">
                  <c:v>2023</c:v>
                </c:pt>
              </c:strCache>
            </c:strRef>
          </c:cat>
          <c:val>
            <c:numRef>
              <c:f>DataSheet!$F$2:$F$6</c:f>
              <c:numCache>
                <c:formatCode>General</c:formatCode>
                <c:ptCount val="5"/>
                <c:pt idx="0">
                  <c:v>45.754300000000001</c:v>
                </c:pt>
                <c:pt idx="1">
                  <c:v>43.867100000000001</c:v>
                </c:pt>
                <c:pt idx="2">
                  <c:v>43.037999999999997</c:v>
                </c:pt>
                <c:pt idx="3">
                  <c:v>47.767899999999997</c:v>
                </c:pt>
                <c:pt idx="4">
                  <c:v>50.972499999999997</c:v>
                </c:pt>
              </c:numCache>
            </c:numRef>
          </c:val>
          <c:smooth val="0"/>
          <c:extLst>
            <c:ext xmlns:c16="http://schemas.microsoft.com/office/drawing/2014/chart" uri="{C3380CC4-5D6E-409C-BE32-E72D297353CC}">
              <c16:uniqueId val="{00000003-01A1-459C-B827-9298F796A6EE}"/>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71.899100000000004</c:v>
                </c:pt>
                <c:pt idx="1">
                  <c:v>72.6815</c:v>
                </c:pt>
                <c:pt idx="2">
                  <c:v>68.114800000000002</c:v>
                </c:pt>
                <c:pt idx="3">
                  <c:v>72.436400000000006</c:v>
                </c:pt>
              </c:numCache>
            </c:numRef>
          </c:val>
          <c:extLst>
            <c:ext xmlns:c16="http://schemas.microsoft.com/office/drawing/2014/chart" uri="{C3380CC4-5D6E-409C-BE32-E72D297353CC}">
              <c16:uniqueId val="{00000000-E33A-4B16-9785-D28622B74949}"/>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71.278800000000004</c:v>
                </c:pt>
                <c:pt idx="1">
                  <c:v>77.110200000000006</c:v>
                </c:pt>
                <c:pt idx="2">
                  <c:v>63.242800000000003</c:v>
                </c:pt>
                <c:pt idx="3">
                  <c:v>68.483800000000002</c:v>
                </c:pt>
              </c:numCache>
            </c:numRef>
          </c:val>
          <c:extLst>
            <c:ext xmlns:c16="http://schemas.microsoft.com/office/drawing/2014/chart" uri="{C3380CC4-5D6E-409C-BE32-E72D297353CC}">
              <c16:uniqueId val="{00000001-E33A-4B16-9785-D28622B74949}"/>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71.693700000000007</c:v>
                </c:pt>
                <c:pt idx="1">
                  <c:v>77.803200000000004</c:v>
                </c:pt>
                <c:pt idx="2">
                  <c:v>64.122799999999998</c:v>
                </c:pt>
                <c:pt idx="3">
                  <c:v>71.739099999999993</c:v>
                </c:pt>
              </c:numCache>
            </c:numRef>
          </c:val>
          <c:extLst>
            <c:ext xmlns:c16="http://schemas.microsoft.com/office/drawing/2014/chart" uri="{C3380CC4-5D6E-409C-BE32-E72D297353CC}">
              <c16:uniqueId val="{00000002-E33A-4B16-9785-D28622B74949}"/>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70.871399999999994</c:v>
                </c:pt>
                <c:pt idx="1">
                  <c:v>77.459900000000005</c:v>
                </c:pt>
                <c:pt idx="2">
                  <c:v>62.784300000000002</c:v>
                </c:pt>
                <c:pt idx="3">
                  <c:v>71.991100000000003</c:v>
                </c:pt>
              </c:numCache>
            </c:numRef>
          </c:val>
          <c:extLst>
            <c:ext xmlns:c16="http://schemas.microsoft.com/office/drawing/2014/chart" uri="{C3380CC4-5D6E-409C-BE32-E72D297353CC}">
              <c16:uniqueId val="{00000003-E33A-4B16-9785-D28622B74949}"/>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70.907899999999998</c:v>
                </c:pt>
                <c:pt idx="1">
                  <c:v>82.212199999999996</c:v>
                </c:pt>
                <c:pt idx="2">
                  <c:v>64.0625</c:v>
                </c:pt>
                <c:pt idx="3">
                  <c:v>79.583600000000004</c:v>
                </c:pt>
              </c:numCache>
            </c:numRef>
          </c:val>
          <c:extLst>
            <c:ext xmlns:c16="http://schemas.microsoft.com/office/drawing/2014/chart" uri="{C3380CC4-5D6E-409C-BE32-E72D297353CC}">
              <c16:uniqueId val="{00000004-E33A-4B16-9785-D28622B74949}"/>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DataSheet!$B$2:$B$6</c:f>
              <c:strCache>
                <c:ptCount val="5"/>
                <c:pt idx="0">
                  <c:v>2013</c:v>
                </c:pt>
                <c:pt idx="1">
                  <c:v>2015</c:v>
                </c:pt>
                <c:pt idx="2">
                  <c:v>2017</c:v>
                </c:pt>
                <c:pt idx="3">
                  <c:v>2020</c:v>
                </c:pt>
                <c:pt idx="4">
                  <c:v>2023</c:v>
                </c:pt>
              </c:strCache>
            </c:strRef>
          </c:cat>
          <c:val>
            <c:numRef>
              <c:f>DataSheet!$C$2:$C$6</c:f>
              <c:numCache>
                <c:formatCode>General</c:formatCode>
                <c:ptCount val="5"/>
                <c:pt idx="0">
                  <c:v>71.899100000000004</c:v>
                </c:pt>
                <c:pt idx="1">
                  <c:v>71.278800000000004</c:v>
                </c:pt>
                <c:pt idx="2">
                  <c:v>71.693700000000007</c:v>
                </c:pt>
                <c:pt idx="3">
                  <c:v>70.871399999999994</c:v>
                </c:pt>
                <c:pt idx="4">
                  <c:v>70.907899999999998</c:v>
                </c:pt>
              </c:numCache>
            </c:numRef>
          </c:val>
          <c:smooth val="0"/>
          <c:extLst>
            <c:ext xmlns:c16="http://schemas.microsoft.com/office/drawing/2014/chart" uri="{C3380CC4-5D6E-409C-BE32-E72D297353CC}">
              <c16:uniqueId val="{00000000-F10A-4D61-A88A-9B881CAB6C4D}"/>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DataSheet!$B$2:$B$6</c:f>
              <c:strCache>
                <c:ptCount val="5"/>
                <c:pt idx="0">
                  <c:v>2013</c:v>
                </c:pt>
                <c:pt idx="1">
                  <c:v>2015</c:v>
                </c:pt>
                <c:pt idx="2">
                  <c:v>2017</c:v>
                </c:pt>
                <c:pt idx="3">
                  <c:v>2020</c:v>
                </c:pt>
                <c:pt idx="4">
                  <c:v>2023</c:v>
                </c:pt>
              </c:strCache>
            </c:strRef>
          </c:cat>
          <c:val>
            <c:numRef>
              <c:f>DataSheet!$D$2:$D$6</c:f>
              <c:numCache>
                <c:formatCode>General</c:formatCode>
                <c:ptCount val="5"/>
                <c:pt idx="0">
                  <c:v>72.6815</c:v>
                </c:pt>
                <c:pt idx="1">
                  <c:v>77.110200000000006</c:v>
                </c:pt>
                <c:pt idx="2">
                  <c:v>77.803200000000004</c:v>
                </c:pt>
                <c:pt idx="3">
                  <c:v>77.459900000000005</c:v>
                </c:pt>
                <c:pt idx="4">
                  <c:v>82.212199999999996</c:v>
                </c:pt>
              </c:numCache>
            </c:numRef>
          </c:val>
          <c:smooth val="0"/>
          <c:extLst>
            <c:ext xmlns:c16="http://schemas.microsoft.com/office/drawing/2014/chart" uri="{C3380CC4-5D6E-409C-BE32-E72D297353CC}">
              <c16:uniqueId val="{00000001-F10A-4D61-A88A-9B881CAB6C4D}"/>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DataSheet!$B$2:$B$6</c:f>
              <c:strCache>
                <c:ptCount val="5"/>
                <c:pt idx="0">
                  <c:v>2013</c:v>
                </c:pt>
                <c:pt idx="1">
                  <c:v>2015</c:v>
                </c:pt>
                <c:pt idx="2">
                  <c:v>2017</c:v>
                </c:pt>
                <c:pt idx="3">
                  <c:v>2020</c:v>
                </c:pt>
                <c:pt idx="4">
                  <c:v>2023</c:v>
                </c:pt>
              </c:strCache>
            </c:strRef>
          </c:cat>
          <c:val>
            <c:numRef>
              <c:f>DataSheet!$E$2:$E$6</c:f>
              <c:numCache>
                <c:formatCode>General</c:formatCode>
                <c:ptCount val="5"/>
                <c:pt idx="0">
                  <c:v>68.114800000000002</c:v>
                </c:pt>
                <c:pt idx="1">
                  <c:v>63.242800000000003</c:v>
                </c:pt>
                <c:pt idx="2">
                  <c:v>64.122799999999998</c:v>
                </c:pt>
                <c:pt idx="3">
                  <c:v>62.784300000000002</c:v>
                </c:pt>
                <c:pt idx="4">
                  <c:v>64.0625</c:v>
                </c:pt>
              </c:numCache>
            </c:numRef>
          </c:val>
          <c:smooth val="0"/>
          <c:extLst>
            <c:ext xmlns:c16="http://schemas.microsoft.com/office/drawing/2014/chart" uri="{C3380CC4-5D6E-409C-BE32-E72D297353CC}">
              <c16:uniqueId val="{00000002-F10A-4D61-A88A-9B881CAB6C4D}"/>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DataSheet!$B$2:$B$6</c:f>
              <c:strCache>
                <c:ptCount val="5"/>
                <c:pt idx="0">
                  <c:v>2013</c:v>
                </c:pt>
                <c:pt idx="1">
                  <c:v>2015</c:v>
                </c:pt>
                <c:pt idx="2">
                  <c:v>2017</c:v>
                </c:pt>
                <c:pt idx="3">
                  <c:v>2020</c:v>
                </c:pt>
                <c:pt idx="4">
                  <c:v>2023</c:v>
                </c:pt>
              </c:strCache>
            </c:strRef>
          </c:cat>
          <c:val>
            <c:numRef>
              <c:f>DataSheet!$F$2:$F$6</c:f>
              <c:numCache>
                <c:formatCode>General</c:formatCode>
                <c:ptCount val="5"/>
                <c:pt idx="0">
                  <c:v>72.436400000000006</c:v>
                </c:pt>
                <c:pt idx="1">
                  <c:v>68.483800000000002</c:v>
                </c:pt>
                <c:pt idx="2">
                  <c:v>71.739099999999993</c:v>
                </c:pt>
                <c:pt idx="3">
                  <c:v>71.991100000000003</c:v>
                </c:pt>
                <c:pt idx="4">
                  <c:v>79.583600000000004</c:v>
                </c:pt>
              </c:numCache>
            </c:numRef>
          </c:val>
          <c:smooth val="0"/>
          <c:extLst>
            <c:ext xmlns:c16="http://schemas.microsoft.com/office/drawing/2014/chart" uri="{C3380CC4-5D6E-409C-BE32-E72D297353CC}">
              <c16:uniqueId val="{00000003-F10A-4D61-A88A-9B881CAB6C4D}"/>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tycker att de sover mycket bra eller ganska bra</a:t>
            </a:r>
          </a:p>
        </c:rich>
      </c:tx>
      <c:overlay val="0"/>
    </c:title>
    <c:autoTitleDeleted val="0"/>
    <c:plotArea>
      <c:layout/>
      <c:barChart>
        <c:barDir val="col"/>
        <c:grouping val="clustered"/>
        <c:varyColors val="0"/>
        <c:ser>
          <c:idx val="0"/>
          <c:order val="0"/>
          <c:tx>
            <c:strRef>
              <c:f>DataSheet!$C$1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73.864400000000003</c:v>
                </c:pt>
                <c:pt idx="1">
                  <c:v>78.729500000000002</c:v>
                </c:pt>
                <c:pt idx="2">
                  <c:v>69.957400000000007</c:v>
                </c:pt>
                <c:pt idx="3">
                  <c:v>76.851100000000002</c:v>
                </c:pt>
              </c:numCache>
            </c:numRef>
          </c:val>
          <c:extLst>
            <c:ext xmlns:c16="http://schemas.microsoft.com/office/drawing/2014/chart" uri="{C3380CC4-5D6E-409C-BE32-E72D297353CC}">
              <c16:uniqueId val="{00000000-0312-4680-811B-990E0EFBE9D2}"/>
            </c:ext>
          </c:extLst>
        </c:ser>
        <c:ser>
          <c:idx val="1"/>
          <c:order val="1"/>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69.4208</c:v>
                </c:pt>
                <c:pt idx="1">
                  <c:v>75.191400000000002</c:v>
                </c:pt>
                <c:pt idx="2">
                  <c:v>66.052599999999998</c:v>
                </c:pt>
                <c:pt idx="3">
                  <c:v>70.561599999999999</c:v>
                </c:pt>
              </c:numCache>
            </c:numRef>
          </c:val>
          <c:extLst>
            <c:ext xmlns:c16="http://schemas.microsoft.com/office/drawing/2014/chart" uri="{C3380CC4-5D6E-409C-BE32-E72D297353CC}">
              <c16:uniqueId val="{00000001-0312-4680-811B-990E0EFBE9D2}"/>
            </c:ext>
          </c:extLst>
        </c:ser>
        <c:ser>
          <c:idx val="2"/>
          <c:order val="2"/>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69.619200000000006</c:v>
                </c:pt>
                <c:pt idx="1">
                  <c:v>78.635999999999996</c:v>
                </c:pt>
                <c:pt idx="2">
                  <c:v>70.582899999999995</c:v>
                </c:pt>
                <c:pt idx="3">
                  <c:v>71.111099999999993</c:v>
                </c:pt>
              </c:numCache>
            </c:numRef>
          </c:val>
          <c:extLst>
            <c:ext xmlns:c16="http://schemas.microsoft.com/office/drawing/2014/chart" uri="{C3380CC4-5D6E-409C-BE32-E72D297353CC}">
              <c16:uniqueId val="{00000002-0312-4680-811B-990E0EFBE9D2}"/>
            </c:ext>
          </c:extLst>
        </c:ser>
        <c:ser>
          <c:idx val="4"/>
          <c:order val="3"/>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67.475999999999999</c:v>
                </c:pt>
                <c:pt idx="1">
                  <c:v>76.645200000000003</c:v>
                </c:pt>
                <c:pt idx="2">
                  <c:v>68.296000000000006</c:v>
                </c:pt>
                <c:pt idx="3">
                  <c:v>69.205100000000002</c:v>
                </c:pt>
              </c:numCache>
            </c:numRef>
          </c:val>
          <c:extLst>
            <c:ext xmlns:c16="http://schemas.microsoft.com/office/drawing/2014/chart" uri="{C3380CC4-5D6E-409C-BE32-E72D297353CC}">
              <c16:uniqueId val="{00000003-0312-4680-811B-990E0EFBE9D2}"/>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endParaRPr lang="sv-SE" dirty="0"/>
          </a:p>
        </c:rich>
      </c:tx>
      <c:overlay val="0"/>
    </c:title>
    <c:autoTitleDeleted val="0"/>
    <c:plotArea>
      <c:layout>
        <c:manualLayout>
          <c:layoutTarget val="inner"/>
          <c:xMode val="edge"/>
          <c:yMode val="edge"/>
          <c:x val="8.6300834310716279E-2"/>
          <c:y val="6.7820384847283088E-2"/>
          <c:w val="0.88787592273730076"/>
          <c:h val="0.75635510208509005"/>
        </c:manualLayout>
      </c:layout>
      <c:barChart>
        <c:barDir val="col"/>
        <c:grouping val="clustered"/>
        <c:varyColors val="0"/>
        <c:ser>
          <c:idx val="0"/>
          <c:order val="0"/>
          <c:tx>
            <c:strRef>
              <c:f>DataSheet!$C$1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80</c:v>
                </c:pt>
                <c:pt idx="1">
                  <c:v>82</c:v>
                </c:pt>
                <c:pt idx="2">
                  <c:v>71</c:v>
                </c:pt>
                <c:pt idx="3">
                  <c:v>78</c:v>
                </c:pt>
              </c:numCache>
            </c:numRef>
          </c:val>
          <c:extLst>
            <c:ext xmlns:c16="http://schemas.microsoft.com/office/drawing/2014/chart" uri="{C3380CC4-5D6E-409C-BE32-E72D297353CC}">
              <c16:uniqueId val="{00000000-93AD-491A-A47F-9E2774D6D4F6}"/>
            </c:ext>
          </c:extLst>
        </c:ser>
        <c:ser>
          <c:idx val="1"/>
          <c:order val="1"/>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74</c:v>
                </c:pt>
                <c:pt idx="1">
                  <c:v>79</c:v>
                </c:pt>
                <c:pt idx="2">
                  <c:v>67</c:v>
                </c:pt>
                <c:pt idx="3">
                  <c:v>73</c:v>
                </c:pt>
              </c:numCache>
            </c:numRef>
          </c:val>
          <c:extLst>
            <c:ext xmlns:c16="http://schemas.microsoft.com/office/drawing/2014/chart" uri="{C3380CC4-5D6E-409C-BE32-E72D297353CC}">
              <c16:uniqueId val="{00000001-93AD-491A-A47F-9E2774D6D4F6}"/>
            </c:ext>
          </c:extLst>
        </c:ser>
        <c:ser>
          <c:idx val="2"/>
          <c:order val="2"/>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74</c:v>
                </c:pt>
                <c:pt idx="1">
                  <c:v>79</c:v>
                </c:pt>
                <c:pt idx="2">
                  <c:v>66</c:v>
                </c:pt>
                <c:pt idx="3">
                  <c:v>71</c:v>
                </c:pt>
              </c:numCache>
            </c:numRef>
          </c:val>
          <c:extLst>
            <c:ext xmlns:c16="http://schemas.microsoft.com/office/drawing/2014/chart" uri="{C3380CC4-5D6E-409C-BE32-E72D297353CC}">
              <c16:uniqueId val="{00000002-93AD-491A-A47F-9E2774D6D4F6}"/>
            </c:ext>
          </c:extLst>
        </c:ser>
        <c:ser>
          <c:idx val="4"/>
          <c:order val="3"/>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72</c:v>
                </c:pt>
                <c:pt idx="1">
                  <c:v>75</c:v>
                </c:pt>
                <c:pt idx="2">
                  <c:v>68</c:v>
                </c:pt>
                <c:pt idx="3">
                  <c:v>69</c:v>
                </c:pt>
              </c:numCache>
            </c:numRef>
          </c:val>
          <c:extLst>
            <c:ext xmlns:c16="http://schemas.microsoft.com/office/drawing/2014/chart" uri="{C3380CC4-5D6E-409C-BE32-E72D297353CC}">
              <c16:uniqueId val="{00000003-93AD-491A-A47F-9E2774D6D4F6}"/>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DataSheet!$B$3:$B$6</c:f>
              <c:strCache>
                <c:ptCount val="4"/>
                <c:pt idx="0">
                  <c:v>2015</c:v>
                </c:pt>
                <c:pt idx="1">
                  <c:v>2017</c:v>
                </c:pt>
                <c:pt idx="2">
                  <c:v>2020</c:v>
                </c:pt>
                <c:pt idx="3">
                  <c:v>2023</c:v>
                </c:pt>
              </c:strCache>
            </c:strRef>
          </c:cat>
          <c:val>
            <c:numRef>
              <c:f>DataSheet!$C$3:$C$6</c:f>
              <c:numCache>
                <c:formatCode>General</c:formatCode>
                <c:ptCount val="4"/>
                <c:pt idx="0">
                  <c:v>80</c:v>
                </c:pt>
                <c:pt idx="1">
                  <c:v>74</c:v>
                </c:pt>
                <c:pt idx="2">
                  <c:v>74</c:v>
                </c:pt>
                <c:pt idx="3">
                  <c:v>72</c:v>
                </c:pt>
              </c:numCache>
            </c:numRef>
          </c:val>
          <c:smooth val="0"/>
          <c:extLst>
            <c:ext xmlns:c16="http://schemas.microsoft.com/office/drawing/2014/chart" uri="{C3380CC4-5D6E-409C-BE32-E72D297353CC}">
              <c16:uniqueId val="{00000000-C912-4F16-BAA2-AC27DF678651}"/>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DataSheet!$B$3:$B$6</c:f>
              <c:strCache>
                <c:ptCount val="4"/>
                <c:pt idx="0">
                  <c:v>2015</c:v>
                </c:pt>
                <c:pt idx="1">
                  <c:v>2017</c:v>
                </c:pt>
                <c:pt idx="2">
                  <c:v>2020</c:v>
                </c:pt>
                <c:pt idx="3">
                  <c:v>2023</c:v>
                </c:pt>
              </c:strCache>
            </c:strRef>
          </c:cat>
          <c:val>
            <c:numRef>
              <c:f>DataSheet!$D$3:$D$6</c:f>
              <c:numCache>
                <c:formatCode>General</c:formatCode>
                <c:ptCount val="4"/>
                <c:pt idx="0">
                  <c:v>82</c:v>
                </c:pt>
                <c:pt idx="1">
                  <c:v>79</c:v>
                </c:pt>
                <c:pt idx="2">
                  <c:v>79</c:v>
                </c:pt>
                <c:pt idx="3">
                  <c:v>75</c:v>
                </c:pt>
              </c:numCache>
            </c:numRef>
          </c:val>
          <c:smooth val="0"/>
          <c:extLst>
            <c:ext xmlns:c16="http://schemas.microsoft.com/office/drawing/2014/chart" uri="{C3380CC4-5D6E-409C-BE32-E72D297353CC}">
              <c16:uniqueId val="{00000001-C912-4F16-BAA2-AC27DF678651}"/>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DataSheet!$B$3:$B$6</c:f>
              <c:strCache>
                <c:ptCount val="4"/>
                <c:pt idx="0">
                  <c:v>2015</c:v>
                </c:pt>
                <c:pt idx="1">
                  <c:v>2017</c:v>
                </c:pt>
                <c:pt idx="2">
                  <c:v>2020</c:v>
                </c:pt>
                <c:pt idx="3">
                  <c:v>2023</c:v>
                </c:pt>
              </c:strCache>
            </c:strRef>
          </c:cat>
          <c:val>
            <c:numRef>
              <c:f>DataSheet!$E$3:$E$6</c:f>
              <c:numCache>
                <c:formatCode>General</c:formatCode>
                <c:ptCount val="4"/>
                <c:pt idx="0">
                  <c:v>71</c:v>
                </c:pt>
                <c:pt idx="1">
                  <c:v>67</c:v>
                </c:pt>
                <c:pt idx="2">
                  <c:v>66</c:v>
                </c:pt>
                <c:pt idx="3">
                  <c:v>68</c:v>
                </c:pt>
              </c:numCache>
            </c:numRef>
          </c:val>
          <c:smooth val="0"/>
          <c:extLst>
            <c:ext xmlns:c16="http://schemas.microsoft.com/office/drawing/2014/chart" uri="{C3380CC4-5D6E-409C-BE32-E72D297353CC}">
              <c16:uniqueId val="{00000002-C912-4F16-BAA2-AC27DF678651}"/>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DataSheet!$B$3:$B$6</c:f>
              <c:strCache>
                <c:ptCount val="4"/>
                <c:pt idx="0">
                  <c:v>2015</c:v>
                </c:pt>
                <c:pt idx="1">
                  <c:v>2017</c:v>
                </c:pt>
                <c:pt idx="2">
                  <c:v>2020</c:v>
                </c:pt>
                <c:pt idx="3">
                  <c:v>2023</c:v>
                </c:pt>
              </c:strCache>
            </c:strRef>
          </c:cat>
          <c:val>
            <c:numRef>
              <c:f>DataSheet!$F$3:$F$6</c:f>
              <c:numCache>
                <c:formatCode>General</c:formatCode>
                <c:ptCount val="4"/>
                <c:pt idx="0">
                  <c:v>78</c:v>
                </c:pt>
                <c:pt idx="1">
                  <c:v>73</c:v>
                </c:pt>
                <c:pt idx="2">
                  <c:v>71</c:v>
                </c:pt>
                <c:pt idx="3">
                  <c:v>69</c:v>
                </c:pt>
              </c:numCache>
            </c:numRef>
          </c:val>
          <c:smooth val="0"/>
          <c:extLst>
            <c:ext xmlns:c16="http://schemas.microsoft.com/office/drawing/2014/chart" uri="{C3380CC4-5D6E-409C-BE32-E72D297353CC}">
              <c16:uniqueId val="{00000003-C912-4F16-BAA2-AC27DF678651}"/>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Vad skulle du behöva mer kunskap om gällande sex och samlevnad? (Andel i %)*</a:t>
            </a:r>
          </a:p>
        </c:rich>
      </c:tx>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Hur man får ett förhållande att fungera bra</c:v>
                </c:pt>
                <c:pt idx="1">
                  <c:v>Hur man hittar någon att bli tillsammans med</c:v>
                </c:pt>
                <c:pt idx="2">
                  <c:v>Annat:</c:v>
                </c:pt>
                <c:pt idx="3">
                  <c:v>Hur könssjukdomar smittar</c:v>
                </c:pt>
              </c:strCache>
            </c:strRef>
          </c:cat>
          <c:val>
            <c:numRef>
              <c:f>DataSheet!$C$2:$C$5</c:f>
              <c:numCache>
                <c:formatCode>General</c:formatCode>
                <c:ptCount val="4"/>
                <c:pt idx="0">
                  <c:v>46.153799999999997</c:v>
                </c:pt>
                <c:pt idx="1">
                  <c:v>31.9527</c:v>
                </c:pt>
                <c:pt idx="2">
                  <c:v>15.638199999999999</c:v>
                </c:pt>
                <c:pt idx="3">
                  <c:v>14.792899999999999</c:v>
                </c:pt>
              </c:numCache>
            </c:numRef>
          </c:val>
          <c:extLst>
            <c:ext xmlns:c16="http://schemas.microsoft.com/office/drawing/2014/chart" uri="{C3380CC4-5D6E-409C-BE32-E72D297353CC}">
              <c16:uniqueId val="{00000000-39FE-4500-BC10-597C87D5F922}"/>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Hur man får ett förhållande att fungera bra</c:v>
                </c:pt>
                <c:pt idx="1">
                  <c:v>Hur man hittar någon att bli tillsammans med</c:v>
                </c:pt>
                <c:pt idx="2">
                  <c:v>Annat:</c:v>
                </c:pt>
                <c:pt idx="3">
                  <c:v>Hur könssjukdomar smittar</c:v>
                </c:pt>
              </c:strCache>
            </c:strRef>
          </c:cat>
          <c:val>
            <c:numRef>
              <c:f>DataSheet!$D$2:$D$5</c:f>
              <c:numCache>
                <c:formatCode>General</c:formatCode>
                <c:ptCount val="4"/>
                <c:pt idx="0">
                  <c:v>32.058799999999998</c:v>
                </c:pt>
                <c:pt idx="1">
                  <c:v>39.019599999999997</c:v>
                </c:pt>
                <c:pt idx="2">
                  <c:v>22.1569</c:v>
                </c:pt>
                <c:pt idx="3">
                  <c:v>18.235299999999999</c:v>
                </c:pt>
              </c:numCache>
            </c:numRef>
          </c:val>
          <c:extLst>
            <c:ext xmlns:c16="http://schemas.microsoft.com/office/drawing/2014/chart" uri="{C3380CC4-5D6E-409C-BE32-E72D297353CC}">
              <c16:uniqueId val="{00000001-39FE-4500-BC10-597C87D5F922}"/>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Hur man får ett förhållande att fungera bra</c:v>
                </c:pt>
                <c:pt idx="1">
                  <c:v>Hur man hittar någon att bli tillsammans med</c:v>
                </c:pt>
                <c:pt idx="2">
                  <c:v>Annat:</c:v>
                </c:pt>
                <c:pt idx="3">
                  <c:v>Hur könssjukdomar smittar</c:v>
                </c:pt>
              </c:strCache>
            </c:strRef>
          </c:cat>
          <c:val>
            <c:numRef>
              <c:f>DataSheet!$E$2:$E$5</c:f>
              <c:numCache>
                <c:formatCode>General</c:formatCode>
                <c:ptCount val="4"/>
                <c:pt idx="0">
                  <c:v>44.990900000000003</c:v>
                </c:pt>
                <c:pt idx="1">
                  <c:v>24.499099999999999</c:v>
                </c:pt>
                <c:pt idx="2">
                  <c:v>15.9381</c:v>
                </c:pt>
                <c:pt idx="3">
                  <c:v>18.5792</c:v>
                </c:pt>
              </c:numCache>
            </c:numRef>
          </c:val>
          <c:extLst>
            <c:ext xmlns:c16="http://schemas.microsoft.com/office/drawing/2014/chart" uri="{C3380CC4-5D6E-409C-BE32-E72D297353CC}">
              <c16:uniqueId val="{00000002-39FE-4500-BC10-597C87D5F922}"/>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Hur man får ett förhållande att fungera bra</c:v>
                </c:pt>
                <c:pt idx="1">
                  <c:v>Hur man hittar någon att bli tillsammans med</c:v>
                </c:pt>
                <c:pt idx="2">
                  <c:v>Annat:</c:v>
                </c:pt>
                <c:pt idx="3">
                  <c:v>Hur könssjukdomar smittar</c:v>
                </c:pt>
              </c:strCache>
            </c:strRef>
          </c:cat>
          <c:val>
            <c:numRef>
              <c:f>DataSheet!$F$2:$F$5</c:f>
              <c:numCache>
                <c:formatCode>General</c:formatCode>
                <c:ptCount val="4"/>
                <c:pt idx="0">
                  <c:v>29.454899999999999</c:v>
                </c:pt>
                <c:pt idx="1">
                  <c:v>32.809199999999997</c:v>
                </c:pt>
                <c:pt idx="2">
                  <c:v>26.205500000000001</c:v>
                </c:pt>
                <c:pt idx="3">
                  <c:v>20.545100000000001</c:v>
                </c:pt>
              </c:numCache>
            </c:numRef>
          </c:val>
          <c:extLst>
            <c:ext xmlns:c16="http://schemas.microsoft.com/office/drawing/2014/chart" uri="{C3380CC4-5D6E-409C-BE32-E72D297353CC}">
              <c16:uniqueId val="{00000003-39FE-4500-BC10-597C87D5F922}"/>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sz="1000" b="0" i="0" u="none" strike="noStrike" kern="1200" spc="50" baseline="0">
                <a:solidFill>
                  <a:prstClr val="black"/>
                </a:solidFill>
              </a:rPr>
              <a:t>Om du skulle ha sex med någon som ville använda kondom, hur skulle du reagera då? (Andel i %)*</a:t>
            </a:r>
            <a:endParaRPr lang="sv-SE" sz="1000" b="0" i="0" u="none" strike="noStrike" kern="1200" spc="50" baseline="0" dirty="0">
              <a:solidFill>
                <a:prstClr val="black"/>
              </a:solidFill>
            </a:endParaRPr>
          </a:p>
        </c:rich>
      </c:tx>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Jag skulle tycka att personen verkade vara omtänksam/ansvarsfull</c:v>
                </c:pt>
                <c:pt idx="1">
                  <c:v>Jag skulle vilja använda kondom och tycker att det vore bra om min partner föreslog det</c:v>
                </c:pt>
                <c:pt idx="2">
                  <c:v>Vet inte</c:v>
                </c:pt>
                <c:pt idx="3">
                  <c:v>Jag skulle inte tycka att kondom behövdes om jag eller min partner använde hormonellt preventivmedel, till exempel p-piller, minipiller, p-ring</c:v>
                </c:pt>
              </c:strCache>
            </c:strRef>
          </c:cat>
          <c:val>
            <c:numRef>
              <c:f>DataSheet!$C$2:$C$5</c:f>
              <c:numCache>
                <c:formatCode>General</c:formatCode>
                <c:ptCount val="4"/>
                <c:pt idx="0">
                  <c:v>70.869900000000001</c:v>
                </c:pt>
                <c:pt idx="1">
                  <c:v>42.548900000000003</c:v>
                </c:pt>
                <c:pt idx="2">
                  <c:v>19.487500000000001</c:v>
                </c:pt>
                <c:pt idx="3">
                  <c:v>5.5293000000000001</c:v>
                </c:pt>
              </c:numCache>
            </c:numRef>
          </c:val>
          <c:extLst>
            <c:ext xmlns:c16="http://schemas.microsoft.com/office/drawing/2014/chart" uri="{C3380CC4-5D6E-409C-BE32-E72D297353CC}">
              <c16:uniqueId val="{00000000-42CD-4A7A-8AB6-8437221FE7EE}"/>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Jag skulle tycka att personen verkade vara omtänksam/ansvarsfull</c:v>
                </c:pt>
                <c:pt idx="1">
                  <c:v>Jag skulle vilja använda kondom och tycker att det vore bra om min partner föreslog det</c:v>
                </c:pt>
                <c:pt idx="2">
                  <c:v>Vet inte</c:v>
                </c:pt>
                <c:pt idx="3">
                  <c:v>Jag skulle inte tycka att kondom behövdes om jag eller min partner använde hormonellt preventivmedel, till exempel p-piller, minipiller, p-ring</c:v>
                </c:pt>
              </c:strCache>
            </c:strRef>
          </c:cat>
          <c:val>
            <c:numRef>
              <c:f>DataSheet!$D$2:$D$5</c:f>
              <c:numCache>
                <c:formatCode>General</c:formatCode>
                <c:ptCount val="4"/>
                <c:pt idx="0">
                  <c:v>65.373599999999996</c:v>
                </c:pt>
                <c:pt idx="1">
                  <c:v>31.968399999999999</c:v>
                </c:pt>
                <c:pt idx="2">
                  <c:v>22.413799999999998</c:v>
                </c:pt>
                <c:pt idx="3">
                  <c:v>5.4598000000000004</c:v>
                </c:pt>
              </c:numCache>
            </c:numRef>
          </c:val>
          <c:extLst>
            <c:ext xmlns:c16="http://schemas.microsoft.com/office/drawing/2014/chart" uri="{C3380CC4-5D6E-409C-BE32-E72D297353CC}">
              <c16:uniqueId val="{00000001-42CD-4A7A-8AB6-8437221FE7EE}"/>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Jag skulle tycka att personen verkade vara omtänksam/ansvarsfull</c:v>
                </c:pt>
                <c:pt idx="1">
                  <c:v>Jag skulle vilja använda kondom och tycker att det vore bra om min partner föreslog det</c:v>
                </c:pt>
                <c:pt idx="2">
                  <c:v>Vet inte</c:v>
                </c:pt>
                <c:pt idx="3">
                  <c:v>Jag skulle inte tycka att kondom behövdes om jag eller min partner använde hormonellt preventivmedel, till exempel p-piller, minipiller, p-ring</c:v>
                </c:pt>
              </c:strCache>
            </c:strRef>
          </c:cat>
          <c:val>
            <c:numRef>
              <c:f>DataSheet!$E$2:$E$5</c:f>
              <c:numCache>
                <c:formatCode>General</c:formatCode>
                <c:ptCount val="4"/>
                <c:pt idx="0">
                  <c:v>73.266599999999997</c:v>
                </c:pt>
                <c:pt idx="1">
                  <c:v>33.809899999999999</c:v>
                </c:pt>
                <c:pt idx="2">
                  <c:v>14.0815</c:v>
                </c:pt>
                <c:pt idx="3">
                  <c:v>16.3688</c:v>
                </c:pt>
              </c:numCache>
            </c:numRef>
          </c:val>
          <c:extLst>
            <c:ext xmlns:c16="http://schemas.microsoft.com/office/drawing/2014/chart" uri="{C3380CC4-5D6E-409C-BE32-E72D297353CC}">
              <c16:uniqueId val="{00000002-42CD-4A7A-8AB6-8437221FE7EE}"/>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Jag skulle tycka att personen verkade vara omtänksam/ansvarsfull</c:v>
                </c:pt>
                <c:pt idx="1">
                  <c:v>Jag skulle vilja använda kondom och tycker att det vore bra om min partner föreslog det</c:v>
                </c:pt>
                <c:pt idx="2">
                  <c:v>Vet inte</c:v>
                </c:pt>
                <c:pt idx="3">
                  <c:v>Jag skulle inte tycka att kondom behövdes om jag eller min partner använde hormonellt preventivmedel, till exempel p-piller, minipiller, p-ring</c:v>
                </c:pt>
              </c:strCache>
            </c:strRef>
          </c:cat>
          <c:val>
            <c:numRef>
              <c:f>DataSheet!$F$2:$F$5</c:f>
              <c:numCache>
                <c:formatCode>General</c:formatCode>
                <c:ptCount val="4"/>
                <c:pt idx="0">
                  <c:v>66.617800000000003</c:v>
                </c:pt>
                <c:pt idx="1">
                  <c:v>29.5671</c:v>
                </c:pt>
                <c:pt idx="2">
                  <c:v>18.341899999999999</c:v>
                </c:pt>
                <c:pt idx="3">
                  <c:v>11.5921</c:v>
                </c:pt>
              </c:numCache>
            </c:numRef>
          </c:val>
          <c:extLst>
            <c:ext xmlns:c16="http://schemas.microsoft.com/office/drawing/2014/chart" uri="{C3380CC4-5D6E-409C-BE32-E72D297353CC}">
              <c16:uniqueId val="{00000003-42CD-4A7A-8AB6-8437221FE7EE}"/>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11.5169</c:v>
                </c:pt>
                <c:pt idx="1">
                  <c:v>9.3505000000000003</c:v>
                </c:pt>
                <c:pt idx="2">
                  <c:v>21.2072</c:v>
                </c:pt>
                <c:pt idx="3">
                  <c:v>21.266200000000001</c:v>
                </c:pt>
              </c:numCache>
            </c:numRef>
          </c:val>
          <c:extLst>
            <c:ext xmlns:c16="http://schemas.microsoft.com/office/drawing/2014/chart" uri="{C3380CC4-5D6E-409C-BE32-E72D297353CC}">
              <c16:uniqueId val="{00000000-E8DA-41D0-A319-3A5CA027BB1C}"/>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9.6570999999999998</c:v>
                </c:pt>
                <c:pt idx="1">
                  <c:v>8.8361999999999998</c:v>
                </c:pt>
                <c:pt idx="2">
                  <c:v>19.965699999999998</c:v>
                </c:pt>
                <c:pt idx="3">
                  <c:v>22.5945</c:v>
                </c:pt>
              </c:numCache>
            </c:numRef>
          </c:val>
          <c:extLst>
            <c:ext xmlns:c16="http://schemas.microsoft.com/office/drawing/2014/chart" uri="{C3380CC4-5D6E-409C-BE32-E72D297353CC}">
              <c16:uniqueId val="{00000001-E8DA-41D0-A319-3A5CA027BB1C}"/>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11.565200000000001</c:v>
                </c:pt>
                <c:pt idx="1">
                  <c:v>8.5997000000000003</c:v>
                </c:pt>
                <c:pt idx="2">
                  <c:v>21.284099999999999</c:v>
                </c:pt>
                <c:pt idx="3">
                  <c:v>20.856100000000001</c:v>
                </c:pt>
              </c:numCache>
            </c:numRef>
          </c:val>
          <c:extLst>
            <c:ext xmlns:c16="http://schemas.microsoft.com/office/drawing/2014/chart" uri="{C3380CC4-5D6E-409C-BE32-E72D297353CC}">
              <c16:uniqueId val="{00000002-E8DA-41D0-A319-3A5CA027BB1C}"/>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8.5162999999999993</c:v>
                </c:pt>
                <c:pt idx="1">
                  <c:v>6.1967999999999996</c:v>
                </c:pt>
                <c:pt idx="2">
                  <c:v>18.206700000000001</c:v>
                </c:pt>
                <c:pt idx="3">
                  <c:v>18.539300000000001</c:v>
                </c:pt>
              </c:numCache>
            </c:numRef>
          </c:val>
          <c:extLst>
            <c:ext xmlns:c16="http://schemas.microsoft.com/office/drawing/2014/chart" uri="{C3380CC4-5D6E-409C-BE32-E72D297353CC}">
              <c16:uniqueId val="{00000003-E8DA-41D0-A319-3A5CA027BB1C}"/>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7.569</c:v>
                </c:pt>
                <c:pt idx="1">
                  <c:v>5.9817999999999998</c:v>
                </c:pt>
                <c:pt idx="2">
                  <c:v>12.7211</c:v>
                </c:pt>
                <c:pt idx="3">
                  <c:v>13.508100000000001</c:v>
                </c:pt>
              </c:numCache>
            </c:numRef>
          </c:val>
          <c:extLst>
            <c:ext xmlns:c16="http://schemas.microsoft.com/office/drawing/2014/chart" uri="{C3380CC4-5D6E-409C-BE32-E72D297353CC}">
              <c16:uniqueId val="{00000004-E8DA-41D0-A319-3A5CA027BB1C}"/>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Hur ofta upplever du att din familj </a:t>
            </a:r>
            <a:r>
              <a:rPr lang="sv-SE" sz="900"/>
              <a:t>har råd att göra/köpa samma saker som de flesta andra i din klass? </a:t>
            </a:r>
            <a:r>
              <a:rPr lang="sv-SE" sz="900" b="0" i="0" u="none" strike="noStrike" kern="1200" spc="50" baseline="0">
                <a:solidFill>
                  <a:prstClr val="black"/>
                </a:solidFill>
              </a:rPr>
              <a:t>(Andel i %)</a:t>
            </a:r>
            <a:endParaRPr lang="sv-SE" sz="900"/>
          </a:p>
        </c:rich>
      </c:tx>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DataSheet!$B$2:$B$6</c:f>
              <c:strCache>
                <c:ptCount val="5"/>
                <c:pt idx="0">
                  <c:v>Alltid</c:v>
                </c:pt>
                <c:pt idx="1">
                  <c:v>Ofta</c:v>
                </c:pt>
                <c:pt idx="2">
                  <c:v>Ibland</c:v>
                </c:pt>
                <c:pt idx="3">
                  <c:v>Sällan</c:v>
                </c:pt>
                <c:pt idx="4">
                  <c:v>Aldrig</c:v>
                </c:pt>
              </c:strCache>
            </c:strRef>
          </c:cat>
          <c:val>
            <c:numRef>
              <c:f>DataSheet!$C$2:$C$6</c:f>
              <c:numCache>
                <c:formatCode>General</c:formatCode>
                <c:ptCount val="5"/>
                <c:pt idx="0">
                  <c:v>48.023000000000003</c:v>
                </c:pt>
                <c:pt idx="1">
                  <c:v>37.181100000000001</c:v>
                </c:pt>
                <c:pt idx="2">
                  <c:v>12.181100000000001</c:v>
                </c:pt>
                <c:pt idx="3">
                  <c:v>2.2959000000000001</c:v>
                </c:pt>
                <c:pt idx="4">
                  <c:v>0.31890000000000002</c:v>
                </c:pt>
              </c:numCache>
            </c:numRef>
          </c:val>
          <c:extLst>
            <c:ext xmlns:c16="http://schemas.microsoft.com/office/drawing/2014/chart" uri="{C3380CC4-5D6E-409C-BE32-E72D297353CC}">
              <c16:uniqueId val="{00000000-0FA8-48C3-B4EC-D9D3126C4273}"/>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DataSheet!$B$2:$B$6</c:f>
              <c:strCache>
                <c:ptCount val="5"/>
                <c:pt idx="0">
                  <c:v>Alltid</c:v>
                </c:pt>
                <c:pt idx="1">
                  <c:v>Ofta</c:v>
                </c:pt>
                <c:pt idx="2">
                  <c:v>Ibland</c:v>
                </c:pt>
                <c:pt idx="3">
                  <c:v>Sällan</c:v>
                </c:pt>
                <c:pt idx="4">
                  <c:v>Aldrig</c:v>
                </c:pt>
              </c:strCache>
            </c:strRef>
          </c:cat>
          <c:val>
            <c:numRef>
              <c:f>DataSheet!$D$2:$D$6</c:f>
              <c:numCache>
                <c:formatCode>General</c:formatCode>
                <c:ptCount val="5"/>
                <c:pt idx="0">
                  <c:v>51.413899999999998</c:v>
                </c:pt>
                <c:pt idx="1">
                  <c:v>34.768599999999999</c:v>
                </c:pt>
                <c:pt idx="2">
                  <c:v>10.5398</c:v>
                </c:pt>
                <c:pt idx="3">
                  <c:v>2.2494000000000001</c:v>
                </c:pt>
                <c:pt idx="4">
                  <c:v>1.0283</c:v>
                </c:pt>
              </c:numCache>
            </c:numRef>
          </c:val>
          <c:extLst>
            <c:ext xmlns:c16="http://schemas.microsoft.com/office/drawing/2014/chart" uri="{C3380CC4-5D6E-409C-BE32-E72D297353CC}">
              <c16:uniqueId val="{00000001-0FA8-48C3-B4EC-D9D3126C4273}"/>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DataSheet!$B$2:$B$6</c:f>
              <c:strCache>
                <c:ptCount val="5"/>
                <c:pt idx="0">
                  <c:v>Alltid</c:v>
                </c:pt>
                <c:pt idx="1">
                  <c:v>Ofta</c:v>
                </c:pt>
                <c:pt idx="2">
                  <c:v>Ibland</c:v>
                </c:pt>
                <c:pt idx="3">
                  <c:v>Sällan</c:v>
                </c:pt>
                <c:pt idx="4">
                  <c:v>Aldrig</c:v>
                </c:pt>
              </c:strCache>
            </c:strRef>
          </c:cat>
          <c:val>
            <c:numRef>
              <c:f>DataSheet!$E$2:$E$6</c:f>
              <c:numCache>
                <c:formatCode>General</c:formatCode>
                <c:ptCount val="5"/>
                <c:pt idx="0">
                  <c:v>53.981099999999998</c:v>
                </c:pt>
                <c:pt idx="1">
                  <c:v>32.3887</c:v>
                </c:pt>
                <c:pt idx="2">
                  <c:v>10.9312</c:v>
                </c:pt>
                <c:pt idx="3">
                  <c:v>2.0243000000000002</c:v>
                </c:pt>
                <c:pt idx="4">
                  <c:v>0.67479999999999996</c:v>
                </c:pt>
              </c:numCache>
            </c:numRef>
          </c:val>
          <c:extLst>
            <c:ext xmlns:c16="http://schemas.microsoft.com/office/drawing/2014/chart" uri="{C3380CC4-5D6E-409C-BE32-E72D297353CC}">
              <c16:uniqueId val="{00000002-0FA8-48C3-B4EC-D9D3126C4273}"/>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DataSheet!$B$2:$B$6</c:f>
              <c:strCache>
                <c:ptCount val="5"/>
                <c:pt idx="0">
                  <c:v>Alltid</c:v>
                </c:pt>
                <c:pt idx="1">
                  <c:v>Ofta</c:v>
                </c:pt>
                <c:pt idx="2">
                  <c:v>Ibland</c:v>
                </c:pt>
                <c:pt idx="3">
                  <c:v>Sällan</c:v>
                </c:pt>
                <c:pt idx="4">
                  <c:v>Aldrig</c:v>
                </c:pt>
              </c:strCache>
            </c:strRef>
          </c:cat>
          <c:val>
            <c:numRef>
              <c:f>DataSheet!$F$2:$F$6</c:f>
              <c:numCache>
                <c:formatCode>General</c:formatCode>
                <c:ptCount val="5"/>
                <c:pt idx="0">
                  <c:v>56.052599999999998</c:v>
                </c:pt>
                <c:pt idx="1">
                  <c:v>31.381599999999999</c:v>
                </c:pt>
                <c:pt idx="2">
                  <c:v>9.4736999999999991</c:v>
                </c:pt>
                <c:pt idx="3">
                  <c:v>2.1053000000000002</c:v>
                </c:pt>
                <c:pt idx="4">
                  <c:v>0.98680000000000001</c:v>
                </c:pt>
              </c:numCache>
            </c:numRef>
          </c:val>
          <c:extLst>
            <c:ext xmlns:c16="http://schemas.microsoft.com/office/drawing/2014/chart" uri="{C3380CC4-5D6E-409C-BE32-E72D297353CC}">
              <c16:uniqueId val="{00000003-0FA8-48C3-B4EC-D9D3126C4273}"/>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DataSheet!$B$2:$B$6</c:f>
              <c:strCache>
                <c:ptCount val="5"/>
                <c:pt idx="0">
                  <c:v>2013</c:v>
                </c:pt>
                <c:pt idx="1">
                  <c:v>2015</c:v>
                </c:pt>
                <c:pt idx="2">
                  <c:v>2017</c:v>
                </c:pt>
                <c:pt idx="3">
                  <c:v>2020</c:v>
                </c:pt>
                <c:pt idx="4">
                  <c:v>2023</c:v>
                </c:pt>
              </c:strCache>
            </c:strRef>
          </c:cat>
          <c:val>
            <c:numRef>
              <c:f>DataSheet!$C$2:$C$6</c:f>
              <c:numCache>
                <c:formatCode>General</c:formatCode>
                <c:ptCount val="5"/>
                <c:pt idx="0">
                  <c:v>11.5169</c:v>
                </c:pt>
                <c:pt idx="1">
                  <c:v>9.6570999999999998</c:v>
                </c:pt>
                <c:pt idx="2">
                  <c:v>11.565200000000001</c:v>
                </c:pt>
                <c:pt idx="3">
                  <c:v>8.5162999999999993</c:v>
                </c:pt>
                <c:pt idx="4">
                  <c:v>7.569</c:v>
                </c:pt>
              </c:numCache>
            </c:numRef>
          </c:val>
          <c:smooth val="0"/>
          <c:extLst>
            <c:ext xmlns:c16="http://schemas.microsoft.com/office/drawing/2014/chart" uri="{C3380CC4-5D6E-409C-BE32-E72D297353CC}">
              <c16:uniqueId val="{00000000-1419-4B0A-B512-054435B098F3}"/>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DataSheet!$B$2:$B$6</c:f>
              <c:strCache>
                <c:ptCount val="5"/>
                <c:pt idx="0">
                  <c:v>2013</c:v>
                </c:pt>
                <c:pt idx="1">
                  <c:v>2015</c:v>
                </c:pt>
                <c:pt idx="2">
                  <c:v>2017</c:v>
                </c:pt>
                <c:pt idx="3">
                  <c:v>2020</c:v>
                </c:pt>
                <c:pt idx="4">
                  <c:v>2023</c:v>
                </c:pt>
              </c:strCache>
            </c:strRef>
          </c:cat>
          <c:val>
            <c:numRef>
              <c:f>DataSheet!$D$2:$D$6</c:f>
              <c:numCache>
                <c:formatCode>General</c:formatCode>
                <c:ptCount val="5"/>
                <c:pt idx="0">
                  <c:v>9.3505000000000003</c:v>
                </c:pt>
                <c:pt idx="1">
                  <c:v>8.8361999999999998</c:v>
                </c:pt>
                <c:pt idx="2">
                  <c:v>8.5997000000000003</c:v>
                </c:pt>
                <c:pt idx="3">
                  <c:v>6.1967999999999996</c:v>
                </c:pt>
                <c:pt idx="4">
                  <c:v>5.9817999999999998</c:v>
                </c:pt>
              </c:numCache>
            </c:numRef>
          </c:val>
          <c:smooth val="0"/>
          <c:extLst>
            <c:ext xmlns:c16="http://schemas.microsoft.com/office/drawing/2014/chart" uri="{C3380CC4-5D6E-409C-BE32-E72D297353CC}">
              <c16:uniqueId val="{00000001-1419-4B0A-B512-054435B098F3}"/>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DataSheet!$B$2:$B$6</c:f>
              <c:strCache>
                <c:ptCount val="5"/>
                <c:pt idx="0">
                  <c:v>2013</c:v>
                </c:pt>
                <c:pt idx="1">
                  <c:v>2015</c:v>
                </c:pt>
                <c:pt idx="2">
                  <c:v>2017</c:v>
                </c:pt>
                <c:pt idx="3">
                  <c:v>2020</c:v>
                </c:pt>
                <c:pt idx="4">
                  <c:v>2023</c:v>
                </c:pt>
              </c:strCache>
            </c:strRef>
          </c:cat>
          <c:val>
            <c:numRef>
              <c:f>DataSheet!$E$2:$E$6</c:f>
              <c:numCache>
                <c:formatCode>General</c:formatCode>
                <c:ptCount val="5"/>
                <c:pt idx="0">
                  <c:v>21.2072</c:v>
                </c:pt>
                <c:pt idx="1">
                  <c:v>19.965699999999998</c:v>
                </c:pt>
                <c:pt idx="2">
                  <c:v>21.284099999999999</c:v>
                </c:pt>
                <c:pt idx="3">
                  <c:v>18.206700000000001</c:v>
                </c:pt>
                <c:pt idx="4">
                  <c:v>12.7211</c:v>
                </c:pt>
              </c:numCache>
            </c:numRef>
          </c:val>
          <c:smooth val="0"/>
          <c:extLst>
            <c:ext xmlns:c16="http://schemas.microsoft.com/office/drawing/2014/chart" uri="{C3380CC4-5D6E-409C-BE32-E72D297353CC}">
              <c16:uniqueId val="{00000002-1419-4B0A-B512-054435B098F3}"/>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DataSheet!$B$2:$B$6</c:f>
              <c:strCache>
                <c:ptCount val="5"/>
                <c:pt idx="0">
                  <c:v>2013</c:v>
                </c:pt>
                <c:pt idx="1">
                  <c:v>2015</c:v>
                </c:pt>
                <c:pt idx="2">
                  <c:v>2017</c:v>
                </c:pt>
                <c:pt idx="3">
                  <c:v>2020</c:v>
                </c:pt>
                <c:pt idx="4">
                  <c:v>2023</c:v>
                </c:pt>
              </c:strCache>
            </c:strRef>
          </c:cat>
          <c:val>
            <c:numRef>
              <c:f>DataSheet!$F$2:$F$6</c:f>
              <c:numCache>
                <c:formatCode>General</c:formatCode>
                <c:ptCount val="5"/>
                <c:pt idx="0">
                  <c:v>21.266200000000001</c:v>
                </c:pt>
                <c:pt idx="1">
                  <c:v>22.5945</c:v>
                </c:pt>
                <c:pt idx="2">
                  <c:v>20.856100000000001</c:v>
                </c:pt>
                <c:pt idx="3">
                  <c:v>18.539300000000001</c:v>
                </c:pt>
                <c:pt idx="4">
                  <c:v>13.508100000000001</c:v>
                </c:pt>
              </c:numCache>
            </c:numRef>
          </c:val>
          <c:smooth val="0"/>
          <c:extLst>
            <c:ext xmlns:c16="http://schemas.microsoft.com/office/drawing/2014/chart" uri="{C3380CC4-5D6E-409C-BE32-E72D297353CC}">
              <c16:uniqueId val="{00000003-1419-4B0A-B512-054435B098F3}"/>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endParaRPr lang="sv-SE" dirty="0"/>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1.4025000000000001</c:v>
                </c:pt>
                <c:pt idx="1">
                  <c:v>8.9285999999999994</c:v>
                </c:pt>
                <c:pt idx="2">
                  <c:v>2.1206999999999998</c:v>
                </c:pt>
                <c:pt idx="3">
                  <c:v>19.2026</c:v>
                </c:pt>
              </c:numCache>
            </c:numRef>
          </c:val>
          <c:extLst>
            <c:ext xmlns:c16="http://schemas.microsoft.com/office/drawing/2014/chart" uri="{C3380CC4-5D6E-409C-BE32-E72D297353CC}">
              <c16:uniqueId val="{00000000-CC47-4141-9076-9E6D089F9517}"/>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1.5406</c:v>
                </c:pt>
                <c:pt idx="1">
                  <c:v>11.1271</c:v>
                </c:pt>
                <c:pt idx="2">
                  <c:v>3.7768000000000002</c:v>
                </c:pt>
                <c:pt idx="3">
                  <c:v>26.741199999999999</c:v>
                </c:pt>
              </c:numCache>
            </c:numRef>
          </c:val>
          <c:extLst>
            <c:ext xmlns:c16="http://schemas.microsoft.com/office/drawing/2014/chart" uri="{C3380CC4-5D6E-409C-BE32-E72D297353CC}">
              <c16:uniqueId val="{00000001-CC47-4141-9076-9E6D089F9517}"/>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3.3540999999999999</c:v>
                </c:pt>
                <c:pt idx="1">
                  <c:v>12.404299999999999</c:v>
                </c:pt>
                <c:pt idx="2">
                  <c:v>5.18</c:v>
                </c:pt>
                <c:pt idx="3">
                  <c:v>20.8751</c:v>
                </c:pt>
              </c:numCache>
            </c:numRef>
          </c:val>
          <c:extLst>
            <c:ext xmlns:c16="http://schemas.microsoft.com/office/drawing/2014/chart" uri="{C3380CC4-5D6E-409C-BE32-E72D297353CC}">
              <c16:uniqueId val="{00000002-CC47-4141-9076-9E6D089F9517}"/>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6.6666999999999996</c:v>
                </c:pt>
                <c:pt idx="1">
                  <c:v>13.7826</c:v>
                </c:pt>
                <c:pt idx="2">
                  <c:v>15.9808</c:v>
                </c:pt>
                <c:pt idx="3">
                  <c:v>31.602</c:v>
                </c:pt>
              </c:numCache>
            </c:numRef>
          </c:val>
          <c:extLst>
            <c:ext xmlns:c16="http://schemas.microsoft.com/office/drawing/2014/chart" uri="{C3380CC4-5D6E-409C-BE32-E72D297353CC}">
              <c16:uniqueId val="{00000003-CC47-4141-9076-9E6D089F9517}"/>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9.3930000000000007</c:v>
                </c:pt>
                <c:pt idx="1">
                  <c:v>14.508800000000001</c:v>
                </c:pt>
                <c:pt idx="2">
                  <c:v>19.2517</c:v>
                </c:pt>
                <c:pt idx="3">
                  <c:v>30.675699999999999</c:v>
                </c:pt>
              </c:numCache>
            </c:numRef>
          </c:val>
          <c:extLst>
            <c:ext xmlns:c16="http://schemas.microsoft.com/office/drawing/2014/chart" uri="{C3380CC4-5D6E-409C-BE32-E72D297353CC}">
              <c16:uniqueId val="{00000004-CC47-4141-9076-9E6D089F9517}"/>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DataSheet!$B$2:$B$6</c:f>
              <c:strCache>
                <c:ptCount val="5"/>
                <c:pt idx="0">
                  <c:v>2013</c:v>
                </c:pt>
                <c:pt idx="1">
                  <c:v>2015</c:v>
                </c:pt>
                <c:pt idx="2">
                  <c:v>2017</c:v>
                </c:pt>
                <c:pt idx="3">
                  <c:v>2020</c:v>
                </c:pt>
                <c:pt idx="4">
                  <c:v>2023</c:v>
                </c:pt>
              </c:strCache>
            </c:strRef>
          </c:cat>
          <c:val>
            <c:numRef>
              <c:f>DataSheet!$C$2:$C$6</c:f>
              <c:numCache>
                <c:formatCode>General</c:formatCode>
                <c:ptCount val="5"/>
                <c:pt idx="0">
                  <c:v>1.4025000000000001</c:v>
                </c:pt>
                <c:pt idx="1">
                  <c:v>1.5406</c:v>
                </c:pt>
                <c:pt idx="2">
                  <c:v>3.3540999999999999</c:v>
                </c:pt>
                <c:pt idx="3">
                  <c:v>6.6666999999999996</c:v>
                </c:pt>
                <c:pt idx="4">
                  <c:v>9.3930000000000007</c:v>
                </c:pt>
              </c:numCache>
            </c:numRef>
          </c:val>
          <c:smooth val="0"/>
          <c:extLst>
            <c:ext xmlns:c16="http://schemas.microsoft.com/office/drawing/2014/chart" uri="{C3380CC4-5D6E-409C-BE32-E72D297353CC}">
              <c16:uniqueId val="{00000000-86DB-474E-8C7F-70B3DAF68463}"/>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DataSheet!$B$2:$B$6</c:f>
              <c:strCache>
                <c:ptCount val="5"/>
                <c:pt idx="0">
                  <c:v>2013</c:v>
                </c:pt>
                <c:pt idx="1">
                  <c:v>2015</c:v>
                </c:pt>
                <c:pt idx="2">
                  <c:v>2017</c:v>
                </c:pt>
                <c:pt idx="3">
                  <c:v>2020</c:v>
                </c:pt>
                <c:pt idx="4">
                  <c:v>2023</c:v>
                </c:pt>
              </c:strCache>
            </c:strRef>
          </c:cat>
          <c:val>
            <c:numRef>
              <c:f>DataSheet!$D$2:$D$6</c:f>
              <c:numCache>
                <c:formatCode>General</c:formatCode>
                <c:ptCount val="5"/>
                <c:pt idx="0">
                  <c:v>8.9285999999999994</c:v>
                </c:pt>
                <c:pt idx="1">
                  <c:v>11.1271</c:v>
                </c:pt>
                <c:pt idx="2">
                  <c:v>12.404299999999999</c:v>
                </c:pt>
                <c:pt idx="3">
                  <c:v>13.7826</c:v>
                </c:pt>
                <c:pt idx="4">
                  <c:v>14.508800000000001</c:v>
                </c:pt>
              </c:numCache>
            </c:numRef>
          </c:val>
          <c:smooth val="0"/>
          <c:extLst>
            <c:ext xmlns:c16="http://schemas.microsoft.com/office/drawing/2014/chart" uri="{C3380CC4-5D6E-409C-BE32-E72D297353CC}">
              <c16:uniqueId val="{00000001-86DB-474E-8C7F-70B3DAF68463}"/>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DataSheet!$B$2:$B$6</c:f>
              <c:strCache>
                <c:ptCount val="5"/>
                <c:pt idx="0">
                  <c:v>2013</c:v>
                </c:pt>
                <c:pt idx="1">
                  <c:v>2015</c:v>
                </c:pt>
                <c:pt idx="2">
                  <c:v>2017</c:v>
                </c:pt>
                <c:pt idx="3">
                  <c:v>2020</c:v>
                </c:pt>
                <c:pt idx="4">
                  <c:v>2023</c:v>
                </c:pt>
              </c:strCache>
            </c:strRef>
          </c:cat>
          <c:val>
            <c:numRef>
              <c:f>DataSheet!$E$2:$E$6</c:f>
              <c:numCache>
                <c:formatCode>General</c:formatCode>
                <c:ptCount val="5"/>
                <c:pt idx="0">
                  <c:v>2.1206999999999998</c:v>
                </c:pt>
                <c:pt idx="1">
                  <c:v>3.7768000000000002</c:v>
                </c:pt>
                <c:pt idx="2">
                  <c:v>5.18</c:v>
                </c:pt>
                <c:pt idx="3">
                  <c:v>15.9808</c:v>
                </c:pt>
                <c:pt idx="4">
                  <c:v>19.2517</c:v>
                </c:pt>
              </c:numCache>
            </c:numRef>
          </c:val>
          <c:smooth val="0"/>
          <c:extLst>
            <c:ext xmlns:c16="http://schemas.microsoft.com/office/drawing/2014/chart" uri="{C3380CC4-5D6E-409C-BE32-E72D297353CC}">
              <c16:uniqueId val="{00000002-86DB-474E-8C7F-70B3DAF68463}"/>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DataSheet!$B$2:$B$6</c:f>
              <c:strCache>
                <c:ptCount val="5"/>
                <c:pt idx="0">
                  <c:v>2013</c:v>
                </c:pt>
                <c:pt idx="1">
                  <c:v>2015</c:v>
                </c:pt>
                <c:pt idx="2">
                  <c:v>2017</c:v>
                </c:pt>
                <c:pt idx="3">
                  <c:v>2020</c:v>
                </c:pt>
                <c:pt idx="4">
                  <c:v>2023</c:v>
                </c:pt>
              </c:strCache>
            </c:strRef>
          </c:cat>
          <c:val>
            <c:numRef>
              <c:f>DataSheet!$F$2:$F$6</c:f>
              <c:numCache>
                <c:formatCode>General</c:formatCode>
                <c:ptCount val="5"/>
                <c:pt idx="0">
                  <c:v>19.2026</c:v>
                </c:pt>
                <c:pt idx="1">
                  <c:v>26.741199999999999</c:v>
                </c:pt>
                <c:pt idx="2">
                  <c:v>20.8751</c:v>
                </c:pt>
                <c:pt idx="3">
                  <c:v>31.602</c:v>
                </c:pt>
                <c:pt idx="4">
                  <c:v>30.675699999999999</c:v>
                </c:pt>
              </c:numCache>
            </c:numRef>
          </c:val>
          <c:smooth val="0"/>
          <c:extLst>
            <c:ext xmlns:c16="http://schemas.microsoft.com/office/drawing/2014/chart" uri="{C3380CC4-5D6E-409C-BE32-E72D297353CC}">
              <c16:uniqueId val="{00000003-86DB-474E-8C7F-70B3DAF68463}"/>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använder vitt snus ibland eller varje dag</a:t>
            </a:r>
          </a:p>
        </c:rich>
      </c:tx>
      <c:layout/>
      <c:overlay val="0"/>
    </c:title>
    <c:autoTitleDeleted val="0"/>
    <c:plotArea>
      <c:layout/>
      <c:barChart>
        <c:barDir val="col"/>
        <c:grouping val="clustered"/>
        <c:varyColors val="0"/>
        <c:ser>
          <c:idx val="0"/>
          <c:order val="0"/>
          <c:tx>
            <c:strRef>
              <c:f>DataSheet!$C$1</c:f>
              <c:strCache>
                <c:ptCount val="1"/>
                <c:pt idx="0">
                  <c:v>2023</c:v>
                </c:pt>
              </c:strCache>
            </c:strRef>
          </c:tx>
          <c:spPr>
            <a:solidFill>
              <a:srgbClr val="BFBFBF"/>
            </a:solidFill>
            <a:ln>
              <a:solidFill>
                <a:srgbClr val="BFBFBF"/>
              </a:solidFill>
            </a:ln>
          </c:spPr>
          <c:invertIfNegative val="0"/>
          <c:dPt>
            <c:idx val="0"/>
            <c:invertIfNegative val="0"/>
            <c:bubble3D val="0"/>
            <c:spPr>
              <a:solidFill>
                <a:srgbClr val="FDB913"/>
              </a:solidFill>
              <a:ln>
                <a:solidFill>
                  <a:srgbClr val="FDB913"/>
                </a:solidFill>
              </a:ln>
            </c:spPr>
            <c:extLst>
              <c:ext xmlns:c16="http://schemas.microsoft.com/office/drawing/2014/chart" uri="{C3380CC4-5D6E-409C-BE32-E72D297353CC}">
                <c16:uniqueId val="{00000001-8D32-4CE1-915D-FFFE3B812718}"/>
              </c:ext>
            </c:extLst>
          </c:dPt>
          <c:dPt>
            <c:idx val="1"/>
            <c:invertIfNegative val="0"/>
            <c:bubble3D val="0"/>
            <c:spPr>
              <a:solidFill>
                <a:srgbClr val="579835"/>
              </a:solidFill>
              <a:ln>
                <a:solidFill>
                  <a:srgbClr val="579835"/>
                </a:solidFill>
              </a:ln>
            </c:spPr>
            <c:extLst>
              <c:ext xmlns:c16="http://schemas.microsoft.com/office/drawing/2014/chart" uri="{C3380CC4-5D6E-409C-BE32-E72D297353CC}">
                <c16:uniqueId val="{00000003-8D32-4CE1-915D-FFFE3B812718}"/>
              </c:ext>
            </c:extLst>
          </c:dPt>
          <c:dPt>
            <c:idx val="2"/>
            <c:invertIfNegative val="0"/>
            <c:bubble3D val="0"/>
            <c:spPr>
              <a:solidFill>
                <a:srgbClr val="B1063A"/>
              </a:solidFill>
              <a:ln>
                <a:solidFill>
                  <a:srgbClr val="B1063A"/>
                </a:solidFill>
              </a:ln>
            </c:spPr>
            <c:extLst>
              <c:ext xmlns:c16="http://schemas.microsoft.com/office/drawing/2014/chart" uri="{C3380CC4-5D6E-409C-BE32-E72D297353CC}">
                <c16:uniqueId val="{00000005-8D32-4CE1-915D-FFFE3B812718}"/>
              </c:ext>
            </c:extLst>
          </c:dPt>
          <c:dPt>
            <c:idx val="3"/>
            <c:invertIfNegative val="0"/>
            <c:bubble3D val="0"/>
            <c:spPr>
              <a:solidFill>
                <a:srgbClr val="0093D0"/>
              </a:solidFill>
              <a:ln>
                <a:solidFill>
                  <a:srgbClr val="0093D0"/>
                </a:solidFill>
              </a:ln>
            </c:spPr>
            <c:extLst>
              <c:ext xmlns:c16="http://schemas.microsoft.com/office/drawing/2014/chart" uri="{C3380CC4-5D6E-409C-BE32-E72D297353CC}">
                <c16:uniqueId val="{00000007-8D32-4CE1-915D-FFFE3B81271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11.7798</c:v>
                </c:pt>
                <c:pt idx="1">
                  <c:v>14.425000000000001</c:v>
                </c:pt>
                <c:pt idx="2">
                  <c:v>21.1709</c:v>
                </c:pt>
                <c:pt idx="3">
                  <c:v>28.322099999999999</c:v>
                </c:pt>
              </c:numCache>
            </c:numRef>
          </c:val>
          <c:extLst>
            <c:ext xmlns:c16="http://schemas.microsoft.com/office/drawing/2014/chart" uri="{C3380CC4-5D6E-409C-BE32-E72D297353CC}">
              <c16:uniqueId val="{00000008-8D32-4CE1-915D-FFFE3B812718}"/>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rökt vattenpipa en eller flera gånger</a:t>
            </a:r>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12.2721</c:v>
                </c:pt>
                <c:pt idx="1">
                  <c:v>18.428599999999999</c:v>
                </c:pt>
                <c:pt idx="2">
                  <c:v>31.239799999999999</c:v>
                </c:pt>
                <c:pt idx="3">
                  <c:v>36.282499999999999</c:v>
                </c:pt>
              </c:numCache>
            </c:numRef>
          </c:val>
          <c:extLst>
            <c:ext xmlns:c16="http://schemas.microsoft.com/office/drawing/2014/chart" uri="{C3380CC4-5D6E-409C-BE32-E72D297353CC}">
              <c16:uniqueId val="{00000000-A8CA-48B3-B3FC-1A9D0C5A4B97}"/>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12.028</c:v>
                </c:pt>
                <c:pt idx="1">
                  <c:v>15.501099999999999</c:v>
                </c:pt>
                <c:pt idx="2">
                  <c:v>22.422699999999999</c:v>
                </c:pt>
                <c:pt idx="3">
                  <c:v>37.629800000000003</c:v>
                </c:pt>
              </c:numCache>
            </c:numRef>
          </c:val>
          <c:extLst>
            <c:ext xmlns:c16="http://schemas.microsoft.com/office/drawing/2014/chart" uri="{C3380CC4-5D6E-409C-BE32-E72D297353CC}">
              <c16:uniqueId val="{00000001-A8CA-48B3-B3FC-1A9D0C5A4B97}"/>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16.178699999999999</c:v>
                </c:pt>
                <c:pt idx="1">
                  <c:v>20.471800000000002</c:v>
                </c:pt>
                <c:pt idx="2">
                  <c:v>21.978999999999999</c:v>
                </c:pt>
                <c:pt idx="3">
                  <c:v>33.818199999999997</c:v>
                </c:pt>
              </c:numCache>
            </c:numRef>
          </c:val>
          <c:extLst>
            <c:ext xmlns:c16="http://schemas.microsoft.com/office/drawing/2014/chart" uri="{C3380CC4-5D6E-409C-BE32-E72D297353CC}">
              <c16:uniqueId val="{00000002-A8CA-48B3-B3FC-1A9D0C5A4B97}"/>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11.6744</c:v>
                </c:pt>
                <c:pt idx="1">
                  <c:v>15.136799999999999</c:v>
                </c:pt>
                <c:pt idx="2">
                  <c:v>21.9178</c:v>
                </c:pt>
                <c:pt idx="3">
                  <c:v>30.519100000000002</c:v>
                </c:pt>
              </c:numCache>
            </c:numRef>
          </c:val>
          <c:extLst>
            <c:ext xmlns:c16="http://schemas.microsoft.com/office/drawing/2014/chart" uri="{C3380CC4-5D6E-409C-BE32-E72D297353CC}">
              <c16:uniqueId val="{00000003-A8CA-48B3-B3FC-1A9D0C5A4B97}"/>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10.890499999999999</c:v>
                </c:pt>
                <c:pt idx="1">
                  <c:v>13.268599999999999</c:v>
                </c:pt>
                <c:pt idx="2">
                  <c:v>16.847799999999999</c:v>
                </c:pt>
                <c:pt idx="3">
                  <c:v>21.870799999999999</c:v>
                </c:pt>
              </c:numCache>
            </c:numRef>
          </c:val>
          <c:extLst>
            <c:ext xmlns:c16="http://schemas.microsoft.com/office/drawing/2014/chart" uri="{C3380CC4-5D6E-409C-BE32-E72D297353CC}">
              <c16:uniqueId val="{00000004-A8CA-48B3-B3FC-1A9D0C5A4B97}"/>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använder e-cigaretter/vejpar ibland eller varje dag</a:t>
            </a:r>
          </a:p>
        </c:rich>
      </c:tx>
      <c:layout/>
      <c:overlay val="0"/>
    </c:title>
    <c:autoTitleDeleted val="0"/>
    <c:plotArea>
      <c:layout/>
      <c:barChart>
        <c:barDir val="col"/>
        <c:grouping val="clustered"/>
        <c:varyColors val="0"/>
        <c:ser>
          <c:idx val="0"/>
          <c:order val="0"/>
          <c:tx>
            <c:strRef>
              <c:f>DataSheet!$C$1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6.0796999999999999</c:v>
                </c:pt>
                <c:pt idx="1">
                  <c:v>8.9079999999999995</c:v>
                </c:pt>
                <c:pt idx="2">
                  <c:v>3.5163000000000002</c:v>
                </c:pt>
                <c:pt idx="3">
                  <c:v>8.1456</c:v>
                </c:pt>
              </c:numCache>
            </c:numRef>
          </c:val>
          <c:extLst>
            <c:ext xmlns:c16="http://schemas.microsoft.com/office/drawing/2014/chart" uri="{C3380CC4-5D6E-409C-BE32-E72D297353CC}">
              <c16:uniqueId val="{00000000-03BD-4F05-A883-1EC6A58BD2B2}"/>
            </c:ext>
          </c:extLst>
        </c:ser>
        <c:ser>
          <c:idx val="1"/>
          <c:order val="1"/>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10.9315</c:v>
                </c:pt>
                <c:pt idx="1">
                  <c:v>16.195599999999999</c:v>
                </c:pt>
                <c:pt idx="2">
                  <c:v>7.9016999999999999</c:v>
                </c:pt>
                <c:pt idx="3">
                  <c:v>15.650600000000001</c:v>
                </c:pt>
              </c:numCache>
            </c:numRef>
          </c:val>
          <c:extLst>
            <c:ext xmlns:c16="http://schemas.microsoft.com/office/drawing/2014/chart" uri="{C3380CC4-5D6E-409C-BE32-E72D297353CC}">
              <c16:uniqueId val="{00000001-03BD-4F05-A883-1EC6A58BD2B2}"/>
            </c:ext>
          </c:extLst>
        </c:ser>
        <c:ser>
          <c:idx val="2"/>
          <c:order val="2"/>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4.9268000000000001</c:v>
                </c:pt>
                <c:pt idx="1">
                  <c:v>7.2121000000000004</c:v>
                </c:pt>
                <c:pt idx="2">
                  <c:v>5.2089999999999996</c:v>
                </c:pt>
                <c:pt idx="3">
                  <c:v>10.137700000000001</c:v>
                </c:pt>
              </c:numCache>
            </c:numRef>
          </c:val>
          <c:extLst>
            <c:ext xmlns:c16="http://schemas.microsoft.com/office/drawing/2014/chart" uri="{C3380CC4-5D6E-409C-BE32-E72D297353CC}">
              <c16:uniqueId val="{00000002-03BD-4F05-A883-1EC6A58BD2B2}"/>
            </c:ext>
          </c:extLst>
        </c:ser>
        <c:ser>
          <c:idx val="4"/>
          <c:order val="3"/>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23.8462</c:v>
                </c:pt>
                <c:pt idx="1">
                  <c:v>13.719099999999999</c:v>
                </c:pt>
                <c:pt idx="2">
                  <c:v>28.112200000000001</c:v>
                </c:pt>
                <c:pt idx="3">
                  <c:v>19.717400000000001</c:v>
                </c:pt>
              </c:numCache>
            </c:numRef>
          </c:val>
          <c:extLst>
            <c:ext xmlns:c16="http://schemas.microsoft.com/office/drawing/2014/chart" uri="{C3380CC4-5D6E-409C-BE32-E72D297353CC}">
              <c16:uniqueId val="{00000003-03BD-4F05-A883-1EC6A58BD2B2}"/>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Hur får du tag på tobak? (Andel i %)* </a:t>
            </a:r>
          </a:p>
        </c:rich>
      </c:tx>
      <c:layout/>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Från kompisar</c:v>
                </c:pt>
                <c:pt idx="1">
                  <c:v>Köper från någon annan som säljer/köper ut till ungdomar</c:v>
                </c:pt>
                <c:pt idx="2">
                  <c:v>Köper själv i butik, kiosk eller liknande</c:v>
                </c:pt>
                <c:pt idx="3">
                  <c:v>På annat sätt</c:v>
                </c:pt>
              </c:strCache>
            </c:strRef>
          </c:cat>
          <c:val>
            <c:numRef>
              <c:f>DataSheet!$C$2:$C$5</c:f>
              <c:numCache>
                <c:formatCode>General</c:formatCode>
                <c:ptCount val="4"/>
                <c:pt idx="0">
                  <c:v>64.3185</c:v>
                </c:pt>
                <c:pt idx="1">
                  <c:v>30.474699999999999</c:v>
                </c:pt>
                <c:pt idx="2">
                  <c:v>10.107200000000001</c:v>
                </c:pt>
                <c:pt idx="3">
                  <c:v>13.935700000000001</c:v>
                </c:pt>
              </c:numCache>
            </c:numRef>
          </c:val>
          <c:extLst>
            <c:ext xmlns:c16="http://schemas.microsoft.com/office/drawing/2014/chart" uri="{C3380CC4-5D6E-409C-BE32-E72D297353CC}">
              <c16:uniqueId val="{00000000-3ED2-4C69-AC88-9D9F24364D3E}"/>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Från kompisar</c:v>
                </c:pt>
                <c:pt idx="1">
                  <c:v>Köper från någon annan som säljer/köper ut till ungdomar</c:v>
                </c:pt>
                <c:pt idx="2">
                  <c:v>Köper själv i butik, kiosk eller liknande</c:v>
                </c:pt>
                <c:pt idx="3">
                  <c:v>På annat sätt</c:v>
                </c:pt>
              </c:strCache>
            </c:strRef>
          </c:cat>
          <c:val>
            <c:numRef>
              <c:f>DataSheet!$D$2:$D$5</c:f>
              <c:numCache>
                <c:formatCode>General</c:formatCode>
                <c:ptCount val="4"/>
                <c:pt idx="0">
                  <c:v>49.293599999999998</c:v>
                </c:pt>
                <c:pt idx="1">
                  <c:v>29.199400000000001</c:v>
                </c:pt>
                <c:pt idx="2">
                  <c:v>18.5243</c:v>
                </c:pt>
                <c:pt idx="3">
                  <c:v>20.879100000000001</c:v>
                </c:pt>
              </c:numCache>
            </c:numRef>
          </c:val>
          <c:extLst>
            <c:ext xmlns:c16="http://schemas.microsoft.com/office/drawing/2014/chart" uri="{C3380CC4-5D6E-409C-BE32-E72D297353CC}">
              <c16:uniqueId val="{00000001-3ED2-4C69-AC88-9D9F24364D3E}"/>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Från kompisar</c:v>
                </c:pt>
                <c:pt idx="1">
                  <c:v>Köper från någon annan som säljer/köper ut till ungdomar</c:v>
                </c:pt>
                <c:pt idx="2">
                  <c:v>Köper själv i butik, kiosk eller liknande</c:v>
                </c:pt>
                <c:pt idx="3">
                  <c:v>På annat sätt</c:v>
                </c:pt>
              </c:strCache>
            </c:strRef>
          </c:cat>
          <c:val>
            <c:numRef>
              <c:f>DataSheet!$E$2:$E$5</c:f>
              <c:numCache>
                <c:formatCode>General</c:formatCode>
                <c:ptCount val="4"/>
                <c:pt idx="0">
                  <c:v>65.573800000000006</c:v>
                </c:pt>
                <c:pt idx="1">
                  <c:v>23.8187</c:v>
                </c:pt>
                <c:pt idx="2">
                  <c:v>25.168800000000001</c:v>
                </c:pt>
                <c:pt idx="3">
                  <c:v>8.9681999999999995</c:v>
                </c:pt>
              </c:numCache>
            </c:numRef>
          </c:val>
          <c:extLst>
            <c:ext xmlns:c16="http://schemas.microsoft.com/office/drawing/2014/chart" uri="{C3380CC4-5D6E-409C-BE32-E72D297353CC}">
              <c16:uniqueId val="{00000002-3ED2-4C69-AC88-9D9F24364D3E}"/>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Från kompisar</c:v>
                </c:pt>
                <c:pt idx="1">
                  <c:v>Köper från någon annan som säljer/köper ut till ungdomar</c:v>
                </c:pt>
                <c:pt idx="2">
                  <c:v>Köper själv i butik, kiosk eller liknande</c:v>
                </c:pt>
                <c:pt idx="3">
                  <c:v>På annat sätt</c:v>
                </c:pt>
              </c:strCache>
            </c:strRef>
          </c:cat>
          <c:val>
            <c:numRef>
              <c:f>DataSheet!$F$2:$F$5</c:f>
              <c:numCache>
                <c:formatCode>General</c:formatCode>
                <c:ptCount val="4"/>
                <c:pt idx="0">
                  <c:v>46.762599999999999</c:v>
                </c:pt>
                <c:pt idx="1">
                  <c:v>16.306999999999999</c:v>
                </c:pt>
                <c:pt idx="2">
                  <c:v>42.526000000000003</c:v>
                </c:pt>
                <c:pt idx="3">
                  <c:v>11.6707</c:v>
                </c:pt>
              </c:numCache>
            </c:numRef>
          </c:val>
          <c:extLst>
            <c:ext xmlns:c16="http://schemas.microsoft.com/office/drawing/2014/chart" uri="{C3380CC4-5D6E-409C-BE32-E72D297353CC}">
              <c16:uniqueId val="{00000003-3ED2-4C69-AC88-9D9F24364D3E}"/>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31.2544</c:v>
                </c:pt>
                <c:pt idx="1">
                  <c:v>29.799399999999999</c:v>
                </c:pt>
                <c:pt idx="2">
                  <c:v>64.349999999999994</c:v>
                </c:pt>
                <c:pt idx="3">
                  <c:v>64.006500000000003</c:v>
                </c:pt>
              </c:numCache>
            </c:numRef>
          </c:val>
          <c:extLst>
            <c:ext xmlns:c16="http://schemas.microsoft.com/office/drawing/2014/chart" uri="{C3380CC4-5D6E-409C-BE32-E72D297353CC}">
              <c16:uniqueId val="{00000000-0DC2-4279-8390-826182542A7C}"/>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28.980399999999999</c:v>
                </c:pt>
                <c:pt idx="1">
                  <c:v>29.352499999999999</c:v>
                </c:pt>
                <c:pt idx="2">
                  <c:v>63.784199999999998</c:v>
                </c:pt>
                <c:pt idx="3">
                  <c:v>61.888399999999997</c:v>
                </c:pt>
              </c:numCache>
            </c:numRef>
          </c:val>
          <c:extLst>
            <c:ext xmlns:c16="http://schemas.microsoft.com/office/drawing/2014/chart" uri="{C3380CC4-5D6E-409C-BE32-E72D297353CC}">
              <c16:uniqueId val="{00000001-0DC2-4279-8390-826182542A7C}"/>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33.848500000000001</c:v>
                </c:pt>
                <c:pt idx="1">
                  <c:v>27.251899999999999</c:v>
                </c:pt>
                <c:pt idx="2">
                  <c:v>64.736800000000002</c:v>
                </c:pt>
                <c:pt idx="3">
                  <c:v>59.673000000000002</c:v>
                </c:pt>
              </c:numCache>
            </c:numRef>
          </c:val>
          <c:extLst>
            <c:ext xmlns:c16="http://schemas.microsoft.com/office/drawing/2014/chart" uri="{C3380CC4-5D6E-409C-BE32-E72D297353CC}">
              <c16:uniqueId val="{00000002-0DC2-4279-8390-826182542A7C}"/>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30.0532</c:v>
                </c:pt>
                <c:pt idx="1">
                  <c:v>26.520700000000001</c:v>
                </c:pt>
                <c:pt idx="2">
                  <c:v>61.359000000000002</c:v>
                </c:pt>
                <c:pt idx="3">
                  <c:v>60.200299999999999</c:v>
                </c:pt>
              </c:numCache>
            </c:numRef>
          </c:val>
          <c:extLst>
            <c:ext xmlns:c16="http://schemas.microsoft.com/office/drawing/2014/chart" uri="{C3380CC4-5D6E-409C-BE32-E72D297353CC}">
              <c16:uniqueId val="{00000003-0DC2-4279-8390-826182542A7C}"/>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36.764699999999998</c:v>
                </c:pt>
                <c:pt idx="1">
                  <c:v>28.849900000000002</c:v>
                </c:pt>
                <c:pt idx="2">
                  <c:v>62.261600000000001</c:v>
                </c:pt>
                <c:pt idx="3">
                  <c:v>62.7027</c:v>
                </c:pt>
              </c:numCache>
            </c:numRef>
          </c:val>
          <c:extLst>
            <c:ext xmlns:c16="http://schemas.microsoft.com/office/drawing/2014/chart" uri="{C3380CC4-5D6E-409C-BE32-E72D297353CC}">
              <c16:uniqueId val="{00000004-0DC2-4279-8390-826182542A7C}"/>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DataSheet!$B$2:$B$6</c:f>
              <c:strCache>
                <c:ptCount val="5"/>
                <c:pt idx="0">
                  <c:v>2013</c:v>
                </c:pt>
                <c:pt idx="1">
                  <c:v>2015</c:v>
                </c:pt>
                <c:pt idx="2">
                  <c:v>2017</c:v>
                </c:pt>
                <c:pt idx="3">
                  <c:v>2020</c:v>
                </c:pt>
                <c:pt idx="4">
                  <c:v>2023</c:v>
                </c:pt>
              </c:strCache>
            </c:strRef>
          </c:cat>
          <c:val>
            <c:numRef>
              <c:f>DataSheet!$C$2:$C$6</c:f>
              <c:numCache>
                <c:formatCode>General</c:formatCode>
                <c:ptCount val="5"/>
                <c:pt idx="0">
                  <c:v>31.188800000000001</c:v>
                </c:pt>
                <c:pt idx="1">
                  <c:v>28.68</c:v>
                </c:pt>
                <c:pt idx="2">
                  <c:v>33.614699999999999</c:v>
                </c:pt>
                <c:pt idx="3">
                  <c:v>29.639299999999999</c:v>
                </c:pt>
                <c:pt idx="4">
                  <c:v>36.438499999999998</c:v>
                </c:pt>
              </c:numCache>
            </c:numRef>
          </c:val>
          <c:smooth val="0"/>
          <c:extLst>
            <c:ext xmlns:c16="http://schemas.microsoft.com/office/drawing/2014/chart" uri="{C3380CC4-5D6E-409C-BE32-E72D297353CC}">
              <c16:uniqueId val="{00000000-A495-4899-BA0F-9912A0C467D4}"/>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DataSheet!$B$2:$B$6</c:f>
              <c:strCache>
                <c:ptCount val="5"/>
                <c:pt idx="0">
                  <c:v>2013</c:v>
                </c:pt>
                <c:pt idx="1">
                  <c:v>2015</c:v>
                </c:pt>
                <c:pt idx="2">
                  <c:v>2017</c:v>
                </c:pt>
                <c:pt idx="3">
                  <c:v>2020</c:v>
                </c:pt>
                <c:pt idx="4">
                  <c:v>2023</c:v>
                </c:pt>
              </c:strCache>
            </c:strRef>
          </c:cat>
          <c:val>
            <c:numRef>
              <c:f>DataSheet!$D$2:$D$6</c:f>
              <c:numCache>
                <c:formatCode>General</c:formatCode>
                <c:ptCount val="5"/>
                <c:pt idx="0">
                  <c:v>29.482600000000001</c:v>
                </c:pt>
                <c:pt idx="1">
                  <c:v>28.692</c:v>
                </c:pt>
                <c:pt idx="2">
                  <c:v>27.0045</c:v>
                </c:pt>
                <c:pt idx="3">
                  <c:v>25.9678</c:v>
                </c:pt>
                <c:pt idx="4">
                  <c:v>28.334399999999999</c:v>
                </c:pt>
              </c:numCache>
            </c:numRef>
          </c:val>
          <c:smooth val="0"/>
          <c:extLst>
            <c:ext xmlns:c16="http://schemas.microsoft.com/office/drawing/2014/chart" uri="{C3380CC4-5D6E-409C-BE32-E72D297353CC}">
              <c16:uniqueId val="{00000001-A495-4899-BA0F-9912A0C467D4}"/>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DataSheet!$B$2:$B$6</c:f>
              <c:strCache>
                <c:ptCount val="5"/>
                <c:pt idx="0">
                  <c:v>2013</c:v>
                </c:pt>
                <c:pt idx="1">
                  <c:v>2015</c:v>
                </c:pt>
                <c:pt idx="2">
                  <c:v>2017</c:v>
                </c:pt>
                <c:pt idx="3">
                  <c:v>2020</c:v>
                </c:pt>
                <c:pt idx="4">
                  <c:v>2023</c:v>
                </c:pt>
              </c:strCache>
            </c:strRef>
          </c:cat>
          <c:val>
            <c:numRef>
              <c:f>DataSheet!$E$2:$E$6</c:f>
              <c:numCache>
                <c:formatCode>General</c:formatCode>
                <c:ptCount val="5"/>
                <c:pt idx="0">
                  <c:v>64.087900000000005</c:v>
                </c:pt>
                <c:pt idx="1">
                  <c:v>62.975499999999997</c:v>
                </c:pt>
                <c:pt idx="2">
                  <c:v>64.397900000000007</c:v>
                </c:pt>
                <c:pt idx="3">
                  <c:v>60.283200000000001</c:v>
                </c:pt>
                <c:pt idx="4">
                  <c:v>61.590299999999999</c:v>
                </c:pt>
              </c:numCache>
            </c:numRef>
          </c:val>
          <c:smooth val="0"/>
          <c:extLst>
            <c:ext xmlns:c16="http://schemas.microsoft.com/office/drawing/2014/chart" uri="{C3380CC4-5D6E-409C-BE32-E72D297353CC}">
              <c16:uniqueId val="{00000002-A495-4899-BA0F-9912A0C467D4}"/>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DataSheet!$B$2:$B$6</c:f>
              <c:strCache>
                <c:ptCount val="5"/>
                <c:pt idx="0">
                  <c:v>2013</c:v>
                </c:pt>
                <c:pt idx="1">
                  <c:v>2015</c:v>
                </c:pt>
                <c:pt idx="2">
                  <c:v>2017</c:v>
                </c:pt>
                <c:pt idx="3">
                  <c:v>2020</c:v>
                </c:pt>
                <c:pt idx="4">
                  <c:v>2023</c:v>
                </c:pt>
              </c:strCache>
            </c:strRef>
          </c:cat>
          <c:val>
            <c:numRef>
              <c:f>DataSheet!$F$2:$F$6</c:f>
              <c:numCache>
                <c:formatCode>General</c:formatCode>
                <c:ptCount val="5"/>
                <c:pt idx="0">
                  <c:v>63.284999999999997</c:v>
                </c:pt>
                <c:pt idx="1">
                  <c:v>60.843899999999998</c:v>
                </c:pt>
                <c:pt idx="2">
                  <c:v>58.244700000000002</c:v>
                </c:pt>
                <c:pt idx="3">
                  <c:v>58.694299999999998</c:v>
                </c:pt>
                <c:pt idx="4">
                  <c:v>60.732999999999997</c:v>
                </c:pt>
              </c:numCache>
            </c:numRef>
          </c:val>
          <c:smooth val="0"/>
          <c:extLst>
            <c:ext xmlns:c16="http://schemas.microsoft.com/office/drawing/2014/chart" uri="{C3380CC4-5D6E-409C-BE32-E72D297353CC}">
              <c16:uniqueId val="{00000003-A495-4899-BA0F-9912A0C467D4}"/>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druckit alkohol en gång i månaden eller oftare de senaste 12 månaderna</a:t>
            </a:r>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13.3146</c:v>
                </c:pt>
                <c:pt idx="1">
                  <c:v>12.106</c:v>
                </c:pt>
                <c:pt idx="2">
                  <c:v>36.2224</c:v>
                </c:pt>
                <c:pt idx="3">
                  <c:v>33.876199999999997</c:v>
                </c:pt>
              </c:numCache>
            </c:numRef>
          </c:val>
          <c:extLst>
            <c:ext xmlns:c16="http://schemas.microsoft.com/office/drawing/2014/chart" uri="{C3380CC4-5D6E-409C-BE32-E72D297353CC}">
              <c16:uniqueId val="{00000000-7A8A-4F1E-93B0-50C70BC117CA}"/>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10.1257</c:v>
                </c:pt>
                <c:pt idx="1">
                  <c:v>10.1439</c:v>
                </c:pt>
                <c:pt idx="2">
                  <c:v>34.674700000000001</c:v>
                </c:pt>
                <c:pt idx="3">
                  <c:v>34.849800000000002</c:v>
                </c:pt>
              </c:numCache>
            </c:numRef>
          </c:val>
          <c:extLst>
            <c:ext xmlns:c16="http://schemas.microsoft.com/office/drawing/2014/chart" uri="{C3380CC4-5D6E-409C-BE32-E72D297353CC}">
              <c16:uniqueId val="{00000001-7A8A-4F1E-93B0-50C70BC117CA}"/>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12.2102</c:v>
                </c:pt>
                <c:pt idx="1">
                  <c:v>10.458</c:v>
                </c:pt>
                <c:pt idx="2">
                  <c:v>36.842100000000002</c:v>
                </c:pt>
                <c:pt idx="3">
                  <c:v>32.334200000000003</c:v>
                </c:pt>
              </c:numCache>
            </c:numRef>
          </c:val>
          <c:extLst>
            <c:ext xmlns:c16="http://schemas.microsoft.com/office/drawing/2014/chart" uri="{C3380CC4-5D6E-409C-BE32-E72D297353CC}">
              <c16:uniqueId val="{00000002-7A8A-4F1E-93B0-50C70BC117CA}"/>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10.438800000000001</c:v>
                </c:pt>
                <c:pt idx="1">
                  <c:v>8.8808000000000007</c:v>
                </c:pt>
                <c:pt idx="2">
                  <c:v>34.660299999999999</c:v>
                </c:pt>
                <c:pt idx="3">
                  <c:v>33.166499999999999</c:v>
                </c:pt>
              </c:numCache>
            </c:numRef>
          </c:val>
          <c:extLst>
            <c:ext xmlns:c16="http://schemas.microsoft.com/office/drawing/2014/chart" uri="{C3380CC4-5D6E-409C-BE32-E72D297353CC}">
              <c16:uniqueId val="{00000003-7A8A-4F1E-93B0-50C70BC117CA}"/>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13.874700000000001</c:v>
                </c:pt>
                <c:pt idx="1">
                  <c:v>9.6815999999999995</c:v>
                </c:pt>
                <c:pt idx="2">
                  <c:v>35.694800000000001</c:v>
                </c:pt>
                <c:pt idx="3">
                  <c:v>34.662199999999999</c:v>
                </c:pt>
              </c:numCache>
            </c:numRef>
          </c:val>
          <c:extLst>
            <c:ext xmlns:c16="http://schemas.microsoft.com/office/drawing/2014/chart" uri="{C3380CC4-5D6E-409C-BE32-E72D297353CC}">
              <c16:uniqueId val="{00000004-7A8A-4F1E-93B0-50C70BC117CA}"/>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sz="900"/>
              <a:t>Hur ofta har du tillräckligt med pengar för att göra samma saker som dina kompisar? </a:t>
            </a:r>
            <a:r>
              <a:rPr lang="sv-SE" sz="900" b="0" i="0" u="none" strike="noStrike" kern="1200" spc="50" baseline="0">
                <a:solidFill>
                  <a:prstClr val="black"/>
                </a:solidFill>
              </a:rPr>
              <a:t>(Andel i %)</a:t>
            </a:r>
            <a:endParaRPr lang="sv-SE" sz="900"/>
          </a:p>
        </c:rich>
      </c:tx>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DataSheet!$B$2:$B$6</c:f>
              <c:strCache>
                <c:ptCount val="5"/>
                <c:pt idx="0">
                  <c:v>Alltid</c:v>
                </c:pt>
                <c:pt idx="1">
                  <c:v>Ofta</c:v>
                </c:pt>
                <c:pt idx="2">
                  <c:v>Ibland</c:v>
                </c:pt>
                <c:pt idx="3">
                  <c:v>Sällan</c:v>
                </c:pt>
                <c:pt idx="4">
                  <c:v>Aldrig</c:v>
                </c:pt>
              </c:strCache>
            </c:strRef>
          </c:cat>
          <c:val>
            <c:numRef>
              <c:f>DataSheet!$C$2:$C$6</c:f>
              <c:numCache>
                <c:formatCode>General</c:formatCode>
                <c:ptCount val="5"/>
                <c:pt idx="0">
                  <c:v>51.433999999999997</c:v>
                </c:pt>
                <c:pt idx="1">
                  <c:v>33.524500000000003</c:v>
                </c:pt>
                <c:pt idx="2">
                  <c:v>11.854699999999999</c:v>
                </c:pt>
                <c:pt idx="3">
                  <c:v>2.8681000000000001</c:v>
                </c:pt>
                <c:pt idx="4">
                  <c:v>0.31869999999999998</c:v>
                </c:pt>
              </c:numCache>
            </c:numRef>
          </c:val>
          <c:extLst>
            <c:ext xmlns:c16="http://schemas.microsoft.com/office/drawing/2014/chart" uri="{C3380CC4-5D6E-409C-BE32-E72D297353CC}">
              <c16:uniqueId val="{00000000-07C0-4867-9347-45DF6C76DA37}"/>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DataSheet!$B$2:$B$6</c:f>
              <c:strCache>
                <c:ptCount val="5"/>
                <c:pt idx="0">
                  <c:v>Alltid</c:v>
                </c:pt>
                <c:pt idx="1">
                  <c:v>Ofta</c:v>
                </c:pt>
                <c:pt idx="2">
                  <c:v>Ibland</c:v>
                </c:pt>
                <c:pt idx="3">
                  <c:v>Sällan</c:v>
                </c:pt>
                <c:pt idx="4">
                  <c:v>Aldrig</c:v>
                </c:pt>
              </c:strCache>
            </c:strRef>
          </c:cat>
          <c:val>
            <c:numRef>
              <c:f>DataSheet!$D$2:$D$6</c:f>
              <c:numCache>
                <c:formatCode>General</c:formatCode>
                <c:ptCount val="5"/>
                <c:pt idx="0">
                  <c:v>56.048900000000003</c:v>
                </c:pt>
                <c:pt idx="1">
                  <c:v>31.402799999999999</c:v>
                </c:pt>
                <c:pt idx="2">
                  <c:v>8.9446999999999992</c:v>
                </c:pt>
                <c:pt idx="3">
                  <c:v>2.7671000000000001</c:v>
                </c:pt>
                <c:pt idx="4">
                  <c:v>0.83660000000000001</c:v>
                </c:pt>
              </c:numCache>
            </c:numRef>
          </c:val>
          <c:extLst>
            <c:ext xmlns:c16="http://schemas.microsoft.com/office/drawing/2014/chart" uri="{C3380CC4-5D6E-409C-BE32-E72D297353CC}">
              <c16:uniqueId val="{00000001-07C0-4867-9347-45DF6C76DA37}"/>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DataSheet!$B$2:$B$6</c:f>
              <c:strCache>
                <c:ptCount val="5"/>
                <c:pt idx="0">
                  <c:v>Alltid</c:v>
                </c:pt>
                <c:pt idx="1">
                  <c:v>Ofta</c:v>
                </c:pt>
                <c:pt idx="2">
                  <c:v>Ibland</c:v>
                </c:pt>
                <c:pt idx="3">
                  <c:v>Sällan</c:v>
                </c:pt>
                <c:pt idx="4">
                  <c:v>Aldrig</c:v>
                </c:pt>
              </c:strCache>
            </c:strRef>
          </c:cat>
          <c:val>
            <c:numRef>
              <c:f>DataSheet!$E$2:$E$6</c:f>
              <c:numCache>
                <c:formatCode>General</c:formatCode>
                <c:ptCount val="5"/>
                <c:pt idx="0">
                  <c:v>55.667999999999999</c:v>
                </c:pt>
                <c:pt idx="1">
                  <c:v>30.566800000000001</c:v>
                </c:pt>
                <c:pt idx="2">
                  <c:v>10.8637</c:v>
                </c:pt>
                <c:pt idx="3">
                  <c:v>2.0918000000000001</c:v>
                </c:pt>
                <c:pt idx="4">
                  <c:v>0.80969999999999998</c:v>
                </c:pt>
              </c:numCache>
            </c:numRef>
          </c:val>
          <c:extLst>
            <c:ext xmlns:c16="http://schemas.microsoft.com/office/drawing/2014/chart" uri="{C3380CC4-5D6E-409C-BE32-E72D297353CC}">
              <c16:uniqueId val="{00000002-07C0-4867-9347-45DF6C76DA37}"/>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DataSheet!$B$2:$B$6</c:f>
              <c:strCache>
                <c:ptCount val="5"/>
                <c:pt idx="0">
                  <c:v>Alltid</c:v>
                </c:pt>
                <c:pt idx="1">
                  <c:v>Ofta</c:v>
                </c:pt>
                <c:pt idx="2">
                  <c:v>Ibland</c:v>
                </c:pt>
                <c:pt idx="3">
                  <c:v>Sällan</c:v>
                </c:pt>
                <c:pt idx="4">
                  <c:v>Aldrig</c:v>
                </c:pt>
              </c:strCache>
            </c:strRef>
          </c:cat>
          <c:val>
            <c:numRef>
              <c:f>DataSheet!$F$2:$F$6</c:f>
              <c:numCache>
                <c:formatCode>General</c:formatCode>
                <c:ptCount val="5"/>
                <c:pt idx="0">
                  <c:v>58.579900000000002</c:v>
                </c:pt>
                <c:pt idx="1">
                  <c:v>29.783000000000001</c:v>
                </c:pt>
                <c:pt idx="2">
                  <c:v>8.0868000000000002</c:v>
                </c:pt>
                <c:pt idx="3">
                  <c:v>2.6297999999999999</c:v>
                </c:pt>
                <c:pt idx="4">
                  <c:v>0.9204</c:v>
                </c:pt>
              </c:numCache>
            </c:numRef>
          </c:val>
          <c:extLst>
            <c:ext xmlns:c16="http://schemas.microsoft.com/office/drawing/2014/chart" uri="{C3380CC4-5D6E-409C-BE32-E72D297353CC}">
              <c16:uniqueId val="{00000003-07C0-4867-9347-45DF6C76DA37}"/>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DataSheet!$B$2:$B$6</c:f>
              <c:strCache>
                <c:ptCount val="5"/>
                <c:pt idx="0">
                  <c:v>2013</c:v>
                </c:pt>
                <c:pt idx="1">
                  <c:v>2015</c:v>
                </c:pt>
                <c:pt idx="2">
                  <c:v>2017</c:v>
                </c:pt>
                <c:pt idx="3">
                  <c:v>2020</c:v>
                </c:pt>
                <c:pt idx="4">
                  <c:v>2023</c:v>
                </c:pt>
              </c:strCache>
            </c:strRef>
          </c:cat>
          <c:val>
            <c:numRef>
              <c:f>DataSheet!$C$2:$C$6</c:f>
              <c:numCache>
                <c:formatCode>General</c:formatCode>
                <c:ptCount val="5"/>
                <c:pt idx="0">
                  <c:v>11.212300000000001</c:v>
                </c:pt>
                <c:pt idx="1">
                  <c:v>10.754200000000001</c:v>
                </c:pt>
                <c:pt idx="2">
                  <c:v>13.2148</c:v>
                </c:pt>
                <c:pt idx="3">
                  <c:v>13.0319</c:v>
                </c:pt>
                <c:pt idx="4">
                  <c:v>13.235300000000001</c:v>
                </c:pt>
              </c:numCache>
            </c:numRef>
          </c:val>
          <c:smooth val="0"/>
          <c:extLst>
            <c:ext xmlns:c16="http://schemas.microsoft.com/office/drawing/2014/chart" uri="{C3380CC4-5D6E-409C-BE32-E72D297353CC}">
              <c16:uniqueId val="{00000000-F554-4808-A740-387DB6404170}"/>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DataSheet!$B$2:$B$6</c:f>
              <c:strCache>
                <c:ptCount val="5"/>
                <c:pt idx="0">
                  <c:v>2013</c:v>
                </c:pt>
                <c:pt idx="1">
                  <c:v>2015</c:v>
                </c:pt>
                <c:pt idx="2">
                  <c:v>2017</c:v>
                </c:pt>
                <c:pt idx="3">
                  <c:v>2020</c:v>
                </c:pt>
                <c:pt idx="4">
                  <c:v>2023</c:v>
                </c:pt>
              </c:strCache>
            </c:strRef>
          </c:cat>
          <c:val>
            <c:numRef>
              <c:f>DataSheet!$D$2:$D$6</c:f>
              <c:numCache>
                <c:formatCode>General</c:formatCode>
                <c:ptCount val="5"/>
                <c:pt idx="0">
                  <c:v>11.318099999999999</c:v>
                </c:pt>
                <c:pt idx="1">
                  <c:v>11.8705</c:v>
                </c:pt>
                <c:pt idx="2">
                  <c:v>12.748100000000001</c:v>
                </c:pt>
                <c:pt idx="3">
                  <c:v>11.1922</c:v>
                </c:pt>
                <c:pt idx="4">
                  <c:v>12.2807</c:v>
                </c:pt>
              </c:numCache>
            </c:numRef>
          </c:val>
          <c:smooth val="0"/>
          <c:extLst>
            <c:ext xmlns:c16="http://schemas.microsoft.com/office/drawing/2014/chart" uri="{C3380CC4-5D6E-409C-BE32-E72D297353CC}">
              <c16:uniqueId val="{00000001-F554-4808-A740-387DB6404170}"/>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DataSheet!$B$2:$B$6</c:f>
              <c:strCache>
                <c:ptCount val="5"/>
                <c:pt idx="0">
                  <c:v>2013</c:v>
                </c:pt>
                <c:pt idx="1">
                  <c:v>2015</c:v>
                </c:pt>
                <c:pt idx="2">
                  <c:v>2017</c:v>
                </c:pt>
                <c:pt idx="3">
                  <c:v>2020</c:v>
                </c:pt>
                <c:pt idx="4">
                  <c:v>2023</c:v>
                </c:pt>
              </c:strCache>
            </c:strRef>
          </c:cat>
          <c:val>
            <c:numRef>
              <c:f>DataSheet!$E$2:$E$6</c:f>
              <c:numCache>
                <c:formatCode>General</c:formatCode>
                <c:ptCount val="5"/>
                <c:pt idx="0">
                  <c:v>34.750599999999999</c:v>
                </c:pt>
                <c:pt idx="1">
                  <c:v>35.616399999999999</c:v>
                </c:pt>
                <c:pt idx="2">
                  <c:v>37.280700000000003</c:v>
                </c:pt>
                <c:pt idx="3">
                  <c:v>38.297899999999998</c:v>
                </c:pt>
                <c:pt idx="4">
                  <c:v>39.5777</c:v>
                </c:pt>
              </c:numCache>
            </c:numRef>
          </c:val>
          <c:smooth val="0"/>
          <c:extLst>
            <c:ext xmlns:c16="http://schemas.microsoft.com/office/drawing/2014/chart" uri="{C3380CC4-5D6E-409C-BE32-E72D297353CC}">
              <c16:uniqueId val="{00000002-F554-4808-A740-387DB6404170}"/>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DataSheet!$B$2:$B$6</c:f>
              <c:strCache>
                <c:ptCount val="5"/>
                <c:pt idx="0">
                  <c:v>2013</c:v>
                </c:pt>
                <c:pt idx="1">
                  <c:v>2015</c:v>
                </c:pt>
                <c:pt idx="2">
                  <c:v>2017</c:v>
                </c:pt>
                <c:pt idx="3">
                  <c:v>2020</c:v>
                </c:pt>
                <c:pt idx="4">
                  <c:v>2023</c:v>
                </c:pt>
              </c:strCache>
            </c:strRef>
          </c:cat>
          <c:val>
            <c:numRef>
              <c:f>DataSheet!$F$2:$F$6</c:f>
              <c:numCache>
                <c:formatCode>General</c:formatCode>
                <c:ptCount val="5"/>
                <c:pt idx="0">
                  <c:v>41.2866</c:v>
                </c:pt>
                <c:pt idx="1">
                  <c:v>44.549399999999999</c:v>
                </c:pt>
                <c:pt idx="2">
                  <c:v>43.505899999999997</c:v>
                </c:pt>
                <c:pt idx="3">
                  <c:v>43.8048</c:v>
                </c:pt>
                <c:pt idx="4">
                  <c:v>46.081099999999999</c:v>
                </c:pt>
              </c:numCache>
            </c:numRef>
          </c:val>
          <c:smooth val="0"/>
          <c:extLst>
            <c:ext xmlns:c16="http://schemas.microsoft.com/office/drawing/2014/chart" uri="{C3380CC4-5D6E-409C-BE32-E72D297353CC}">
              <c16:uniqueId val="{00000003-F554-4808-A740-387DB6404170}"/>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druckit en större mängd alkohol vid ett och samma tillfälle någon gång per år eller oftare (intensivkonsumerar alkohol)</a:t>
            </a:r>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11.212300000000001</c:v>
                </c:pt>
                <c:pt idx="1">
                  <c:v>11.318099999999999</c:v>
                </c:pt>
                <c:pt idx="2">
                  <c:v>34.750599999999999</c:v>
                </c:pt>
                <c:pt idx="3">
                  <c:v>41.2866</c:v>
                </c:pt>
              </c:numCache>
            </c:numRef>
          </c:val>
          <c:extLst>
            <c:ext xmlns:c16="http://schemas.microsoft.com/office/drawing/2014/chart" uri="{C3380CC4-5D6E-409C-BE32-E72D297353CC}">
              <c16:uniqueId val="{00000000-F428-4F63-9F34-8146FD1BB82B}"/>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10.754200000000001</c:v>
                </c:pt>
                <c:pt idx="1">
                  <c:v>11.8705</c:v>
                </c:pt>
                <c:pt idx="2">
                  <c:v>35.616399999999999</c:v>
                </c:pt>
                <c:pt idx="3">
                  <c:v>44.549399999999999</c:v>
                </c:pt>
              </c:numCache>
            </c:numRef>
          </c:val>
          <c:extLst>
            <c:ext xmlns:c16="http://schemas.microsoft.com/office/drawing/2014/chart" uri="{C3380CC4-5D6E-409C-BE32-E72D297353CC}">
              <c16:uniqueId val="{00000001-F428-4F63-9F34-8146FD1BB82B}"/>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13.2148</c:v>
                </c:pt>
                <c:pt idx="1">
                  <c:v>12.748100000000001</c:v>
                </c:pt>
                <c:pt idx="2">
                  <c:v>37.280700000000003</c:v>
                </c:pt>
                <c:pt idx="3">
                  <c:v>43.505899999999997</c:v>
                </c:pt>
              </c:numCache>
            </c:numRef>
          </c:val>
          <c:extLst>
            <c:ext xmlns:c16="http://schemas.microsoft.com/office/drawing/2014/chart" uri="{C3380CC4-5D6E-409C-BE32-E72D297353CC}">
              <c16:uniqueId val="{00000002-F428-4F63-9F34-8146FD1BB82B}"/>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13.0319</c:v>
                </c:pt>
                <c:pt idx="1">
                  <c:v>11.1922</c:v>
                </c:pt>
                <c:pt idx="2">
                  <c:v>38.297899999999998</c:v>
                </c:pt>
                <c:pt idx="3">
                  <c:v>43.8048</c:v>
                </c:pt>
              </c:numCache>
            </c:numRef>
          </c:val>
          <c:extLst>
            <c:ext xmlns:c16="http://schemas.microsoft.com/office/drawing/2014/chart" uri="{C3380CC4-5D6E-409C-BE32-E72D297353CC}">
              <c16:uniqueId val="{00000003-F428-4F63-9F34-8146FD1BB82B}"/>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13.235300000000001</c:v>
                </c:pt>
                <c:pt idx="1">
                  <c:v>12.2807</c:v>
                </c:pt>
                <c:pt idx="2">
                  <c:v>39.5777</c:v>
                </c:pt>
                <c:pt idx="3">
                  <c:v>46.081099999999999</c:v>
                </c:pt>
              </c:numCache>
            </c:numRef>
          </c:val>
          <c:extLst>
            <c:ext xmlns:c16="http://schemas.microsoft.com/office/drawing/2014/chart" uri="{C3380CC4-5D6E-409C-BE32-E72D297353CC}">
              <c16:uniqueId val="{00000004-F428-4F63-9F34-8146FD1BB82B}"/>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0" spc="50"/>
            </a:pPr>
            <a:r>
              <a:rPr lang="sv-SE" sz="1100"/>
              <a:t>Andel (%) som druckit så</a:t>
            </a:r>
            <a:r>
              <a:rPr lang="sv-SE" sz="1100" baseline="0"/>
              <a:t> mycket alkohol att de känt sig berusad</a:t>
            </a:r>
            <a:endParaRPr lang="sv-SE" sz="1100"/>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63</c:v>
                </c:pt>
                <c:pt idx="1">
                  <c:v>60</c:v>
                </c:pt>
                <c:pt idx="2">
                  <c:v>82</c:v>
                </c:pt>
                <c:pt idx="3">
                  <c:v>82</c:v>
                </c:pt>
              </c:numCache>
            </c:numRef>
          </c:val>
          <c:extLst>
            <c:ext xmlns:c16="http://schemas.microsoft.com/office/drawing/2014/chart" uri="{C3380CC4-5D6E-409C-BE32-E72D297353CC}">
              <c16:uniqueId val="{00000000-09E2-41E1-9F62-B30D0B554DDD}"/>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76</c:v>
                </c:pt>
                <c:pt idx="1">
                  <c:v>67</c:v>
                </c:pt>
                <c:pt idx="2">
                  <c:v>88</c:v>
                </c:pt>
                <c:pt idx="3">
                  <c:v>86</c:v>
                </c:pt>
              </c:numCache>
            </c:numRef>
          </c:val>
          <c:extLst>
            <c:ext xmlns:c16="http://schemas.microsoft.com/office/drawing/2014/chart" uri="{C3380CC4-5D6E-409C-BE32-E72D297353CC}">
              <c16:uniqueId val="{00000001-09E2-41E1-9F62-B30D0B554DDD}"/>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59</c:v>
                </c:pt>
                <c:pt idx="1">
                  <c:v>56</c:v>
                </c:pt>
                <c:pt idx="2">
                  <c:v>80</c:v>
                </c:pt>
                <c:pt idx="3">
                  <c:v>82</c:v>
                </c:pt>
              </c:numCache>
            </c:numRef>
          </c:val>
          <c:extLst>
            <c:ext xmlns:c16="http://schemas.microsoft.com/office/drawing/2014/chart" uri="{C3380CC4-5D6E-409C-BE32-E72D297353CC}">
              <c16:uniqueId val="{00000002-09E2-41E1-9F62-B30D0B554DDD}"/>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58</c:v>
                </c:pt>
                <c:pt idx="1">
                  <c:v>50</c:v>
                </c:pt>
                <c:pt idx="2">
                  <c:v>80</c:v>
                </c:pt>
                <c:pt idx="3">
                  <c:v>81</c:v>
                </c:pt>
              </c:numCache>
            </c:numRef>
          </c:val>
          <c:extLst>
            <c:ext xmlns:c16="http://schemas.microsoft.com/office/drawing/2014/chart" uri="{C3380CC4-5D6E-409C-BE32-E72D297353CC}">
              <c16:uniqueId val="{00000003-09E2-41E1-9F62-B30D0B554DDD}"/>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57</c:v>
                </c:pt>
                <c:pt idx="1">
                  <c:v>50</c:v>
                </c:pt>
                <c:pt idx="2">
                  <c:v>80</c:v>
                </c:pt>
                <c:pt idx="3">
                  <c:v>79</c:v>
                </c:pt>
              </c:numCache>
            </c:numRef>
          </c:val>
          <c:extLst>
            <c:ext xmlns:c16="http://schemas.microsoft.com/office/drawing/2014/chart" uri="{C3380CC4-5D6E-409C-BE32-E72D297353CC}">
              <c16:uniqueId val="{00000004-09E2-41E1-9F62-B30D0B554DDD}"/>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0" spc="50"/>
            </a:pPr>
            <a:r>
              <a:rPr lang="sv-SE" sz="1100"/>
              <a:t>Andel (%) som dricker</a:t>
            </a:r>
            <a:r>
              <a:rPr lang="sv-SE" sz="1100" baseline="0"/>
              <a:t> så mycket alkohol att de känner sig berusad 1 gång i månaden eller oftare*</a:t>
            </a:r>
            <a:endParaRPr lang="sv-SE" sz="1100"/>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40</c:v>
                </c:pt>
                <c:pt idx="1">
                  <c:v>39</c:v>
                </c:pt>
                <c:pt idx="2">
                  <c:v>44</c:v>
                </c:pt>
                <c:pt idx="3">
                  <c:v>47</c:v>
                </c:pt>
              </c:numCache>
            </c:numRef>
          </c:val>
          <c:extLst>
            <c:ext xmlns:c16="http://schemas.microsoft.com/office/drawing/2014/chart" uri="{C3380CC4-5D6E-409C-BE32-E72D297353CC}">
              <c16:uniqueId val="{00000000-09E2-41E1-9F62-B30D0B554DDD}"/>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44</c:v>
                </c:pt>
                <c:pt idx="1">
                  <c:v>44</c:v>
                </c:pt>
                <c:pt idx="2">
                  <c:v>50</c:v>
                </c:pt>
                <c:pt idx="3">
                  <c:v>55</c:v>
                </c:pt>
              </c:numCache>
            </c:numRef>
          </c:val>
          <c:extLst>
            <c:ext xmlns:c16="http://schemas.microsoft.com/office/drawing/2014/chart" uri="{C3380CC4-5D6E-409C-BE32-E72D297353CC}">
              <c16:uniqueId val="{00000001-09E2-41E1-9F62-B30D0B554DDD}"/>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43</c:v>
                </c:pt>
                <c:pt idx="1">
                  <c:v>48</c:v>
                </c:pt>
                <c:pt idx="2">
                  <c:v>49</c:v>
                </c:pt>
                <c:pt idx="3">
                  <c:v>55</c:v>
                </c:pt>
              </c:numCache>
            </c:numRef>
          </c:val>
          <c:extLst>
            <c:ext xmlns:c16="http://schemas.microsoft.com/office/drawing/2014/chart" uri="{C3380CC4-5D6E-409C-BE32-E72D297353CC}">
              <c16:uniqueId val="{00000002-09E2-41E1-9F62-B30D0B554DDD}"/>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42</c:v>
                </c:pt>
                <c:pt idx="1">
                  <c:v>43</c:v>
                </c:pt>
                <c:pt idx="2">
                  <c:v>54</c:v>
                </c:pt>
                <c:pt idx="3">
                  <c:v>54</c:v>
                </c:pt>
              </c:numCache>
            </c:numRef>
          </c:val>
          <c:extLst>
            <c:ext xmlns:c16="http://schemas.microsoft.com/office/drawing/2014/chart" uri="{C3380CC4-5D6E-409C-BE32-E72D297353CC}">
              <c16:uniqueId val="{00000003-09E2-41E1-9F62-B30D0B554DDD}"/>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43</c:v>
                </c:pt>
                <c:pt idx="1">
                  <c:v>41</c:v>
                </c:pt>
                <c:pt idx="2">
                  <c:v>56</c:v>
                </c:pt>
                <c:pt idx="3">
                  <c:v>58</c:v>
                </c:pt>
              </c:numCache>
            </c:numRef>
          </c:val>
          <c:extLst>
            <c:ext xmlns:c16="http://schemas.microsoft.com/office/drawing/2014/chart" uri="{C3380CC4-5D6E-409C-BE32-E72D297353CC}">
              <c16:uniqueId val="{00000004-09E2-41E1-9F62-B30D0B554DDD}"/>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0" spc="50"/>
            </a:pPr>
            <a:r>
              <a:rPr lang="sv-SE" sz="1100"/>
              <a:t>Andel (%) som använt läkemedel tillsammans med alkohol i berusningssyfte</a:t>
            </a:r>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2</c:v>
                </c:pt>
                <c:pt idx="1">
                  <c:v>2</c:v>
                </c:pt>
                <c:pt idx="2">
                  <c:v>3</c:v>
                </c:pt>
                <c:pt idx="3">
                  <c:v>3</c:v>
                </c:pt>
              </c:numCache>
            </c:numRef>
          </c:val>
          <c:extLst>
            <c:ext xmlns:c16="http://schemas.microsoft.com/office/drawing/2014/chart" uri="{C3380CC4-5D6E-409C-BE32-E72D297353CC}">
              <c16:uniqueId val="{00000000-09E2-41E1-9F62-B30D0B554DDD}"/>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c:v>
                </c:pt>
                <c:pt idx="1">
                  <c:v>2</c:v>
                </c:pt>
                <c:pt idx="2">
                  <c:v>2</c:v>
                </c:pt>
                <c:pt idx="3">
                  <c:v>3</c:v>
                </c:pt>
              </c:numCache>
            </c:numRef>
          </c:val>
          <c:extLst>
            <c:ext xmlns:c16="http://schemas.microsoft.com/office/drawing/2014/chart" uri="{C3380CC4-5D6E-409C-BE32-E72D297353CC}">
              <c16:uniqueId val="{00000001-09E2-41E1-9F62-B30D0B554DDD}"/>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2</c:v>
                </c:pt>
                <c:pt idx="1">
                  <c:v>2</c:v>
                </c:pt>
                <c:pt idx="2">
                  <c:v>2</c:v>
                </c:pt>
                <c:pt idx="3">
                  <c:v>3</c:v>
                </c:pt>
              </c:numCache>
            </c:numRef>
          </c:val>
          <c:extLst>
            <c:ext xmlns:c16="http://schemas.microsoft.com/office/drawing/2014/chart" uri="{C3380CC4-5D6E-409C-BE32-E72D297353CC}">
              <c16:uniqueId val="{00000002-09E2-41E1-9F62-B30D0B554DDD}"/>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6</c:v>
                </c:pt>
                <c:pt idx="1">
                  <c:v>6</c:v>
                </c:pt>
                <c:pt idx="2">
                  <c:v>8</c:v>
                </c:pt>
                <c:pt idx="3">
                  <c:v>6</c:v>
                </c:pt>
              </c:numCache>
            </c:numRef>
          </c:val>
          <c:extLst>
            <c:ext xmlns:c16="http://schemas.microsoft.com/office/drawing/2014/chart" uri="{C3380CC4-5D6E-409C-BE32-E72D297353CC}">
              <c16:uniqueId val="{00000003-09E2-41E1-9F62-B30D0B554DDD}"/>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7</c:v>
                </c:pt>
                <c:pt idx="1">
                  <c:v>5</c:v>
                </c:pt>
                <c:pt idx="2">
                  <c:v>8</c:v>
                </c:pt>
                <c:pt idx="3">
                  <c:v>5</c:v>
                </c:pt>
              </c:numCache>
            </c:numRef>
          </c:val>
          <c:extLst>
            <c:ext xmlns:c16="http://schemas.microsoft.com/office/drawing/2014/chart" uri="{C3380CC4-5D6E-409C-BE32-E72D297353CC}">
              <c16:uniqueId val="{00000004-09E2-41E1-9F62-B30D0B554DDD}"/>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Hur får du tag på alkohol? (Andel</a:t>
            </a:r>
            <a:r>
              <a:rPr lang="sv-SE" baseline="0"/>
              <a:t> i %)*</a:t>
            </a:r>
            <a:endParaRPr lang="sv-SE"/>
          </a:p>
        </c:rich>
      </c:tx>
      <c:layout/>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DataSheet!$B$2:$B$6</c:f>
              <c:strCache>
                <c:ptCount val="5"/>
                <c:pt idx="0">
                  <c:v>Från mina kompisar</c:v>
                </c:pt>
                <c:pt idx="1">
                  <c:v>Köper från någon annan som säljer/köper ut till ungdomar</c:v>
                </c:pt>
                <c:pt idx="2">
                  <c:v>Får/tar på fest</c:v>
                </c:pt>
                <c:pt idx="3">
                  <c:v>Tar hemifrån utan tillstånd</c:v>
                </c:pt>
                <c:pt idx="4">
                  <c:v>På annat sätt, nämligen:</c:v>
                </c:pt>
              </c:strCache>
            </c:strRef>
          </c:cat>
          <c:val>
            <c:numRef>
              <c:f>DataSheet!$C$2:$C$6</c:f>
              <c:numCache>
                <c:formatCode>General</c:formatCode>
                <c:ptCount val="5"/>
                <c:pt idx="0">
                  <c:v>43.924100000000003</c:v>
                </c:pt>
                <c:pt idx="1">
                  <c:v>33.924100000000003</c:v>
                </c:pt>
                <c:pt idx="2">
                  <c:v>30.189900000000002</c:v>
                </c:pt>
                <c:pt idx="3">
                  <c:v>29.556999999999999</c:v>
                </c:pt>
                <c:pt idx="4">
                  <c:v>6.8353999999999999</c:v>
                </c:pt>
              </c:numCache>
            </c:numRef>
          </c:val>
          <c:extLst>
            <c:ext xmlns:c16="http://schemas.microsoft.com/office/drawing/2014/chart" uri="{C3380CC4-5D6E-409C-BE32-E72D297353CC}">
              <c16:uniqueId val="{00000000-C5A9-481D-B4DE-2258C5E9650A}"/>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DataSheet!$B$2:$B$6</c:f>
              <c:strCache>
                <c:ptCount val="5"/>
                <c:pt idx="0">
                  <c:v>Från mina kompisar</c:v>
                </c:pt>
                <c:pt idx="1">
                  <c:v>Köper från någon annan som säljer/köper ut till ungdomar</c:v>
                </c:pt>
                <c:pt idx="2">
                  <c:v>Får/tar på fest</c:v>
                </c:pt>
                <c:pt idx="3">
                  <c:v>Tar hemifrån utan tillstånd</c:v>
                </c:pt>
                <c:pt idx="4">
                  <c:v>På annat sätt, nämligen:</c:v>
                </c:pt>
              </c:strCache>
            </c:strRef>
          </c:cat>
          <c:val>
            <c:numRef>
              <c:f>DataSheet!$D$2:$D$6</c:f>
              <c:numCache>
                <c:formatCode>General</c:formatCode>
                <c:ptCount val="5"/>
                <c:pt idx="0">
                  <c:v>31.472899999999999</c:v>
                </c:pt>
                <c:pt idx="1">
                  <c:v>27.674399999999999</c:v>
                </c:pt>
                <c:pt idx="2">
                  <c:v>27.674399999999999</c:v>
                </c:pt>
                <c:pt idx="3">
                  <c:v>19.689900000000002</c:v>
                </c:pt>
                <c:pt idx="4">
                  <c:v>10.697699999999999</c:v>
                </c:pt>
              </c:numCache>
            </c:numRef>
          </c:val>
          <c:extLst>
            <c:ext xmlns:c16="http://schemas.microsoft.com/office/drawing/2014/chart" uri="{C3380CC4-5D6E-409C-BE32-E72D297353CC}">
              <c16:uniqueId val="{00000001-C5A9-481D-B4DE-2258C5E9650A}"/>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DataSheet!$B$2:$B$6</c:f>
              <c:strCache>
                <c:ptCount val="5"/>
                <c:pt idx="0">
                  <c:v>Från mina kompisar</c:v>
                </c:pt>
                <c:pt idx="1">
                  <c:v>Köper från någon annan som säljer/köper ut till ungdomar</c:v>
                </c:pt>
                <c:pt idx="2">
                  <c:v>Får/tar på fest</c:v>
                </c:pt>
                <c:pt idx="3">
                  <c:v>Tar hemifrån utan tillstånd</c:v>
                </c:pt>
                <c:pt idx="4">
                  <c:v>På annat sätt, nämligen:</c:v>
                </c:pt>
              </c:strCache>
            </c:strRef>
          </c:cat>
          <c:val>
            <c:numRef>
              <c:f>DataSheet!$E$2:$E$6</c:f>
              <c:numCache>
                <c:formatCode>General</c:formatCode>
                <c:ptCount val="5"/>
                <c:pt idx="0">
                  <c:v>48.872700000000002</c:v>
                </c:pt>
                <c:pt idx="1">
                  <c:v>41.014600000000002</c:v>
                </c:pt>
                <c:pt idx="2">
                  <c:v>33.488100000000003</c:v>
                </c:pt>
                <c:pt idx="3">
                  <c:v>19.098099999999999</c:v>
                </c:pt>
                <c:pt idx="4">
                  <c:v>2.6857000000000002</c:v>
                </c:pt>
              </c:numCache>
            </c:numRef>
          </c:val>
          <c:extLst>
            <c:ext xmlns:c16="http://schemas.microsoft.com/office/drawing/2014/chart" uri="{C3380CC4-5D6E-409C-BE32-E72D297353CC}">
              <c16:uniqueId val="{00000002-C5A9-481D-B4DE-2258C5E9650A}"/>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DataSheet!$B$2:$B$6</c:f>
              <c:strCache>
                <c:ptCount val="5"/>
                <c:pt idx="0">
                  <c:v>Från mina kompisar</c:v>
                </c:pt>
                <c:pt idx="1">
                  <c:v>Köper från någon annan som säljer/köper ut till ungdomar</c:v>
                </c:pt>
                <c:pt idx="2">
                  <c:v>Får/tar på fest</c:v>
                </c:pt>
                <c:pt idx="3">
                  <c:v>Tar hemifrån utan tillstånd</c:v>
                </c:pt>
                <c:pt idx="4">
                  <c:v>På annat sätt, nämligen:</c:v>
                </c:pt>
              </c:strCache>
            </c:strRef>
          </c:cat>
          <c:val>
            <c:numRef>
              <c:f>DataSheet!$F$2:$F$6</c:f>
              <c:numCache>
                <c:formatCode>General</c:formatCode>
                <c:ptCount val="5"/>
                <c:pt idx="0">
                  <c:v>41.643599999999999</c:v>
                </c:pt>
                <c:pt idx="1">
                  <c:v>32.004199999999997</c:v>
                </c:pt>
                <c:pt idx="2">
                  <c:v>27.080400000000001</c:v>
                </c:pt>
                <c:pt idx="3">
                  <c:v>14.5284</c:v>
                </c:pt>
                <c:pt idx="4">
                  <c:v>5.8598999999999997</c:v>
                </c:pt>
              </c:numCache>
            </c:numRef>
          </c:val>
          <c:extLst>
            <c:ext xmlns:c16="http://schemas.microsoft.com/office/drawing/2014/chart" uri="{C3380CC4-5D6E-409C-BE32-E72D297353CC}">
              <c16:uniqueId val="{00000003-C5A9-481D-B4DE-2258C5E9650A}"/>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blivit bjudna på alkohol av sina föräldrar en eller flera gånger</a:t>
            </a:r>
          </a:p>
        </c:rich>
      </c:tx>
      <c:layout/>
      <c:overlay val="0"/>
    </c:title>
    <c:autoTitleDeleted val="0"/>
    <c:plotArea>
      <c:layout/>
      <c:barChart>
        <c:barDir val="col"/>
        <c:grouping val="clustered"/>
        <c:varyColors val="0"/>
        <c:ser>
          <c:idx val="0"/>
          <c:order val="0"/>
          <c:tx>
            <c:strRef>
              <c:f>DataSheet!$C$1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8.3798999999999992</c:v>
                </c:pt>
                <c:pt idx="1">
                  <c:v>8.8489000000000004</c:v>
                </c:pt>
                <c:pt idx="2">
                  <c:v>22.517099999999999</c:v>
                </c:pt>
                <c:pt idx="3">
                  <c:v>23.175999999999998</c:v>
                </c:pt>
              </c:numCache>
            </c:numRef>
          </c:val>
          <c:extLst>
            <c:ext xmlns:c16="http://schemas.microsoft.com/office/drawing/2014/chart" uri="{C3380CC4-5D6E-409C-BE32-E72D297353CC}">
              <c16:uniqueId val="{00000000-A7D4-4574-A6C7-0A988E847677}"/>
            </c:ext>
          </c:extLst>
        </c:ser>
        <c:ser>
          <c:idx val="1"/>
          <c:order val="1"/>
          <c:tx>
            <c:strRef>
              <c:f>DataSheet!$D$1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10.8964</c:v>
                </c:pt>
                <c:pt idx="1">
                  <c:v>10.6107</c:v>
                </c:pt>
                <c:pt idx="2">
                  <c:v>22.631599999999999</c:v>
                </c:pt>
                <c:pt idx="3">
                  <c:v>27.1571</c:v>
                </c:pt>
              </c:numCache>
            </c:numRef>
          </c:val>
          <c:extLst>
            <c:ext xmlns:c16="http://schemas.microsoft.com/office/drawing/2014/chart" uri="{C3380CC4-5D6E-409C-BE32-E72D297353CC}">
              <c16:uniqueId val="{00000001-A7D4-4574-A6C7-0A988E847677}"/>
            </c:ext>
          </c:extLst>
        </c:ser>
        <c:ser>
          <c:idx val="2"/>
          <c:order val="2"/>
          <c:tx>
            <c:strRef>
              <c:f>DataSheet!$E$1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10.5053</c:v>
                </c:pt>
                <c:pt idx="1">
                  <c:v>8.6982999999999997</c:v>
                </c:pt>
                <c:pt idx="2">
                  <c:v>24.502400000000002</c:v>
                </c:pt>
                <c:pt idx="3">
                  <c:v>21.8398</c:v>
                </c:pt>
              </c:numCache>
            </c:numRef>
          </c:val>
          <c:extLst>
            <c:ext xmlns:c16="http://schemas.microsoft.com/office/drawing/2014/chart" uri="{C3380CC4-5D6E-409C-BE32-E72D297353CC}">
              <c16:uniqueId val="{00000002-A7D4-4574-A6C7-0A988E847677}"/>
            </c:ext>
          </c:extLst>
        </c:ser>
        <c:ser>
          <c:idx val="4"/>
          <c:order val="3"/>
          <c:tx>
            <c:strRef>
              <c:f>DataSheet!$F$1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13.874700000000001</c:v>
                </c:pt>
                <c:pt idx="1">
                  <c:v>11.241099999999999</c:v>
                </c:pt>
                <c:pt idx="2">
                  <c:v>26.362400000000001</c:v>
                </c:pt>
                <c:pt idx="3">
                  <c:v>23.851400000000002</c:v>
                </c:pt>
              </c:numCache>
            </c:numRef>
          </c:val>
          <c:extLst>
            <c:ext xmlns:c16="http://schemas.microsoft.com/office/drawing/2014/chart" uri="{C3380CC4-5D6E-409C-BE32-E72D297353CC}">
              <c16:uniqueId val="{00000003-A7D4-4574-A6C7-0A988E847677}"/>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någon gång använt anabola steroider/dopingpreparat</a:t>
            </a:r>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DataSheet!$B$2:$B$3</c:f>
              <c:strCache>
                <c:ptCount val="2"/>
                <c:pt idx="0">
                  <c:v>Tjej</c:v>
                </c:pt>
                <c:pt idx="1">
                  <c:v>Kille</c:v>
                </c:pt>
              </c:strCache>
            </c:strRef>
          </c:cat>
          <c:val>
            <c:numRef>
              <c:f>DataSheet!$C$2:$C$3</c:f>
              <c:numCache>
                <c:formatCode>General</c:formatCode>
                <c:ptCount val="2"/>
                <c:pt idx="0">
                  <c:v>0.18920000000000001</c:v>
                </c:pt>
                <c:pt idx="1">
                  <c:v>1.0357000000000001</c:v>
                </c:pt>
              </c:numCache>
            </c:numRef>
          </c:val>
          <c:extLst>
            <c:ext xmlns:c16="http://schemas.microsoft.com/office/drawing/2014/chart" uri="{C3380CC4-5D6E-409C-BE32-E72D297353CC}">
              <c16:uniqueId val="{00000000-8E1F-441F-9B83-ACFA47A85570}"/>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DataSheet!$B$2:$B$3</c:f>
              <c:strCache>
                <c:ptCount val="2"/>
                <c:pt idx="0">
                  <c:v>Tjej</c:v>
                </c:pt>
                <c:pt idx="1">
                  <c:v>Kille</c:v>
                </c:pt>
              </c:strCache>
            </c:strRef>
          </c:cat>
          <c:val>
            <c:numRef>
              <c:f>DataSheet!$D$2:$D$3</c:f>
              <c:numCache>
                <c:formatCode>General</c:formatCode>
                <c:ptCount val="2"/>
                <c:pt idx="0">
                  <c:v>0.34799999999999998</c:v>
                </c:pt>
                <c:pt idx="1">
                  <c:v>1.4619</c:v>
                </c:pt>
              </c:numCache>
            </c:numRef>
          </c:val>
          <c:extLst>
            <c:ext xmlns:c16="http://schemas.microsoft.com/office/drawing/2014/chart" uri="{C3380CC4-5D6E-409C-BE32-E72D297353CC}">
              <c16:uniqueId val="{00000001-8E1F-441F-9B83-ACFA47A85570}"/>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DataSheet!$B$2:$B$3</c:f>
              <c:strCache>
                <c:ptCount val="2"/>
                <c:pt idx="0">
                  <c:v>Tjej</c:v>
                </c:pt>
                <c:pt idx="1">
                  <c:v>Kille</c:v>
                </c:pt>
              </c:strCache>
            </c:strRef>
          </c:cat>
          <c:val>
            <c:numRef>
              <c:f>DataSheet!$E$2:$E$3</c:f>
              <c:numCache>
                <c:formatCode>General</c:formatCode>
                <c:ptCount val="2"/>
                <c:pt idx="0">
                  <c:v>0.24709999999999999</c:v>
                </c:pt>
                <c:pt idx="1">
                  <c:v>1.2134</c:v>
                </c:pt>
              </c:numCache>
            </c:numRef>
          </c:val>
          <c:extLst>
            <c:ext xmlns:c16="http://schemas.microsoft.com/office/drawing/2014/chart" uri="{C3380CC4-5D6E-409C-BE32-E72D297353CC}">
              <c16:uniqueId val="{00000002-8E1F-441F-9B83-ACFA47A85570}"/>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DataSheet!$B$2:$B$3</c:f>
              <c:strCache>
                <c:ptCount val="2"/>
                <c:pt idx="0">
                  <c:v>Tjej</c:v>
                </c:pt>
                <c:pt idx="1">
                  <c:v>Kille</c:v>
                </c:pt>
              </c:strCache>
            </c:strRef>
          </c:cat>
          <c:val>
            <c:numRef>
              <c:f>DataSheet!$F$2:$F$3</c:f>
              <c:numCache>
                <c:formatCode>General</c:formatCode>
                <c:ptCount val="2"/>
                <c:pt idx="0">
                  <c:v>0.2041</c:v>
                </c:pt>
                <c:pt idx="1">
                  <c:v>1.3068</c:v>
                </c:pt>
              </c:numCache>
            </c:numRef>
          </c:val>
          <c:extLst>
            <c:ext xmlns:c16="http://schemas.microsoft.com/office/drawing/2014/chart" uri="{C3380CC4-5D6E-409C-BE32-E72D297353CC}">
              <c16:uniqueId val="{00000003-8E1F-441F-9B83-ACFA47A85570}"/>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DataSheet!$B$2:$B$3</c:f>
              <c:strCache>
                <c:ptCount val="2"/>
                <c:pt idx="0">
                  <c:v>Tjej</c:v>
                </c:pt>
                <c:pt idx="1">
                  <c:v>Kille</c:v>
                </c:pt>
              </c:strCache>
            </c:strRef>
          </c:cat>
          <c:val>
            <c:numRef>
              <c:f>DataSheet!$G$2:$G$3</c:f>
              <c:numCache>
                <c:formatCode>General</c:formatCode>
                <c:ptCount val="2"/>
                <c:pt idx="0">
                  <c:v>0.1981</c:v>
                </c:pt>
                <c:pt idx="1">
                  <c:v>1.7259</c:v>
                </c:pt>
              </c:numCache>
            </c:numRef>
          </c:val>
          <c:extLst>
            <c:ext xmlns:c16="http://schemas.microsoft.com/office/drawing/2014/chart" uri="{C3380CC4-5D6E-409C-BE32-E72D297353CC}">
              <c16:uniqueId val="{00000004-8E1F-441F-9B83-ACFA47A85570}"/>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någon gång använt receptbelagda</a:t>
            </a:r>
            <a:r>
              <a:rPr lang="sv-SE" baseline="0"/>
              <a:t> läkemedel (ej ordinerade från läkare)</a:t>
            </a:r>
            <a:endParaRPr lang="sv-SE"/>
          </a:p>
        </c:rich>
      </c:tx>
      <c:layout/>
      <c:overlay val="0"/>
    </c:title>
    <c:autoTitleDeleted val="0"/>
    <c:plotArea>
      <c:layout>
        <c:manualLayout>
          <c:layoutTarget val="inner"/>
          <c:xMode val="edge"/>
          <c:yMode val="edge"/>
          <c:x val="9.0039049996799167E-2"/>
          <c:y val="0.10813958379686743"/>
          <c:w val="0.88905502665825309"/>
          <c:h val="0.71603590313550558"/>
        </c:manualLayout>
      </c:layout>
      <c:barChart>
        <c:barDir val="col"/>
        <c:grouping val="clustered"/>
        <c:varyColors val="0"/>
        <c:ser>
          <c:idx val="4"/>
          <c:order val="0"/>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DataSheet!$B$2:$B$3</c:f>
              <c:strCache>
                <c:ptCount val="2"/>
                <c:pt idx="0">
                  <c:v>Tjej</c:v>
                </c:pt>
                <c:pt idx="1">
                  <c:v>Kille</c:v>
                </c:pt>
              </c:strCache>
            </c:strRef>
          </c:cat>
          <c:val>
            <c:numRef>
              <c:f>DataSheet!$F$2:$F$3</c:f>
              <c:numCache>
                <c:formatCode>General</c:formatCode>
                <c:ptCount val="2"/>
                <c:pt idx="0">
                  <c:v>5</c:v>
                </c:pt>
                <c:pt idx="1">
                  <c:v>4</c:v>
                </c:pt>
              </c:numCache>
            </c:numRef>
          </c:val>
          <c:extLst>
            <c:ext xmlns:c16="http://schemas.microsoft.com/office/drawing/2014/chart" uri="{C3380CC4-5D6E-409C-BE32-E72D297353CC}">
              <c16:uniqueId val="{00000003-8E1F-441F-9B83-ACFA47A85570}"/>
            </c:ext>
          </c:extLst>
        </c:ser>
        <c:ser>
          <c:idx val="5"/>
          <c:order val="1"/>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DataSheet!$B$2:$B$3</c:f>
              <c:strCache>
                <c:ptCount val="2"/>
                <c:pt idx="0">
                  <c:v>Tjej</c:v>
                </c:pt>
                <c:pt idx="1">
                  <c:v>Kille</c:v>
                </c:pt>
              </c:strCache>
            </c:strRef>
          </c:cat>
          <c:val>
            <c:numRef>
              <c:f>DataSheet!$G$2:$G$3</c:f>
              <c:numCache>
                <c:formatCode>General</c:formatCode>
                <c:ptCount val="2"/>
                <c:pt idx="0">
                  <c:v>4</c:v>
                </c:pt>
                <c:pt idx="1">
                  <c:v>4</c:v>
                </c:pt>
              </c:numCache>
            </c:numRef>
          </c:val>
          <c:extLst>
            <c:ext xmlns:c16="http://schemas.microsoft.com/office/drawing/2014/chart" uri="{C3380CC4-5D6E-409C-BE32-E72D297353CC}">
              <c16:uniqueId val="{00000004-8E1F-441F-9B83-ACFA47A85570}"/>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sz="1000"/>
              <a:t>Hur får du tag på</a:t>
            </a:r>
            <a:r>
              <a:rPr lang="sv-SE" sz="1000" baseline="0"/>
              <a:t> </a:t>
            </a:r>
            <a:r>
              <a:rPr lang="sv-SE" sz="1000" b="0" i="0" u="none" strike="noStrike" kern="1200" spc="50" baseline="0">
                <a:solidFill>
                  <a:prstClr val="black"/>
                </a:solidFill>
              </a:rPr>
              <a:t>receptbelagda läkemedel (ej ordinerade från läkare)</a:t>
            </a:r>
            <a:r>
              <a:rPr lang="sv-SE" sz="1000"/>
              <a:t>? (Andel</a:t>
            </a:r>
            <a:r>
              <a:rPr lang="sv-SE" sz="1000" baseline="0"/>
              <a:t> i %)*</a:t>
            </a:r>
            <a:endParaRPr lang="sv-SE" sz="1000"/>
          </a:p>
        </c:rich>
      </c:tx>
      <c:layout/>
      <c:overlay val="0"/>
    </c:title>
    <c:autoTitleDeleted val="0"/>
    <c:plotArea>
      <c:layout/>
      <c:barChart>
        <c:barDir val="col"/>
        <c:grouping val="clustered"/>
        <c:varyColors val="0"/>
        <c:ser>
          <c:idx val="0"/>
          <c:order val="0"/>
          <c:tx>
            <c:strRef>
              <c:f>DataSheet!$C$1</c:f>
              <c:strCache>
                <c:ptCount val="1"/>
                <c:pt idx="0">
                  <c:v>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På annat sätt, nämligen</c:v>
                </c:pt>
                <c:pt idx="1">
                  <c:v>Tar hemifrån utan tillstånd</c:v>
                </c:pt>
                <c:pt idx="2">
                  <c:v>Från mina kompisar</c:v>
                </c:pt>
                <c:pt idx="3">
                  <c:v>Köper från någon som säljer till ungdomar</c:v>
                </c:pt>
              </c:strCache>
            </c:strRef>
          </c:cat>
          <c:val>
            <c:numRef>
              <c:f>DataSheet!$C$2:$C$5</c:f>
              <c:numCache>
                <c:formatCode>General</c:formatCode>
                <c:ptCount val="4"/>
                <c:pt idx="0">
                  <c:v>43.924100000000003</c:v>
                </c:pt>
                <c:pt idx="1">
                  <c:v>33.924100000000003</c:v>
                </c:pt>
                <c:pt idx="2">
                  <c:v>30.189900000000002</c:v>
                </c:pt>
                <c:pt idx="3">
                  <c:v>29.556999999999999</c:v>
                </c:pt>
              </c:numCache>
            </c:numRef>
          </c:val>
          <c:extLst>
            <c:ext xmlns:c16="http://schemas.microsoft.com/office/drawing/2014/chart" uri="{C3380CC4-5D6E-409C-BE32-E72D297353CC}">
              <c16:uniqueId val="{00000000-0694-4713-8DBE-AB99611121F7}"/>
            </c:ext>
          </c:extLst>
        </c:ser>
        <c:ser>
          <c:idx val="1"/>
          <c:order val="1"/>
          <c:tx>
            <c:strRef>
              <c:f>DataSheet!$D$1</c:f>
              <c:strCache>
                <c:ptCount val="1"/>
                <c:pt idx="0">
                  <c:v>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På annat sätt, nämligen</c:v>
                </c:pt>
                <c:pt idx="1">
                  <c:v>Tar hemifrån utan tillstånd</c:v>
                </c:pt>
                <c:pt idx="2">
                  <c:v>Från mina kompisar</c:v>
                </c:pt>
                <c:pt idx="3">
                  <c:v>Köper från någon som säljer till ungdomar</c:v>
                </c:pt>
              </c:strCache>
            </c:strRef>
          </c:cat>
          <c:val>
            <c:numRef>
              <c:f>DataSheet!$D$2:$D$5</c:f>
              <c:numCache>
                <c:formatCode>General</c:formatCode>
                <c:ptCount val="4"/>
                <c:pt idx="0">
                  <c:v>31.472899999999999</c:v>
                </c:pt>
                <c:pt idx="1">
                  <c:v>27.674399999999999</c:v>
                </c:pt>
                <c:pt idx="2">
                  <c:v>27.674399999999999</c:v>
                </c:pt>
                <c:pt idx="3">
                  <c:v>19.689900000000002</c:v>
                </c:pt>
              </c:numCache>
            </c:numRef>
          </c:val>
          <c:extLst>
            <c:ext xmlns:c16="http://schemas.microsoft.com/office/drawing/2014/chart" uri="{C3380CC4-5D6E-409C-BE32-E72D297353CC}">
              <c16:uniqueId val="{00000001-0694-4713-8DBE-AB99611121F7}"/>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svarande fördelat på härkomst</a:t>
            </a:r>
          </a:p>
        </c:rich>
      </c:tx>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DataSheet!$B$2:$B$4</c:f>
              <c:strCache>
                <c:ptCount val="3"/>
                <c:pt idx="0">
                  <c:v>Sverige</c:v>
                </c:pt>
                <c:pt idx="1">
                  <c:v>Övriga Europa</c:v>
                </c:pt>
                <c:pt idx="2">
                  <c:v>Övriga världen</c:v>
                </c:pt>
              </c:strCache>
            </c:strRef>
          </c:cat>
          <c:val>
            <c:numRef>
              <c:f>DataSheet!$C$2:$C$4</c:f>
              <c:numCache>
                <c:formatCode>General</c:formatCode>
                <c:ptCount val="3"/>
                <c:pt idx="0">
                  <c:v>72.750500000000002</c:v>
                </c:pt>
                <c:pt idx="1">
                  <c:v>9.7001000000000008</c:v>
                </c:pt>
                <c:pt idx="2">
                  <c:v>17.996200000000002</c:v>
                </c:pt>
              </c:numCache>
            </c:numRef>
          </c:val>
          <c:extLst>
            <c:ext xmlns:c16="http://schemas.microsoft.com/office/drawing/2014/chart" uri="{C3380CC4-5D6E-409C-BE32-E72D297353CC}">
              <c16:uniqueId val="{00000000-814B-4C42-9DDF-ED185ADE1A66}"/>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DataSheet!$B$2:$B$4</c:f>
              <c:strCache>
                <c:ptCount val="3"/>
                <c:pt idx="0">
                  <c:v>Sverige</c:v>
                </c:pt>
                <c:pt idx="1">
                  <c:v>Övriga Europa</c:v>
                </c:pt>
                <c:pt idx="2">
                  <c:v>Övriga världen</c:v>
                </c:pt>
              </c:strCache>
            </c:strRef>
          </c:cat>
          <c:val>
            <c:numRef>
              <c:f>DataSheet!$D$2:$D$4</c:f>
              <c:numCache>
                <c:formatCode>General</c:formatCode>
                <c:ptCount val="3"/>
                <c:pt idx="0">
                  <c:v>71.318299999999994</c:v>
                </c:pt>
                <c:pt idx="1">
                  <c:v>9.7105999999999995</c:v>
                </c:pt>
                <c:pt idx="2">
                  <c:v>19.2926</c:v>
                </c:pt>
              </c:numCache>
            </c:numRef>
          </c:val>
          <c:extLst>
            <c:ext xmlns:c16="http://schemas.microsoft.com/office/drawing/2014/chart" uri="{C3380CC4-5D6E-409C-BE32-E72D297353CC}">
              <c16:uniqueId val="{00000001-814B-4C42-9DDF-ED185ADE1A66}"/>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DataSheet!$B$2:$B$4</c:f>
              <c:strCache>
                <c:ptCount val="3"/>
                <c:pt idx="0">
                  <c:v>Sverige</c:v>
                </c:pt>
                <c:pt idx="1">
                  <c:v>Övriga Europa</c:v>
                </c:pt>
                <c:pt idx="2">
                  <c:v>Övriga världen</c:v>
                </c:pt>
              </c:strCache>
            </c:strRef>
          </c:cat>
          <c:val>
            <c:numRef>
              <c:f>DataSheet!$E$2:$E$4</c:f>
              <c:numCache>
                <c:formatCode>General</c:formatCode>
                <c:ptCount val="3"/>
                <c:pt idx="0">
                  <c:v>70.445300000000003</c:v>
                </c:pt>
                <c:pt idx="1">
                  <c:v>10.1889</c:v>
                </c:pt>
                <c:pt idx="2">
                  <c:v>19.770600000000002</c:v>
                </c:pt>
              </c:numCache>
            </c:numRef>
          </c:val>
          <c:extLst>
            <c:ext xmlns:c16="http://schemas.microsoft.com/office/drawing/2014/chart" uri="{C3380CC4-5D6E-409C-BE32-E72D297353CC}">
              <c16:uniqueId val="{00000002-814B-4C42-9DDF-ED185ADE1A66}"/>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DataSheet!$B$2:$B$4</c:f>
              <c:strCache>
                <c:ptCount val="3"/>
                <c:pt idx="0">
                  <c:v>Sverige</c:v>
                </c:pt>
                <c:pt idx="1">
                  <c:v>Övriga Europa</c:v>
                </c:pt>
                <c:pt idx="2">
                  <c:v>Övriga världen</c:v>
                </c:pt>
              </c:strCache>
            </c:strRef>
          </c:cat>
          <c:val>
            <c:numRef>
              <c:f>DataSheet!$F$2:$F$4</c:f>
              <c:numCache>
                <c:formatCode>General</c:formatCode>
                <c:ptCount val="3"/>
                <c:pt idx="0">
                  <c:v>73.967200000000005</c:v>
                </c:pt>
                <c:pt idx="1">
                  <c:v>9.7705000000000002</c:v>
                </c:pt>
                <c:pt idx="2">
                  <c:v>16.721299999999999</c:v>
                </c:pt>
              </c:numCache>
            </c:numRef>
          </c:val>
          <c:extLst>
            <c:ext xmlns:c16="http://schemas.microsoft.com/office/drawing/2014/chart" uri="{C3380CC4-5D6E-409C-BE32-E72D297353CC}">
              <c16:uniqueId val="{00000003-814B-4C42-9DDF-ED185ADE1A66}"/>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blivit erbjudna att köpa eller få narkotika</a:t>
            </a:r>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12.8421</c:v>
                </c:pt>
                <c:pt idx="1">
                  <c:v>15.042999999999999</c:v>
                </c:pt>
                <c:pt idx="2">
                  <c:v>19.196100000000001</c:v>
                </c:pt>
                <c:pt idx="3">
                  <c:v>28.852499999999999</c:v>
                </c:pt>
              </c:numCache>
            </c:numRef>
          </c:val>
          <c:extLst>
            <c:ext xmlns:c16="http://schemas.microsoft.com/office/drawing/2014/chart" uri="{C3380CC4-5D6E-409C-BE32-E72D297353CC}">
              <c16:uniqueId val="{00000000-6938-44AB-8692-9ADD753242D8}"/>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7.9634</c:v>
                </c:pt>
                <c:pt idx="1">
                  <c:v>14.275399999999999</c:v>
                </c:pt>
                <c:pt idx="2">
                  <c:v>20.2761</c:v>
                </c:pt>
                <c:pt idx="3">
                  <c:v>25.542999999999999</c:v>
                </c:pt>
              </c:numCache>
            </c:numRef>
          </c:val>
          <c:extLst>
            <c:ext xmlns:c16="http://schemas.microsoft.com/office/drawing/2014/chart" uri="{C3380CC4-5D6E-409C-BE32-E72D297353CC}">
              <c16:uniqueId val="{00000001-6938-44AB-8692-9ADD753242D8}"/>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13.9985</c:v>
                </c:pt>
                <c:pt idx="1">
                  <c:v>14.9733</c:v>
                </c:pt>
                <c:pt idx="2">
                  <c:v>19.507899999999999</c:v>
                </c:pt>
                <c:pt idx="3">
                  <c:v>28.714700000000001</c:v>
                </c:pt>
              </c:numCache>
            </c:numRef>
          </c:val>
          <c:extLst>
            <c:ext xmlns:c16="http://schemas.microsoft.com/office/drawing/2014/chart" uri="{C3380CC4-5D6E-409C-BE32-E72D297353CC}">
              <c16:uniqueId val="{00000002-6938-44AB-8692-9ADD753242D8}"/>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12.249000000000001</c:v>
                </c:pt>
                <c:pt idx="1">
                  <c:v>14.5655</c:v>
                </c:pt>
                <c:pt idx="2">
                  <c:v>21.690899999999999</c:v>
                </c:pt>
                <c:pt idx="3">
                  <c:v>28.652799999999999</c:v>
                </c:pt>
              </c:numCache>
            </c:numRef>
          </c:val>
          <c:extLst>
            <c:ext xmlns:c16="http://schemas.microsoft.com/office/drawing/2014/chart" uri="{C3380CC4-5D6E-409C-BE32-E72D297353CC}">
              <c16:uniqueId val="{00000003-6938-44AB-8692-9ADD753242D8}"/>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15.0992</c:v>
                </c:pt>
                <c:pt idx="1">
                  <c:v>16.623200000000001</c:v>
                </c:pt>
                <c:pt idx="2">
                  <c:v>20.0137</c:v>
                </c:pt>
                <c:pt idx="3">
                  <c:v>26.187200000000001</c:v>
                </c:pt>
              </c:numCache>
            </c:numRef>
          </c:val>
          <c:extLst>
            <c:ext xmlns:c16="http://schemas.microsoft.com/office/drawing/2014/chart" uri="{C3380CC4-5D6E-409C-BE32-E72D297353CC}">
              <c16:uniqueId val="{00000004-6938-44AB-8692-9ADD753242D8}"/>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2.8671000000000002</c:v>
                </c:pt>
                <c:pt idx="1">
                  <c:v>3.331</c:v>
                </c:pt>
                <c:pt idx="2">
                  <c:v>5.5374999999999996</c:v>
                </c:pt>
                <c:pt idx="3">
                  <c:v>9.9839000000000002</c:v>
                </c:pt>
              </c:numCache>
            </c:numRef>
          </c:val>
          <c:extLst>
            <c:ext xmlns:c16="http://schemas.microsoft.com/office/drawing/2014/chart" uri="{C3380CC4-5D6E-409C-BE32-E72D297353CC}">
              <c16:uniqueId val="{00000000-018E-43AF-A527-2A60AC2A9BD5}"/>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0.96750000000000003</c:v>
                </c:pt>
                <c:pt idx="1">
                  <c:v>3.5162</c:v>
                </c:pt>
                <c:pt idx="2">
                  <c:v>5.41</c:v>
                </c:pt>
                <c:pt idx="3">
                  <c:v>8.9451000000000001</c:v>
                </c:pt>
              </c:numCache>
            </c:numRef>
          </c:val>
          <c:extLst>
            <c:ext xmlns:c16="http://schemas.microsoft.com/office/drawing/2014/chart" uri="{C3380CC4-5D6E-409C-BE32-E72D297353CC}">
              <c16:uniqueId val="{00000001-018E-43AF-A527-2A60AC2A9BD5}"/>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2.3791000000000002</c:v>
                </c:pt>
                <c:pt idx="1">
                  <c:v>3.5552000000000001</c:v>
                </c:pt>
                <c:pt idx="2">
                  <c:v>4.7119999999999997</c:v>
                </c:pt>
                <c:pt idx="3">
                  <c:v>8.4220000000000006</c:v>
                </c:pt>
              </c:numCache>
            </c:numRef>
          </c:val>
          <c:extLst>
            <c:ext xmlns:c16="http://schemas.microsoft.com/office/drawing/2014/chart" uri="{C3380CC4-5D6E-409C-BE32-E72D297353CC}">
              <c16:uniqueId val="{00000002-018E-43AF-A527-2A60AC2A9BD5}"/>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1.9016</c:v>
                </c:pt>
                <c:pt idx="1">
                  <c:v>2.5609999999999999</c:v>
                </c:pt>
                <c:pt idx="2">
                  <c:v>4.8550000000000004</c:v>
                </c:pt>
                <c:pt idx="3">
                  <c:v>7.6875999999999998</c:v>
                </c:pt>
              </c:numCache>
            </c:numRef>
          </c:val>
          <c:extLst>
            <c:ext xmlns:c16="http://schemas.microsoft.com/office/drawing/2014/chart" uri="{C3380CC4-5D6E-409C-BE32-E72D297353CC}">
              <c16:uniqueId val="{00000003-018E-43AF-A527-2A60AC2A9BD5}"/>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3.1686000000000001</c:v>
                </c:pt>
                <c:pt idx="1">
                  <c:v>2.3612000000000002</c:v>
                </c:pt>
                <c:pt idx="2">
                  <c:v>4.5822000000000003</c:v>
                </c:pt>
                <c:pt idx="3">
                  <c:v>5.8246000000000002</c:v>
                </c:pt>
              </c:numCache>
            </c:numRef>
          </c:val>
          <c:extLst>
            <c:ext xmlns:c16="http://schemas.microsoft.com/office/drawing/2014/chart" uri="{C3380CC4-5D6E-409C-BE32-E72D297353CC}">
              <c16:uniqueId val="{00000004-018E-43AF-A527-2A60AC2A9BD5}"/>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DataSheet!$B$2:$B$6</c:f>
              <c:strCache>
                <c:ptCount val="5"/>
                <c:pt idx="0">
                  <c:v>2013</c:v>
                </c:pt>
                <c:pt idx="1">
                  <c:v>2015</c:v>
                </c:pt>
                <c:pt idx="2">
                  <c:v>2017</c:v>
                </c:pt>
                <c:pt idx="3">
                  <c:v>2020</c:v>
                </c:pt>
                <c:pt idx="4">
                  <c:v>2023</c:v>
                </c:pt>
              </c:strCache>
            </c:strRef>
          </c:cat>
          <c:val>
            <c:numRef>
              <c:f>DataSheet!$C$2:$C$6</c:f>
              <c:numCache>
                <c:formatCode>General</c:formatCode>
                <c:ptCount val="5"/>
                <c:pt idx="0">
                  <c:v>2.8732000000000002</c:v>
                </c:pt>
                <c:pt idx="1">
                  <c:v>0.98380000000000001</c:v>
                </c:pt>
                <c:pt idx="2">
                  <c:v>2.3957000000000002</c:v>
                </c:pt>
                <c:pt idx="3">
                  <c:v>1.9372</c:v>
                </c:pt>
                <c:pt idx="4">
                  <c:v>3.2113</c:v>
                </c:pt>
              </c:numCache>
            </c:numRef>
          </c:val>
          <c:smooth val="0"/>
          <c:extLst>
            <c:ext xmlns:c16="http://schemas.microsoft.com/office/drawing/2014/chart" uri="{C3380CC4-5D6E-409C-BE32-E72D297353CC}">
              <c16:uniqueId val="{00000000-EF33-4357-85A1-F352F361AFAF}"/>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DataSheet!$B$2:$B$6</c:f>
              <c:strCache>
                <c:ptCount val="5"/>
                <c:pt idx="0">
                  <c:v>2013</c:v>
                </c:pt>
                <c:pt idx="1">
                  <c:v>2015</c:v>
                </c:pt>
                <c:pt idx="2">
                  <c:v>2017</c:v>
                </c:pt>
                <c:pt idx="3">
                  <c:v>2020</c:v>
                </c:pt>
                <c:pt idx="4">
                  <c:v>2023</c:v>
                </c:pt>
              </c:strCache>
            </c:strRef>
          </c:cat>
          <c:val>
            <c:numRef>
              <c:f>DataSheet!$D$2:$D$6</c:f>
              <c:numCache>
                <c:formatCode>General</c:formatCode>
                <c:ptCount val="5"/>
                <c:pt idx="0">
                  <c:v>3.3668</c:v>
                </c:pt>
                <c:pt idx="1">
                  <c:v>3.6257999999999999</c:v>
                </c:pt>
                <c:pt idx="2">
                  <c:v>3.6071</c:v>
                </c:pt>
                <c:pt idx="3">
                  <c:v>2.63</c:v>
                </c:pt>
                <c:pt idx="4">
                  <c:v>2.4136000000000002</c:v>
                </c:pt>
              </c:numCache>
            </c:numRef>
          </c:val>
          <c:smooth val="0"/>
          <c:extLst>
            <c:ext xmlns:c16="http://schemas.microsoft.com/office/drawing/2014/chart" uri="{C3380CC4-5D6E-409C-BE32-E72D297353CC}">
              <c16:uniqueId val="{00000001-EF33-4357-85A1-F352F361AFAF}"/>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DataSheet!$B$2:$B$6</c:f>
              <c:strCache>
                <c:ptCount val="5"/>
                <c:pt idx="0">
                  <c:v>2013</c:v>
                </c:pt>
                <c:pt idx="1">
                  <c:v>2015</c:v>
                </c:pt>
                <c:pt idx="2">
                  <c:v>2017</c:v>
                </c:pt>
                <c:pt idx="3">
                  <c:v>2020</c:v>
                </c:pt>
                <c:pt idx="4">
                  <c:v>2023</c:v>
                </c:pt>
              </c:strCache>
            </c:strRef>
          </c:cat>
          <c:val>
            <c:numRef>
              <c:f>DataSheet!$E$2:$E$6</c:f>
              <c:numCache>
                <c:formatCode>General</c:formatCode>
                <c:ptCount val="5"/>
                <c:pt idx="0">
                  <c:v>5.5692000000000004</c:v>
                </c:pt>
                <c:pt idx="1">
                  <c:v>5.5507</c:v>
                </c:pt>
                <c:pt idx="2">
                  <c:v>4.7492999999999999</c:v>
                </c:pt>
                <c:pt idx="3">
                  <c:v>4.9965000000000002</c:v>
                </c:pt>
                <c:pt idx="4">
                  <c:v>4.6543000000000001</c:v>
                </c:pt>
              </c:numCache>
            </c:numRef>
          </c:val>
          <c:smooth val="0"/>
          <c:extLst>
            <c:ext xmlns:c16="http://schemas.microsoft.com/office/drawing/2014/chart" uri="{C3380CC4-5D6E-409C-BE32-E72D297353CC}">
              <c16:uniqueId val="{00000002-EF33-4357-85A1-F352F361AFAF}"/>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DataSheet!$B$2:$B$6</c:f>
              <c:strCache>
                <c:ptCount val="5"/>
                <c:pt idx="0">
                  <c:v>2013</c:v>
                </c:pt>
                <c:pt idx="1">
                  <c:v>2015</c:v>
                </c:pt>
                <c:pt idx="2">
                  <c:v>2017</c:v>
                </c:pt>
                <c:pt idx="3">
                  <c:v>2020</c:v>
                </c:pt>
                <c:pt idx="4">
                  <c:v>2023</c:v>
                </c:pt>
              </c:strCache>
            </c:strRef>
          </c:cat>
          <c:val>
            <c:numRef>
              <c:f>DataSheet!$F$2:$F$6</c:f>
              <c:numCache>
                <c:formatCode>General</c:formatCode>
                <c:ptCount val="5"/>
                <c:pt idx="0">
                  <c:v>10.1556</c:v>
                </c:pt>
                <c:pt idx="1">
                  <c:v>9.2173999999999996</c:v>
                </c:pt>
                <c:pt idx="2">
                  <c:v>8.6837</c:v>
                </c:pt>
                <c:pt idx="3">
                  <c:v>7.9596</c:v>
                </c:pt>
                <c:pt idx="4">
                  <c:v>6.0461999999999998</c:v>
                </c:pt>
              </c:numCache>
            </c:numRef>
          </c:val>
          <c:smooth val="0"/>
          <c:extLst>
            <c:ext xmlns:c16="http://schemas.microsoft.com/office/drawing/2014/chart" uri="{C3380CC4-5D6E-409C-BE32-E72D297353CC}">
              <c16:uniqueId val="{00000003-EF33-4357-85A1-F352F361AFAF}"/>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Av vem har du köpt eller fått narkotika? (Andel</a:t>
            </a:r>
            <a:r>
              <a:rPr lang="sv-SE" baseline="0"/>
              <a:t> i %)*</a:t>
            </a:r>
            <a:endParaRPr lang="sv-SE"/>
          </a:p>
        </c:rich>
      </c:tx>
      <c:layout/>
      <c:overlay val="0"/>
    </c:title>
    <c:autoTitleDeleted val="0"/>
    <c:plotArea>
      <c:layout/>
      <c:barChart>
        <c:barDir val="col"/>
        <c:grouping val="clustered"/>
        <c:varyColors val="0"/>
        <c:ser>
          <c:idx val="0"/>
          <c:order val="0"/>
          <c:tx>
            <c:strRef>
              <c:f>DataSheet!$C$1</c:f>
              <c:strCache>
                <c:ptCount val="1"/>
                <c:pt idx="0">
                  <c:v>Tjej</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Jag har fått av någon jag känner (yngre än 20 år)</c:v>
                </c:pt>
                <c:pt idx="1">
                  <c:v>Jag har köpt av okänd</c:v>
                </c:pt>
                <c:pt idx="2">
                  <c:v>Jag har köpt av någon jag känner</c:v>
                </c:pt>
                <c:pt idx="3">
                  <c:v>På annat sätt, nämligen</c:v>
                </c:pt>
              </c:strCache>
            </c:strRef>
          </c:cat>
          <c:val>
            <c:numRef>
              <c:f>DataSheet!$C$2:$C$5</c:f>
              <c:numCache>
                <c:formatCode>General</c:formatCode>
                <c:ptCount val="4"/>
                <c:pt idx="0">
                  <c:v>42.857100000000003</c:v>
                </c:pt>
                <c:pt idx="1">
                  <c:v>24.369700000000002</c:v>
                </c:pt>
                <c:pt idx="2">
                  <c:v>21.008400000000002</c:v>
                </c:pt>
                <c:pt idx="3">
                  <c:v>15.126099999999999</c:v>
                </c:pt>
              </c:numCache>
            </c:numRef>
          </c:val>
          <c:extLst>
            <c:ext xmlns:c16="http://schemas.microsoft.com/office/drawing/2014/chart" uri="{C3380CC4-5D6E-409C-BE32-E72D297353CC}">
              <c16:uniqueId val="{00000000-DEDF-445A-8178-EB7D20A6F8FA}"/>
            </c:ext>
          </c:extLst>
        </c:ser>
        <c:ser>
          <c:idx val="1"/>
          <c:order val="1"/>
          <c:tx>
            <c:strRef>
              <c:f>DataSheet!$D$1</c:f>
              <c:strCache>
                <c:ptCount val="1"/>
                <c:pt idx="0">
                  <c:v>Kille</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Jag har fått av någon jag känner (yngre än 20 år)</c:v>
                </c:pt>
                <c:pt idx="1">
                  <c:v>Jag har köpt av okänd</c:v>
                </c:pt>
                <c:pt idx="2">
                  <c:v>Jag har köpt av någon jag känner</c:v>
                </c:pt>
                <c:pt idx="3">
                  <c:v>På annat sätt, nämligen</c:v>
                </c:pt>
              </c:strCache>
            </c:strRef>
          </c:cat>
          <c:val>
            <c:numRef>
              <c:f>DataSheet!$D$2:$D$5</c:f>
              <c:numCache>
                <c:formatCode>General</c:formatCode>
                <c:ptCount val="4"/>
                <c:pt idx="0">
                  <c:v>32.5</c:v>
                </c:pt>
                <c:pt idx="1">
                  <c:v>34.166699999999999</c:v>
                </c:pt>
                <c:pt idx="2">
                  <c:v>25.833300000000001</c:v>
                </c:pt>
                <c:pt idx="3">
                  <c:v>17.5</c:v>
                </c:pt>
              </c:numCache>
            </c:numRef>
          </c:val>
          <c:extLst>
            <c:ext xmlns:c16="http://schemas.microsoft.com/office/drawing/2014/chart" uri="{C3380CC4-5D6E-409C-BE32-E72D297353CC}">
              <c16:uniqueId val="{00000001-DEDF-445A-8178-EB7D20A6F8FA}"/>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använt</a:t>
            </a:r>
            <a:r>
              <a:rPr lang="sv-SE" baseline="0"/>
              <a:t> a</a:t>
            </a:r>
            <a:r>
              <a:rPr lang="sv-SE"/>
              <a:t>nnan narkotika än cannabis</a:t>
            </a:r>
          </a:p>
        </c:rich>
      </c:tx>
      <c:layout/>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DataSheet!$B$2:$B$3</c:f>
              <c:strCache>
                <c:ptCount val="2"/>
                <c:pt idx="0">
                  <c:v>Tjej</c:v>
                </c:pt>
                <c:pt idx="1">
                  <c:v>Kille</c:v>
                </c:pt>
              </c:strCache>
            </c:strRef>
          </c:cat>
          <c:val>
            <c:numRef>
              <c:f>DataSheet!$C$2:$C$3</c:f>
              <c:numCache>
                <c:formatCode>General</c:formatCode>
                <c:ptCount val="2"/>
                <c:pt idx="0">
                  <c:v>0.97819999999999996</c:v>
                </c:pt>
                <c:pt idx="1">
                  <c:v>1.9977</c:v>
                </c:pt>
              </c:numCache>
            </c:numRef>
          </c:val>
          <c:extLst>
            <c:ext xmlns:c16="http://schemas.microsoft.com/office/drawing/2014/chart" uri="{C3380CC4-5D6E-409C-BE32-E72D297353CC}">
              <c16:uniqueId val="{00000000-E705-459E-8CC1-2B6388B61378}"/>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DataSheet!$B$2:$B$3</c:f>
              <c:strCache>
                <c:ptCount val="2"/>
                <c:pt idx="0">
                  <c:v>Tjej</c:v>
                </c:pt>
                <c:pt idx="1">
                  <c:v>Kille</c:v>
                </c:pt>
              </c:strCache>
            </c:strRef>
          </c:cat>
          <c:val>
            <c:numRef>
              <c:f>DataSheet!$D$2:$D$3</c:f>
              <c:numCache>
                <c:formatCode>General</c:formatCode>
                <c:ptCount val="2"/>
                <c:pt idx="0">
                  <c:v>0.72240000000000004</c:v>
                </c:pt>
                <c:pt idx="1">
                  <c:v>1.4576</c:v>
                </c:pt>
              </c:numCache>
            </c:numRef>
          </c:val>
          <c:extLst>
            <c:ext xmlns:c16="http://schemas.microsoft.com/office/drawing/2014/chart" uri="{C3380CC4-5D6E-409C-BE32-E72D297353CC}">
              <c16:uniqueId val="{00000001-E705-459E-8CC1-2B6388B61378}"/>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DataSheet!$B$2:$B$3</c:f>
              <c:strCache>
                <c:ptCount val="2"/>
                <c:pt idx="0">
                  <c:v>Tjej</c:v>
                </c:pt>
                <c:pt idx="1">
                  <c:v>Kille</c:v>
                </c:pt>
              </c:strCache>
            </c:strRef>
          </c:cat>
          <c:val>
            <c:numRef>
              <c:f>DataSheet!$E$2:$E$3</c:f>
              <c:numCache>
                <c:formatCode>General</c:formatCode>
                <c:ptCount val="2"/>
                <c:pt idx="0">
                  <c:v>7.3000000000000001E-3</c:v>
                </c:pt>
                <c:pt idx="1">
                  <c:v>1.35E-2</c:v>
                </c:pt>
              </c:numCache>
            </c:numRef>
          </c:val>
          <c:extLst>
            <c:ext xmlns:c16="http://schemas.microsoft.com/office/drawing/2014/chart" uri="{C3380CC4-5D6E-409C-BE32-E72D297353CC}">
              <c16:uniqueId val="{00000002-E705-459E-8CC1-2B6388B61378}"/>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DataSheet!$B$2:$B$3</c:f>
              <c:strCache>
                <c:ptCount val="2"/>
                <c:pt idx="0">
                  <c:v>Tjej</c:v>
                </c:pt>
                <c:pt idx="1">
                  <c:v>Kille</c:v>
                </c:pt>
              </c:strCache>
            </c:strRef>
          </c:cat>
          <c:val>
            <c:numRef>
              <c:f>DataSheet!$F$2:$F$3</c:f>
              <c:numCache>
                <c:formatCode>General</c:formatCode>
                <c:ptCount val="2"/>
                <c:pt idx="0">
                  <c:v>1.4622999999999999</c:v>
                </c:pt>
                <c:pt idx="1">
                  <c:v>1.7179</c:v>
                </c:pt>
              </c:numCache>
            </c:numRef>
          </c:val>
          <c:extLst>
            <c:ext xmlns:c16="http://schemas.microsoft.com/office/drawing/2014/chart" uri="{C3380CC4-5D6E-409C-BE32-E72D297353CC}">
              <c16:uniqueId val="{00000003-E705-459E-8CC1-2B6388B61378}"/>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DataSheet!$B$2:$B$3</c:f>
              <c:strCache>
                <c:ptCount val="2"/>
                <c:pt idx="0">
                  <c:v>Tjej</c:v>
                </c:pt>
                <c:pt idx="1">
                  <c:v>Kille</c:v>
                </c:pt>
              </c:strCache>
            </c:strRef>
          </c:cat>
          <c:val>
            <c:numRef>
              <c:f>DataSheet!$G$2:$G$3</c:f>
              <c:numCache>
                <c:formatCode>General</c:formatCode>
                <c:ptCount val="2"/>
                <c:pt idx="0">
                  <c:v>1.6656</c:v>
                </c:pt>
                <c:pt idx="1">
                  <c:v>1.6154999999999999</c:v>
                </c:pt>
              </c:numCache>
            </c:numRef>
          </c:val>
          <c:extLst>
            <c:ext xmlns:c16="http://schemas.microsoft.com/office/drawing/2014/chart" uri="{C3380CC4-5D6E-409C-BE32-E72D297353CC}">
              <c16:uniqueId val="{00000004-E705-459E-8CC1-2B6388B61378}"/>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tycker att det är okej att någon i samma årskurs som de själva använder cannabis</a:t>
            </a:r>
          </a:p>
        </c:rich>
      </c:tx>
      <c:layout/>
      <c:overlay val="0"/>
    </c:title>
    <c:autoTitleDeleted val="0"/>
    <c:plotArea>
      <c:layout/>
      <c:barChart>
        <c:barDir val="col"/>
        <c:grouping val="clustered"/>
        <c:varyColors val="0"/>
        <c:ser>
          <c:idx val="1"/>
          <c:order val="0"/>
          <c:tx>
            <c:strRef>
              <c:f>DataSheet!$D$1</c:f>
              <c:strCache>
                <c:ptCount val="1"/>
                <c:pt idx="0">
                  <c:v>2023</c:v>
                </c:pt>
              </c:strCache>
            </c:strRef>
          </c:tx>
          <c:spPr>
            <a:solidFill>
              <a:srgbClr val="BFBFBF"/>
            </a:solidFill>
            <a:ln>
              <a:solidFill>
                <a:srgbClr val="BFBFBF"/>
              </a:solidFill>
            </a:ln>
          </c:spPr>
          <c:invertIfNegative val="0"/>
          <c:dPt>
            <c:idx val="0"/>
            <c:invertIfNegative val="0"/>
            <c:bubble3D val="0"/>
            <c:spPr>
              <a:solidFill>
                <a:srgbClr val="FDB913"/>
              </a:solidFill>
              <a:ln>
                <a:solidFill>
                  <a:srgbClr val="FDB913"/>
                </a:solidFill>
              </a:ln>
            </c:spPr>
            <c:extLst>
              <c:ext xmlns:c16="http://schemas.microsoft.com/office/drawing/2014/chart" uri="{C3380CC4-5D6E-409C-BE32-E72D297353CC}">
                <c16:uniqueId val="{00000000-CF98-4C5C-B2A3-41614154077B}"/>
              </c:ext>
            </c:extLst>
          </c:dPt>
          <c:dPt>
            <c:idx val="1"/>
            <c:invertIfNegative val="0"/>
            <c:bubble3D val="0"/>
            <c:spPr>
              <a:solidFill>
                <a:srgbClr val="579835"/>
              </a:solidFill>
              <a:ln>
                <a:solidFill>
                  <a:srgbClr val="579835"/>
                </a:solidFill>
              </a:ln>
            </c:spPr>
            <c:extLst>
              <c:ext xmlns:c16="http://schemas.microsoft.com/office/drawing/2014/chart" uri="{C3380CC4-5D6E-409C-BE32-E72D297353CC}">
                <c16:uniqueId val="{00000001-CF98-4C5C-B2A3-41614154077B}"/>
              </c:ext>
            </c:extLst>
          </c:dPt>
          <c:dPt>
            <c:idx val="2"/>
            <c:invertIfNegative val="0"/>
            <c:bubble3D val="0"/>
            <c:spPr>
              <a:solidFill>
                <a:srgbClr val="B1063A"/>
              </a:solidFill>
              <a:ln>
                <a:solidFill>
                  <a:srgbClr val="B1063A"/>
                </a:solidFill>
              </a:ln>
            </c:spPr>
            <c:extLst>
              <c:ext xmlns:c16="http://schemas.microsoft.com/office/drawing/2014/chart" uri="{C3380CC4-5D6E-409C-BE32-E72D297353CC}">
                <c16:uniqueId val="{00000002-CF98-4C5C-B2A3-41614154077B}"/>
              </c:ext>
            </c:extLst>
          </c:dPt>
          <c:dPt>
            <c:idx val="3"/>
            <c:invertIfNegative val="0"/>
            <c:bubble3D val="0"/>
            <c:spPr>
              <a:solidFill>
                <a:srgbClr val="0093D0"/>
              </a:solidFill>
              <a:ln>
                <a:solidFill>
                  <a:srgbClr val="0093D0"/>
                </a:solidFill>
              </a:ln>
            </c:spPr>
            <c:extLst>
              <c:ext xmlns:c16="http://schemas.microsoft.com/office/drawing/2014/chart" uri="{C3380CC4-5D6E-409C-BE32-E72D297353CC}">
                <c16:uniqueId val="{00000003-CF98-4C5C-B2A3-41614154077B}"/>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11.8986</c:v>
                </c:pt>
                <c:pt idx="1">
                  <c:v>18.881599999999999</c:v>
                </c:pt>
                <c:pt idx="2">
                  <c:v>18.492699999999999</c:v>
                </c:pt>
                <c:pt idx="3">
                  <c:v>32.526000000000003</c:v>
                </c:pt>
              </c:numCache>
            </c:numRef>
          </c:val>
          <c:extLst>
            <c:ext xmlns:c16="http://schemas.microsoft.com/office/drawing/2014/chart" uri="{C3380CC4-5D6E-409C-BE32-E72D297353CC}">
              <c16:uniqueId val="{00000001-9145-4538-BD28-E5FAD9C5A831}"/>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dirty="0"/>
              <a:t>Andel (%) som använt cannabis någon gång</a:t>
            </a:r>
          </a:p>
        </c:rich>
      </c:tx>
      <c:layout/>
      <c:overlay val="0"/>
    </c:title>
    <c:autoTitleDeleted val="0"/>
    <c:plotArea>
      <c:layout>
        <c:manualLayout>
          <c:layoutTarget val="inner"/>
          <c:xMode val="edge"/>
          <c:yMode val="edge"/>
          <c:x val="8.8578640973057801E-2"/>
          <c:y val="0.11958031400966183"/>
          <c:w val="0.89085452410089372"/>
          <c:h val="0.67592451690821254"/>
        </c:manualLayout>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2.2378</c:v>
                </c:pt>
                <c:pt idx="1">
                  <c:v>2.4805000000000001</c:v>
                </c:pt>
                <c:pt idx="2">
                  <c:v>3.9902000000000002</c:v>
                </c:pt>
                <c:pt idx="3">
                  <c:v>8.2931000000000008</c:v>
                </c:pt>
              </c:numCache>
            </c:numRef>
          </c:val>
          <c:extLst>
            <c:ext xmlns:c16="http://schemas.microsoft.com/office/drawing/2014/chart" uri="{C3380CC4-5D6E-409C-BE32-E72D297353CC}">
              <c16:uniqueId val="{00000000-B414-4670-B799-9853B328BE3A}"/>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0.76019999999999999</c:v>
                </c:pt>
                <c:pt idx="1">
                  <c:v>2.4613</c:v>
                </c:pt>
                <c:pt idx="2">
                  <c:v>3.7193999999999998</c:v>
                </c:pt>
                <c:pt idx="3">
                  <c:v>6.4978999999999996</c:v>
                </c:pt>
              </c:numCache>
            </c:numRef>
          </c:val>
          <c:extLst>
            <c:ext xmlns:c16="http://schemas.microsoft.com/office/drawing/2014/chart" uri="{C3380CC4-5D6E-409C-BE32-E72D297353CC}">
              <c16:uniqueId val="{00000001-B414-4670-B799-9853B328BE3A}"/>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1.9954000000000001</c:v>
                </c:pt>
                <c:pt idx="1">
                  <c:v>2.9500999999999999</c:v>
                </c:pt>
                <c:pt idx="2">
                  <c:v>4.2756999999999996</c:v>
                </c:pt>
                <c:pt idx="3">
                  <c:v>7.7127999999999997</c:v>
                </c:pt>
              </c:numCache>
            </c:numRef>
          </c:val>
          <c:extLst>
            <c:ext xmlns:c16="http://schemas.microsoft.com/office/drawing/2014/chart" uri="{C3380CC4-5D6E-409C-BE32-E72D297353CC}">
              <c16:uniqueId val="{00000002-B414-4670-B799-9853B328BE3A}"/>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0.98360000000000003</c:v>
                </c:pt>
                <c:pt idx="1">
                  <c:v>1.7272000000000001</c:v>
                </c:pt>
                <c:pt idx="2">
                  <c:v>2.7646999999999999</c:v>
                </c:pt>
                <c:pt idx="3">
                  <c:v>4.3319000000000001</c:v>
                </c:pt>
              </c:numCache>
            </c:numRef>
          </c:val>
          <c:extLst>
            <c:ext xmlns:c16="http://schemas.microsoft.com/office/drawing/2014/chart" uri="{C3380CC4-5D6E-409C-BE32-E72D297353CC}">
              <c16:uniqueId val="{00000003-B414-4670-B799-9853B328BE3A}"/>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2.0278999999999998</c:v>
                </c:pt>
                <c:pt idx="1">
                  <c:v>1.8507</c:v>
                </c:pt>
                <c:pt idx="2">
                  <c:v>3.0323000000000002</c:v>
                </c:pt>
                <c:pt idx="3">
                  <c:v>4.1230000000000002</c:v>
                </c:pt>
              </c:numCache>
            </c:numRef>
          </c:val>
          <c:extLst>
            <c:ext xmlns:c16="http://schemas.microsoft.com/office/drawing/2014/chart" uri="{C3380CC4-5D6E-409C-BE32-E72D297353CC}">
              <c16:uniqueId val="{00000004-B414-4670-B799-9853B328BE3A}"/>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Hur gammal var du första gången du... (andel i %)</a:t>
            </a:r>
          </a:p>
        </c:rich>
      </c:tx>
      <c:layout/>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dLbl>
              <c:idx val="6"/>
              <c:layout>
                <c:manualLayout>
                  <c:x val="-3.8888438718412043E-17"/>
                  <c:y val="5.722813930140213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E48B-4201-A7B2-C8DEE4A5B40A}"/>
                </c:ext>
              </c:extLst>
            </c:dLbl>
            <c:dLbl>
              <c:idx val="8"/>
              <c:layout>
                <c:manualLayout>
                  <c:x val="0"/>
                  <c:y val="-8.584220895210320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E48B-4201-A7B2-C8DEE4A5B40A}"/>
                </c:ext>
              </c:extLst>
            </c:dLbl>
            <c:dLbl>
              <c:idx val="9"/>
              <c:layout>
                <c:manualLayout>
                  <c:x val="0"/>
                  <c:y val="-1.430703482535053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E48B-4201-A7B2-C8DEE4A5B40A}"/>
                </c:ext>
              </c:extLst>
            </c:dLbl>
            <c:dLbl>
              <c:idx val="11"/>
              <c:layout>
                <c:manualLayout>
                  <c:x val="0"/>
                  <c:y val="1.43070348253504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E48B-4201-A7B2-C8DEE4A5B40A}"/>
                </c:ext>
              </c:extLst>
            </c:dLbl>
            <c:dLbl>
              <c:idx val="15"/>
              <c:layout>
                <c:manualLayout>
                  <c:x val="-1.0606060352993073E-3"/>
                  <c:y val="-1.144562786028042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48B-4201-A7B2-C8DEE4A5B40A}"/>
                </c:ext>
              </c:extLst>
            </c:dLbl>
            <c:dLbl>
              <c:idx val="18"/>
              <c:layout>
                <c:manualLayout>
                  <c:x val="-1.5555375487364817E-16"/>
                  <c:y val="-1.430703482535053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48B-4201-A7B2-C8DEE4A5B40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DataSheet!$A$2:$B$25</c:f>
              <c:multiLvlStrCache>
                <c:ptCount val="24"/>
                <c:lvl>
                  <c:pt idx="0">
                    <c:v>Det har aldrig hänt</c:v>
                  </c:pt>
                  <c:pt idx="1">
                    <c:v>15 eller äldre</c:v>
                  </c:pt>
                  <c:pt idx="2">
                    <c:v>14 eller yngre</c:v>
                  </c:pt>
                  <c:pt idx="3">
                    <c:v>Det har aldrig hänt</c:v>
                  </c:pt>
                  <c:pt idx="4">
                    <c:v>15 eller äldre</c:v>
                  </c:pt>
                  <c:pt idx="5">
                    <c:v>14 eller yngre</c:v>
                  </c:pt>
                  <c:pt idx="6">
                    <c:v>Det har aldrig hänt</c:v>
                  </c:pt>
                  <c:pt idx="7">
                    <c:v>15 eller äldre</c:v>
                  </c:pt>
                  <c:pt idx="8">
                    <c:v>14 eller yngre</c:v>
                  </c:pt>
                  <c:pt idx="9">
                    <c:v>Det har aldrig hänt</c:v>
                  </c:pt>
                  <c:pt idx="10">
                    <c:v>15 eller äldre</c:v>
                  </c:pt>
                  <c:pt idx="11">
                    <c:v>14 eller yngre</c:v>
                  </c:pt>
                  <c:pt idx="12">
                    <c:v>Det har aldrig hänt</c:v>
                  </c:pt>
                  <c:pt idx="13">
                    <c:v>15 eller äldre</c:v>
                  </c:pt>
                  <c:pt idx="14">
                    <c:v>14 eller yngre</c:v>
                  </c:pt>
                  <c:pt idx="15">
                    <c:v>Det har aldrig hänt</c:v>
                  </c:pt>
                  <c:pt idx="16">
                    <c:v>15 eller äldre</c:v>
                  </c:pt>
                  <c:pt idx="17">
                    <c:v>14 eller yngre</c:v>
                  </c:pt>
                  <c:pt idx="18">
                    <c:v>Det har aldrig hänt</c:v>
                  </c:pt>
                  <c:pt idx="19">
                    <c:v>15 eller äldre</c:v>
                  </c:pt>
                  <c:pt idx="20">
                    <c:v>14 eller yngre</c:v>
                  </c:pt>
                  <c:pt idx="21">
                    <c:v>Det har aldrig hänt</c:v>
                  </c:pt>
                  <c:pt idx="22">
                    <c:v>15 eller äldre</c:v>
                  </c:pt>
                  <c:pt idx="23">
                    <c:v>14 eller yngre</c:v>
                  </c:pt>
                </c:lvl>
                <c:lvl>
                  <c:pt idx="0">
                    <c:v>Drack alkohol</c:v>
                  </c:pt>
                  <c:pt idx="3">
                    <c:v>Blev berusad av alkohol</c:v>
                  </c:pt>
                  <c:pt idx="6">
                    <c:v>Rökte en cigarett</c:v>
                  </c:pt>
                  <c:pt idx="9">
                    <c:v>Snusade</c:v>
                  </c:pt>
                  <c:pt idx="12">
                    <c:v>Rökte e-cigarett</c:v>
                  </c:pt>
                  <c:pt idx="15">
                    <c:v>Rökte vattenpipa</c:v>
                  </c:pt>
                  <c:pt idx="18">
                    <c:v>Använde narkotika</c:v>
                  </c:pt>
                  <c:pt idx="21">
                    <c:v>Använde receptbelagda läkemedel utan ordination från läkare</c:v>
                  </c:pt>
                </c:lvl>
              </c:multiLvlStrCache>
            </c:multiLvlStrRef>
          </c:cat>
          <c:val>
            <c:numRef>
              <c:f>DataSheet!$C$2:$C$25</c:f>
              <c:numCache>
                <c:formatCode>General</c:formatCode>
                <c:ptCount val="24"/>
                <c:pt idx="0">
                  <c:v>48.9955</c:v>
                </c:pt>
                <c:pt idx="1">
                  <c:v>9.0084</c:v>
                </c:pt>
                <c:pt idx="2">
                  <c:v>41.996099999999998</c:v>
                </c:pt>
                <c:pt idx="3">
                  <c:v>75.765500000000003</c:v>
                </c:pt>
                <c:pt idx="4">
                  <c:v>7.6872999999999996</c:v>
                </c:pt>
                <c:pt idx="5">
                  <c:v>16.5472</c:v>
                </c:pt>
                <c:pt idx="6">
                  <c:v>82.145200000000003</c:v>
                </c:pt>
                <c:pt idx="7">
                  <c:v>2.8123</c:v>
                </c:pt>
                <c:pt idx="8">
                  <c:v>15.0425</c:v>
                </c:pt>
                <c:pt idx="9">
                  <c:v>72.863699999999994</c:v>
                </c:pt>
                <c:pt idx="10">
                  <c:v>5.6750999999999996</c:v>
                </c:pt>
                <c:pt idx="11">
                  <c:v>21.461200000000002</c:v>
                </c:pt>
                <c:pt idx="12">
                  <c:v>58.865699999999997</c:v>
                </c:pt>
                <c:pt idx="13">
                  <c:v>6.8449</c:v>
                </c:pt>
                <c:pt idx="14">
                  <c:v>34.289400000000001</c:v>
                </c:pt>
                <c:pt idx="15">
                  <c:v>91.623000000000005</c:v>
                </c:pt>
                <c:pt idx="16">
                  <c:v>1.7669999999999999</c:v>
                </c:pt>
                <c:pt idx="17">
                  <c:v>6.6098999999999997</c:v>
                </c:pt>
                <c:pt idx="18">
                  <c:v>96.816999999999993</c:v>
                </c:pt>
                <c:pt idx="19">
                  <c:v>0.9284</c:v>
                </c:pt>
                <c:pt idx="20">
                  <c:v>2.2545999999999999</c:v>
                </c:pt>
                <c:pt idx="21">
                  <c:v>95.338099999999997</c:v>
                </c:pt>
                <c:pt idx="22">
                  <c:v>1.0506</c:v>
                </c:pt>
                <c:pt idx="23">
                  <c:v>3.6113</c:v>
                </c:pt>
              </c:numCache>
            </c:numRef>
          </c:val>
          <c:extLst>
            <c:ext xmlns:c16="http://schemas.microsoft.com/office/drawing/2014/chart" uri="{C3380CC4-5D6E-409C-BE32-E72D297353CC}">
              <c16:uniqueId val="{00000000-E0D1-49EB-89F2-6FC72E621C1B}"/>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dLbl>
              <c:idx val="5"/>
              <c:layout>
                <c:manualLayout>
                  <c:x val="0"/>
                  <c:y val="8.58422089521021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E48B-4201-A7B2-C8DEE4A5B40A}"/>
                </c:ext>
              </c:extLst>
            </c:dLbl>
            <c:dLbl>
              <c:idx val="6"/>
              <c:layout>
                <c:manualLayout>
                  <c:x val="-3.8888438718412043E-17"/>
                  <c:y val="-1.716844179042064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E48B-4201-A7B2-C8DEE4A5B40A}"/>
                </c:ext>
              </c:extLst>
            </c:dLbl>
            <c:dLbl>
              <c:idx val="8"/>
              <c:layout>
                <c:manualLayout>
                  <c:x val="-7.7776877436824086E-17"/>
                  <c:y val="8.584220895210267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E48B-4201-A7B2-C8DEE4A5B40A}"/>
                </c:ext>
              </c:extLst>
            </c:dLbl>
            <c:dLbl>
              <c:idx val="9"/>
              <c:layout>
                <c:manualLayout>
                  <c:x val="0"/>
                  <c:y val="8.584220895210320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E48B-4201-A7B2-C8DEE4A5B40A}"/>
                </c:ext>
              </c:extLst>
            </c:dLbl>
            <c:dLbl>
              <c:idx val="18"/>
              <c:layout>
                <c:manualLayout>
                  <c:x val="0"/>
                  <c:y val="5.722813930140213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48B-4201-A7B2-C8DEE4A5B40A}"/>
                </c:ext>
              </c:extLst>
            </c:dLbl>
            <c:dLbl>
              <c:idx val="21"/>
              <c:layout>
                <c:manualLayout>
                  <c:x val="1.0606060352993073E-3"/>
                  <c:y val="-1.716844179042064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48B-4201-A7B2-C8DEE4A5B40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DataSheet!$A$2:$B$25</c:f>
              <c:multiLvlStrCache>
                <c:ptCount val="24"/>
                <c:lvl>
                  <c:pt idx="0">
                    <c:v>Det har aldrig hänt</c:v>
                  </c:pt>
                  <c:pt idx="1">
                    <c:v>15 eller äldre</c:v>
                  </c:pt>
                  <c:pt idx="2">
                    <c:v>14 eller yngre</c:v>
                  </c:pt>
                  <c:pt idx="3">
                    <c:v>Det har aldrig hänt</c:v>
                  </c:pt>
                  <c:pt idx="4">
                    <c:v>15 eller äldre</c:v>
                  </c:pt>
                  <c:pt idx="5">
                    <c:v>14 eller yngre</c:v>
                  </c:pt>
                  <c:pt idx="6">
                    <c:v>Det har aldrig hänt</c:v>
                  </c:pt>
                  <c:pt idx="7">
                    <c:v>15 eller äldre</c:v>
                  </c:pt>
                  <c:pt idx="8">
                    <c:v>14 eller yngre</c:v>
                  </c:pt>
                  <c:pt idx="9">
                    <c:v>Det har aldrig hänt</c:v>
                  </c:pt>
                  <c:pt idx="10">
                    <c:v>15 eller äldre</c:v>
                  </c:pt>
                  <c:pt idx="11">
                    <c:v>14 eller yngre</c:v>
                  </c:pt>
                  <c:pt idx="12">
                    <c:v>Det har aldrig hänt</c:v>
                  </c:pt>
                  <c:pt idx="13">
                    <c:v>15 eller äldre</c:v>
                  </c:pt>
                  <c:pt idx="14">
                    <c:v>14 eller yngre</c:v>
                  </c:pt>
                  <c:pt idx="15">
                    <c:v>Det har aldrig hänt</c:v>
                  </c:pt>
                  <c:pt idx="16">
                    <c:v>15 eller äldre</c:v>
                  </c:pt>
                  <c:pt idx="17">
                    <c:v>14 eller yngre</c:v>
                  </c:pt>
                  <c:pt idx="18">
                    <c:v>Det har aldrig hänt</c:v>
                  </c:pt>
                  <c:pt idx="19">
                    <c:v>15 eller äldre</c:v>
                  </c:pt>
                  <c:pt idx="20">
                    <c:v>14 eller yngre</c:v>
                  </c:pt>
                  <c:pt idx="21">
                    <c:v>Det har aldrig hänt</c:v>
                  </c:pt>
                  <c:pt idx="22">
                    <c:v>15 eller äldre</c:v>
                  </c:pt>
                  <c:pt idx="23">
                    <c:v>14 eller yngre</c:v>
                  </c:pt>
                </c:lvl>
                <c:lvl>
                  <c:pt idx="0">
                    <c:v>Drack alkohol</c:v>
                  </c:pt>
                  <c:pt idx="3">
                    <c:v>Blev berusad av alkohol</c:v>
                  </c:pt>
                  <c:pt idx="6">
                    <c:v>Rökte en cigarett</c:v>
                  </c:pt>
                  <c:pt idx="9">
                    <c:v>Snusade</c:v>
                  </c:pt>
                  <c:pt idx="12">
                    <c:v>Rökte e-cigarett</c:v>
                  </c:pt>
                  <c:pt idx="15">
                    <c:v>Rökte vattenpipa</c:v>
                  </c:pt>
                  <c:pt idx="18">
                    <c:v>Använde narkotika</c:v>
                  </c:pt>
                  <c:pt idx="21">
                    <c:v>Använde receptbelagda läkemedel utan ordination från läkare</c:v>
                  </c:pt>
                </c:lvl>
              </c:multiLvlStrCache>
            </c:multiLvlStrRef>
          </c:cat>
          <c:val>
            <c:numRef>
              <c:f>DataSheet!$D$2:$D$25</c:f>
              <c:numCache>
                <c:formatCode>General</c:formatCode>
                <c:ptCount val="24"/>
                <c:pt idx="0">
                  <c:v>57.35</c:v>
                </c:pt>
                <c:pt idx="1">
                  <c:v>6.4600999999999997</c:v>
                </c:pt>
                <c:pt idx="2">
                  <c:v>36.189799999999998</c:v>
                </c:pt>
                <c:pt idx="3">
                  <c:v>83.179400000000001</c:v>
                </c:pt>
                <c:pt idx="4">
                  <c:v>5.1451000000000002</c:v>
                </c:pt>
                <c:pt idx="5">
                  <c:v>11.6755</c:v>
                </c:pt>
                <c:pt idx="6">
                  <c:v>82.957599999999999</c:v>
                </c:pt>
                <c:pt idx="7">
                  <c:v>2.8515000000000001</c:v>
                </c:pt>
                <c:pt idx="8">
                  <c:v>14.191000000000001</c:v>
                </c:pt>
                <c:pt idx="9">
                  <c:v>71.438000000000002</c:v>
                </c:pt>
                <c:pt idx="10">
                  <c:v>5.0364000000000004</c:v>
                </c:pt>
                <c:pt idx="11">
                  <c:v>23.525500000000001</c:v>
                </c:pt>
                <c:pt idx="12">
                  <c:v>68.323400000000007</c:v>
                </c:pt>
                <c:pt idx="13">
                  <c:v>4.3075000000000001</c:v>
                </c:pt>
                <c:pt idx="14">
                  <c:v>27.3691</c:v>
                </c:pt>
                <c:pt idx="15">
                  <c:v>88.254800000000003</c:v>
                </c:pt>
                <c:pt idx="16">
                  <c:v>2.2561</c:v>
                </c:pt>
                <c:pt idx="17">
                  <c:v>9.4891000000000005</c:v>
                </c:pt>
                <c:pt idx="18">
                  <c:v>97.719700000000003</c:v>
                </c:pt>
                <c:pt idx="19">
                  <c:v>0.40239999999999998</c:v>
                </c:pt>
                <c:pt idx="20">
                  <c:v>1.8778999999999999</c:v>
                </c:pt>
                <c:pt idx="21">
                  <c:v>96.542599999999993</c:v>
                </c:pt>
                <c:pt idx="22">
                  <c:v>0.73140000000000005</c:v>
                </c:pt>
                <c:pt idx="23">
                  <c:v>2.7261000000000002</c:v>
                </c:pt>
              </c:numCache>
            </c:numRef>
          </c:val>
          <c:extLst>
            <c:ext xmlns:c16="http://schemas.microsoft.com/office/drawing/2014/chart" uri="{C3380CC4-5D6E-409C-BE32-E72D297353CC}">
              <c16:uniqueId val="{00000001-E0D1-49EB-89F2-6FC72E621C1B}"/>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dLbl>
              <c:idx val="0"/>
              <c:layout>
                <c:manualLayout>
                  <c:x val="0"/>
                  <c:y val="5.722813930140213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E48B-4201-A7B2-C8DEE4A5B40A}"/>
                </c:ext>
              </c:extLst>
            </c:dLbl>
            <c:dLbl>
              <c:idx val="1"/>
              <c:layout>
                <c:manualLayout>
                  <c:x val="0"/>
                  <c:y val="8.584220895210320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E48B-4201-A7B2-C8DEE4A5B40A}"/>
                </c:ext>
              </c:extLst>
            </c:dLbl>
            <c:dLbl>
              <c:idx val="3"/>
              <c:layout>
                <c:manualLayout>
                  <c:x val="1.0606060352993266E-3"/>
                  <c:y val="5.722813930140161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E48B-4201-A7B2-C8DEE4A5B40A}"/>
                </c:ext>
              </c:extLst>
            </c:dLbl>
            <c:dLbl>
              <c:idx val="7"/>
              <c:layout>
                <c:manualLayout>
                  <c:x val="0"/>
                  <c:y val="1.144562786028042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E48B-4201-A7B2-C8DEE4A5B40A}"/>
                </c:ext>
              </c:extLst>
            </c:dLbl>
            <c:dLbl>
              <c:idx val="8"/>
              <c:layout>
                <c:manualLayout>
                  <c:x val="0"/>
                  <c:y val="-1.430703482535058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E48B-4201-A7B2-C8DEE4A5B40A}"/>
                </c:ext>
              </c:extLst>
            </c:dLbl>
            <c:dLbl>
              <c:idx val="10"/>
              <c:layout>
                <c:manualLayout>
                  <c:x val="0"/>
                  <c:y val="-2.289125572056090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E48B-4201-A7B2-C8DEE4A5B40A}"/>
                </c:ext>
              </c:extLst>
            </c:dLbl>
            <c:dLbl>
              <c:idx val="15"/>
              <c:layout>
                <c:manualLayout>
                  <c:x val="0"/>
                  <c:y val="8.584220895210293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E48B-4201-A7B2-C8DEE4A5B40A}"/>
                </c:ext>
              </c:extLst>
            </c:dLbl>
            <c:dLbl>
              <c:idx val="16"/>
              <c:layout>
                <c:manualLayout>
                  <c:x val="0"/>
                  <c:y val="5.722813930140161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E48B-4201-A7B2-C8DEE4A5B40A}"/>
                </c:ext>
              </c:extLst>
            </c:dLbl>
            <c:dLbl>
              <c:idx val="18"/>
              <c:layout>
                <c:manualLayout>
                  <c:x val="-1.5555375487364817E-16"/>
                  <c:y val="1.430703482535053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48B-4201-A7B2-C8DEE4A5B40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DataSheet!$A$2:$B$25</c:f>
              <c:multiLvlStrCache>
                <c:ptCount val="24"/>
                <c:lvl>
                  <c:pt idx="0">
                    <c:v>Det har aldrig hänt</c:v>
                  </c:pt>
                  <c:pt idx="1">
                    <c:v>15 eller äldre</c:v>
                  </c:pt>
                  <c:pt idx="2">
                    <c:v>14 eller yngre</c:v>
                  </c:pt>
                  <c:pt idx="3">
                    <c:v>Det har aldrig hänt</c:v>
                  </c:pt>
                  <c:pt idx="4">
                    <c:v>15 eller äldre</c:v>
                  </c:pt>
                  <c:pt idx="5">
                    <c:v>14 eller yngre</c:v>
                  </c:pt>
                  <c:pt idx="6">
                    <c:v>Det har aldrig hänt</c:v>
                  </c:pt>
                  <c:pt idx="7">
                    <c:v>15 eller äldre</c:v>
                  </c:pt>
                  <c:pt idx="8">
                    <c:v>14 eller yngre</c:v>
                  </c:pt>
                  <c:pt idx="9">
                    <c:v>Det har aldrig hänt</c:v>
                  </c:pt>
                  <c:pt idx="10">
                    <c:v>15 eller äldre</c:v>
                  </c:pt>
                  <c:pt idx="11">
                    <c:v>14 eller yngre</c:v>
                  </c:pt>
                  <c:pt idx="12">
                    <c:v>Det har aldrig hänt</c:v>
                  </c:pt>
                  <c:pt idx="13">
                    <c:v>15 eller äldre</c:v>
                  </c:pt>
                  <c:pt idx="14">
                    <c:v>14 eller yngre</c:v>
                  </c:pt>
                  <c:pt idx="15">
                    <c:v>Det har aldrig hänt</c:v>
                  </c:pt>
                  <c:pt idx="16">
                    <c:v>15 eller äldre</c:v>
                  </c:pt>
                  <c:pt idx="17">
                    <c:v>14 eller yngre</c:v>
                  </c:pt>
                  <c:pt idx="18">
                    <c:v>Det har aldrig hänt</c:v>
                  </c:pt>
                  <c:pt idx="19">
                    <c:v>15 eller äldre</c:v>
                  </c:pt>
                  <c:pt idx="20">
                    <c:v>14 eller yngre</c:v>
                  </c:pt>
                  <c:pt idx="21">
                    <c:v>Det har aldrig hänt</c:v>
                  </c:pt>
                  <c:pt idx="22">
                    <c:v>15 eller äldre</c:v>
                  </c:pt>
                  <c:pt idx="23">
                    <c:v>14 eller yngre</c:v>
                  </c:pt>
                </c:lvl>
                <c:lvl>
                  <c:pt idx="0">
                    <c:v>Drack alkohol</c:v>
                  </c:pt>
                  <c:pt idx="3">
                    <c:v>Blev berusad av alkohol</c:v>
                  </c:pt>
                  <c:pt idx="6">
                    <c:v>Rökte en cigarett</c:v>
                  </c:pt>
                  <c:pt idx="9">
                    <c:v>Snusade</c:v>
                  </c:pt>
                  <c:pt idx="12">
                    <c:v>Rökte e-cigarett</c:v>
                  </c:pt>
                  <c:pt idx="15">
                    <c:v>Rökte vattenpipa</c:v>
                  </c:pt>
                  <c:pt idx="18">
                    <c:v>Använde narkotika</c:v>
                  </c:pt>
                  <c:pt idx="21">
                    <c:v>Använde receptbelagda läkemedel utan ordination från läkare</c:v>
                  </c:pt>
                </c:lvl>
              </c:multiLvlStrCache>
            </c:multiLvlStrRef>
          </c:cat>
          <c:val>
            <c:numRef>
              <c:f>DataSheet!$E$2:$E$25</c:f>
              <c:numCache>
                <c:formatCode>General</c:formatCode>
                <c:ptCount val="24"/>
                <c:pt idx="0">
                  <c:v>28.254799999999999</c:v>
                </c:pt>
                <c:pt idx="1">
                  <c:v>44.0443</c:v>
                </c:pt>
                <c:pt idx="2">
                  <c:v>27.700800000000001</c:v>
                </c:pt>
                <c:pt idx="3">
                  <c:v>46.3245</c:v>
                </c:pt>
                <c:pt idx="4">
                  <c:v>40.360599999999998</c:v>
                </c:pt>
                <c:pt idx="5">
                  <c:v>13.3148</c:v>
                </c:pt>
                <c:pt idx="6">
                  <c:v>63.680599999999998</c:v>
                </c:pt>
                <c:pt idx="7">
                  <c:v>21.180599999999998</c:v>
                </c:pt>
                <c:pt idx="8">
                  <c:v>15.1389</c:v>
                </c:pt>
                <c:pt idx="9">
                  <c:v>53.5319</c:v>
                </c:pt>
                <c:pt idx="10">
                  <c:v>30.401700000000002</c:v>
                </c:pt>
                <c:pt idx="11">
                  <c:v>16.066500000000001</c:v>
                </c:pt>
                <c:pt idx="12">
                  <c:v>44.058399999999999</c:v>
                </c:pt>
                <c:pt idx="13">
                  <c:v>43.919400000000003</c:v>
                </c:pt>
                <c:pt idx="14">
                  <c:v>12.0222</c:v>
                </c:pt>
                <c:pt idx="15">
                  <c:v>84.743399999999994</c:v>
                </c:pt>
                <c:pt idx="16">
                  <c:v>10.749000000000001</c:v>
                </c:pt>
                <c:pt idx="17">
                  <c:v>4.5076000000000001</c:v>
                </c:pt>
                <c:pt idx="18">
                  <c:v>95.221400000000003</c:v>
                </c:pt>
                <c:pt idx="19">
                  <c:v>3.0217999999999998</c:v>
                </c:pt>
                <c:pt idx="20">
                  <c:v>1.7568999999999999</c:v>
                </c:pt>
                <c:pt idx="21">
                  <c:v>95.221599999999995</c:v>
                </c:pt>
                <c:pt idx="22">
                  <c:v>3.1162999999999998</c:v>
                </c:pt>
                <c:pt idx="23">
                  <c:v>1.6619999999999999</c:v>
                </c:pt>
              </c:numCache>
            </c:numRef>
          </c:val>
          <c:extLst>
            <c:ext xmlns:c16="http://schemas.microsoft.com/office/drawing/2014/chart" uri="{C3380CC4-5D6E-409C-BE32-E72D297353CC}">
              <c16:uniqueId val="{00000002-E0D1-49EB-89F2-6FC72E621C1B}"/>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dLbl>
              <c:idx val="0"/>
              <c:layout>
                <c:manualLayout>
                  <c:x val="0"/>
                  <c:y val="-1.430703482535058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E48B-4201-A7B2-C8DEE4A5B40A}"/>
                </c:ext>
              </c:extLst>
            </c:dLbl>
            <c:dLbl>
              <c:idx val="1"/>
              <c:layout>
                <c:manualLayout>
                  <c:x val="-1.9444219359206021E-17"/>
                  <c:y val="-1.430703482535053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E48B-4201-A7B2-C8DEE4A5B40A}"/>
                </c:ext>
              </c:extLst>
            </c:dLbl>
            <c:dLbl>
              <c:idx val="2"/>
              <c:layout>
                <c:manualLayout>
                  <c:x val="0"/>
                  <c:y val="1.430703482535053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E48B-4201-A7B2-C8DEE4A5B40A}"/>
                </c:ext>
              </c:extLst>
            </c:dLbl>
            <c:dLbl>
              <c:idx val="3"/>
              <c:layout>
                <c:manualLayout>
                  <c:x val="1.0606060352993073E-3"/>
                  <c:y val="-1.144562786028047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E48B-4201-A7B2-C8DEE4A5B40A}"/>
                </c:ext>
              </c:extLst>
            </c:dLbl>
            <c:dLbl>
              <c:idx val="4"/>
              <c:layout>
                <c:manualLayout>
                  <c:x val="0"/>
                  <c:y val="1.430703482535053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E48B-4201-A7B2-C8DEE4A5B40A}"/>
                </c:ext>
              </c:extLst>
            </c:dLbl>
            <c:dLbl>
              <c:idx val="5"/>
              <c:layout>
                <c:manualLayout>
                  <c:x val="0"/>
                  <c:y val="-1.716844179042064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E48B-4201-A7B2-C8DEE4A5B40A}"/>
                </c:ext>
              </c:extLst>
            </c:dLbl>
            <c:dLbl>
              <c:idx val="6"/>
              <c:layout>
                <c:manualLayout>
                  <c:x val="0"/>
                  <c:y val="1.430703482535053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E48B-4201-A7B2-C8DEE4A5B40A}"/>
                </c:ext>
              </c:extLst>
            </c:dLbl>
            <c:dLbl>
              <c:idx val="7"/>
              <c:layout>
                <c:manualLayout>
                  <c:x val="-3.8888438718412043E-17"/>
                  <c:y val="-2.002984875549074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E48B-4201-A7B2-C8DEE4A5B40A}"/>
                </c:ext>
              </c:extLst>
            </c:dLbl>
            <c:dLbl>
              <c:idx val="8"/>
              <c:layout>
                <c:manualLayout>
                  <c:x val="2.1212120705985365E-3"/>
                  <c:y val="5.722813930140161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48B-4201-A7B2-C8DEE4A5B40A}"/>
                </c:ext>
              </c:extLst>
            </c:dLbl>
            <c:dLbl>
              <c:idx val="10"/>
              <c:layout>
                <c:manualLayout>
                  <c:x val="0"/>
                  <c:y val="1.430703482535053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E48B-4201-A7B2-C8DEE4A5B40A}"/>
                </c:ext>
              </c:extLst>
            </c:dLbl>
            <c:dLbl>
              <c:idx val="15"/>
              <c:layout>
                <c:manualLayout>
                  <c:x val="2.1212120705986146E-3"/>
                  <c:y val="1.144562786028040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48B-4201-A7B2-C8DEE4A5B40A}"/>
                </c:ext>
              </c:extLst>
            </c:dLbl>
            <c:dLbl>
              <c:idx val="16"/>
              <c:layout>
                <c:manualLayout>
                  <c:x val="-7.7776877436824086E-17"/>
                  <c:y val="-2.002984875549074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E48B-4201-A7B2-C8DEE4A5B40A}"/>
                </c:ext>
              </c:extLst>
            </c:dLbl>
            <c:dLbl>
              <c:idx val="18"/>
              <c:layout>
                <c:manualLayout>
                  <c:x val="0"/>
                  <c:y val="-2.575266268563096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48B-4201-A7B2-C8DEE4A5B40A}"/>
                </c:ext>
              </c:extLst>
            </c:dLbl>
            <c:dLbl>
              <c:idx val="21"/>
              <c:layout>
                <c:manualLayout>
                  <c:x val="0"/>
                  <c:y val="-2.575266268563096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48B-4201-A7B2-C8DEE4A5B40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multiLvlStrRef>
              <c:f>DataSheet!$A$2:$B$25</c:f>
              <c:multiLvlStrCache>
                <c:ptCount val="24"/>
                <c:lvl>
                  <c:pt idx="0">
                    <c:v>Det har aldrig hänt</c:v>
                  </c:pt>
                  <c:pt idx="1">
                    <c:v>15 eller äldre</c:v>
                  </c:pt>
                  <c:pt idx="2">
                    <c:v>14 eller yngre</c:v>
                  </c:pt>
                  <c:pt idx="3">
                    <c:v>Det har aldrig hänt</c:v>
                  </c:pt>
                  <c:pt idx="4">
                    <c:v>15 eller äldre</c:v>
                  </c:pt>
                  <c:pt idx="5">
                    <c:v>14 eller yngre</c:v>
                  </c:pt>
                  <c:pt idx="6">
                    <c:v>Det har aldrig hänt</c:v>
                  </c:pt>
                  <c:pt idx="7">
                    <c:v>15 eller äldre</c:v>
                  </c:pt>
                  <c:pt idx="8">
                    <c:v>14 eller yngre</c:v>
                  </c:pt>
                  <c:pt idx="9">
                    <c:v>Det har aldrig hänt</c:v>
                  </c:pt>
                  <c:pt idx="10">
                    <c:v>15 eller äldre</c:v>
                  </c:pt>
                  <c:pt idx="11">
                    <c:v>14 eller yngre</c:v>
                  </c:pt>
                  <c:pt idx="12">
                    <c:v>Det har aldrig hänt</c:v>
                  </c:pt>
                  <c:pt idx="13">
                    <c:v>15 eller äldre</c:v>
                  </c:pt>
                  <c:pt idx="14">
                    <c:v>14 eller yngre</c:v>
                  </c:pt>
                  <c:pt idx="15">
                    <c:v>Det har aldrig hänt</c:v>
                  </c:pt>
                  <c:pt idx="16">
                    <c:v>15 eller äldre</c:v>
                  </c:pt>
                  <c:pt idx="17">
                    <c:v>14 eller yngre</c:v>
                  </c:pt>
                  <c:pt idx="18">
                    <c:v>Det har aldrig hänt</c:v>
                  </c:pt>
                  <c:pt idx="19">
                    <c:v>15 eller äldre</c:v>
                  </c:pt>
                  <c:pt idx="20">
                    <c:v>14 eller yngre</c:v>
                  </c:pt>
                  <c:pt idx="21">
                    <c:v>Det har aldrig hänt</c:v>
                  </c:pt>
                  <c:pt idx="22">
                    <c:v>15 eller äldre</c:v>
                  </c:pt>
                  <c:pt idx="23">
                    <c:v>14 eller yngre</c:v>
                  </c:pt>
                </c:lvl>
                <c:lvl>
                  <c:pt idx="0">
                    <c:v>Drack alkohol</c:v>
                  </c:pt>
                  <c:pt idx="3">
                    <c:v>Blev berusad av alkohol</c:v>
                  </c:pt>
                  <c:pt idx="6">
                    <c:v>Rökte en cigarett</c:v>
                  </c:pt>
                  <c:pt idx="9">
                    <c:v>Snusade</c:v>
                  </c:pt>
                  <c:pt idx="12">
                    <c:v>Rökte e-cigarett</c:v>
                  </c:pt>
                  <c:pt idx="15">
                    <c:v>Rökte vattenpipa</c:v>
                  </c:pt>
                  <c:pt idx="18">
                    <c:v>Använde narkotika</c:v>
                  </c:pt>
                  <c:pt idx="21">
                    <c:v>Använde receptbelagda läkemedel utan ordination från läkare</c:v>
                  </c:pt>
                </c:lvl>
              </c:multiLvlStrCache>
            </c:multiLvlStrRef>
          </c:cat>
          <c:val>
            <c:numRef>
              <c:f>DataSheet!$F$2:$F$25</c:f>
              <c:numCache>
                <c:formatCode>General</c:formatCode>
                <c:ptCount val="24"/>
                <c:pt idx="0">
                  <c:v>28.620899999999999</c:v>
                </c:pt>
                <c:pt idx="1">
                  <c:v>45.322200000000002</c:v>
                </c:pt>
                <c:pt idx="2">
                  <c:v>26.056799999999999</c:v>
                </c:pt>
                <c:pt idx="3">
                  <c:v>46.699100000000001</c:v>
                </c:pt>
                <c:pt idx="4">
                  <c:v>39.680300000000003</c:v>
                </c:pt>
                <c:pt idx="5">
                  <c:v>13.6206</c:v>
                </c:pt>
                <c:pt idx="6">
                  <c:v>62.929200000000002</c:v>
                </c:pt>
                <c:pt idx="7">
                  <c:v>21.5137</c:v>
                </c:pt>
                <c:pt idx="8">
                  <c:v>15.5571</c:v>
                </c:pt>
                <c:pt idx="9">
                  <c:v>45.314700000000002</c:v>
                </c:pt>
                <c:pt idx="10">
                  <c:v>30.4895</c:v>
                </c:pt>
                <c:pt idx="11">
                  <c:v>24.195799999999998</c:v>
                </c:pt>
                <c:pt idx="12">
                  <c:v>49.859900000000003</c:v>
                </c:pt>
                <c:pt idx="13">
                  <c:v>34.803899999999999</c:v>
                </c:pt>
                <c:pt idx="14">
                  <c:v>15.3361</c:v>
                </c:pt>
                <c:pt idx="15">
                  <c:v>80.798900000000003</c:v>
                </c:pt>
                <c:pt idx="16">
                  <c:v>12.333600000000001</c:v>
                </c:pt>
                <c:pt idx="17">
                  <c:v>6.8676000000000004</c:v>
                </c:pt>
                <c:pt idx="18">
                  <c:v>94.062899999999999</c:v>
                </c:pt>
                <c:pt idx="19">
                  <c:v>4.1487999999999996</c:v>
                </c:pt>
                <c:pt idx="20">
                  <c:v>1.7883</c:v>
                </c:pt>
                <c:pt idx="21">
                  <c:v>94.117599999999996</c:v>
                </c:pt>
                <c:pt idx="22">
                  <c:v>2.6930999999999998</c:v>
                </c:pt>
                <c:pt idx="23">
                  <c:v>3.1892</c:v>
                </c:pt>
              </c:numCache>
            </c:numRef>
          </c:val>
          <c:extLst>
            <c:ext xmlns:c16="http://schemas.microsoft.com/office/drawing/2014/chart" uri="{C3380CC4-5D6E-409C-BE32-E72D297353CC}">
              <c16:uniqueId val="{00000003-E0D1-49EB-89F2-6FC72E621C1B}"/>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svarar att deras föräldrar förbjuder dem eller pratar med dem om att de inte ska...</a:t>
            </a:r>
          </a:p>
        </c:rich>
      </c:tx>
      <c:layout/>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DataSheet!$B$2:$B$8</c:f>
              <c:strCache>
                <c:ptCount val="7"/>
                <c:pt idx="0">
                  <c:v>Att röka cigaretter</c:v>
                </c:pt>
                <c:pt idx="1">
                  <c:v>Att röka e-cigaretter/vejpa</c:v>
                </c:pt>
                <c:pt idx="2">
                  <c:v>Att snusa</c:v>
                </c:pt>
                <c:pt idx="3">
                  <c:v>Att dricka alkohol</c:v>
                </c:pt>
                <c:pt idx="4">
                  <c:v>Att dricka mig berusad</c:v>
                </c:pt>
                <c:pt idx="5">
                  <c:v>Att röka vattenpipa</c:v>
                </c:pt>
                <c:pt idx="6">
                  <c:v>Att röka cannabis, spice</c:v>
                </c:pt>
              </c:strCache>
            </c:strRef>
          </c:cat>
          <c:val>
            <c:numRef>
              <c:f>DataSheet!$C$2:$C$8</c:f>
              <c:numCache>
                <c:formatCode>General</c:formatCode>
                <c:ptCount val="7"/>
                <c:pt idx="0">
                  <c:v>94.740300000000005</c:v>
                </c:pt>
                <c:pt idx="1">
                  <c:v>91.465800000000002</c:v>
                </c:pt>
                <c:pt idx="2">
                  <c:v>90.631100000000004</c:v>
                </c:pt>
                <c:pt idx="3">
                  <c:v>83.029899999999998</c:v>
                </c:pt>
                <c:pt idx="4">
                  <c:v>91.759299999999996</c:v>
                </c:pt>
                <c:pt idx="5">
                  <c:v>88.127899999999997</c:v>
                </c:pt>
                <c:pt idx="6">
                  <c:v>95.765500000000003</c:v>
                </c:pt>
              </c:numCache>
            </c:numRef>
          </c:val>
          <c:extLst>
            <c:ext xmlns:c16="http://schemas.microsoft.com/office/drawing/2014/chart" uri="{C3380CC4-5D6E-409C-BE32-E72D297353CC}">
              <c16:uniqueId val="{00000000-E6CD-477B-A31C-4FE28180507C}"/>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DataSheet!$B$2:$B$8</c:f>
              <c:strCache>
                <c:ptCount val="7"/>
                <c:pt idx="0">
                  <c:v>Att röka cigaretter</c:v>
                </c:pt>
                <c:pt idx="1">
                  <c:v>Att röka e-cigaretter/vejpa</c:v>
                </c:pt>
                <c:pt idx="2">
                  <c:v>Att snusa</c:v>
                </c:pt>
                <c:pt idx="3">
                  <c:v>Att dricka alkohol</c:v>
                </c:pt>
                <c:pt idx="4">
                  <c:v>Att dricka mig berusad</c:v>
                </c:pt>
                <c:pt idx="5">
                  <c:v>Att röka vattenpipa</c:v>
                </c:pt>
                <c:pt idx="6">
                  <c:v>Att röka cannabis, spice</c:v>
                </c:pt>
              </c:strCache>
            </c:strRef>
          </c:cat>
          <c:val>
            <c:numRef>
              <c:f>DataSheet!$D$2:$D$8</c:f>
              <c:numCache>
                <c:formatCode>General</c:formatCode>
                <c:ptCount val="7"/>
                <c:pt idx="0">
                  <c:v>93.783100000000005</c:v>
                </c:pt>
                <c:pt idx="1">
                  <c:v>91.949399999999997</c:v>
                </c:pt>
                <c:pt idx="2">
                  <c:v>89.515600000000006</c:v>
                </c:pt>
                <c:pt idx="3">
                  <c:v>85.325400000000002</c:v>
                </c:pt>
                <c:pt idx="4">
                  <c:v>90.492000000000004</c:v>
                </c:pt>
                <c:pt idx="5">
                  <c:v>88.156999999999996</c:v>
                </c:pt>
                <c:pt idx="6">
                  <c:v>93.965500000000006</c:v>
                </c:pt>
              </c:numCache>
            </c:numRef>
          </c:val>
          <c:extLst>
            <c:ext xmlns:c16="http://schemas.microsoft.com/office/drawing/2014/chart" uri="{C3380CC4-5D6E-409C-BE32-E72D297353CC}">
              <c16:uniqueId val="{00000001-E6CD-477B-A31C-4FE28180507C}"/>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DataSheet!$B$2:$B$8</c:f>
              <c:strCache>
                <c:ptCount val="7"/>
                <c:pt idx="0">
                  <c:v>Att röka cigaretter</c:v>
                </c:pt>
                <c:pt idx="1">
                  <c:v>Att röka e-cigaretter/vejpa</c:v>
                </c:pt>
                <c:pt idx="2">
                  <c:v>Att snusa</c:v>
                </c:pt>
                <c:pt idx="3">
                  <c:v>Att dricka alkohol</c:v>
                </c:pt>
                <c:pt idx="4">
                  <c:v>Att dricka mig berusad</c:v>
                </c:pt>
                <c:pt idx="5">
                  <c:v>Att röka vattenpipa</c:v>
                </c:pt>
                <c:pt idx="6">
                  <c:v>Att röka cannabis, spice</c:v>
                </c:pt>
              </c:strCache>
            </c:strRef>
          </c:cat>
          <c:val>
            <c:numRef>
              <c:f>DataSheet!$E$2:$E$8</c:f>
              <c:numCache>
                <c:formatCode>General</c:formatCode>
                <c:ptCount val="7"/>
                <c:pt idx="0">
                  <c:v>92.052499999999995</c:v>
                </c:pt>
                <c:pt idx="1">
                  <c:v>86.555800000000005</c:v>
                </c:pt>
                <c:pt idx="2">
                  <c:v>82.361099999999993</c:v>
                </c:pt>
                <c:pt idx="3">
                  <c:v>60.875599999999999</c:v>
                </c:pt>
                <c:pt idx="4">
                  <c:v>79.666899999999998</c:v>
                </c:pt>
                <c:pt idx="5">
                  <c:v>80.846599999999995</c:v>
                </c:pt>
                <c:pt idx="6">
                  <c:v>94.313500000000005</c:v>
                </c:pt>
              </c:numCache>
            </c:numRef>
          </c:val>
          <c:extLst>
            <c:ext xmlns:c16="http://schemas.microsoft.com/office/drawing/2014/chart" uri="{C3380CC4-5D6E-409C-BE32-E72D297353CC}">
              <c16:uniqueId val="{00000002-E6CD-477B-A31C-4FE28180507C}"/>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DataSheet!$B$2:$B$8</c:f>
              <c:strCache>
                <c:ptCount val="7"/>
                <c:pt idx="0">
                  <c:v>Att röka cigaretter</c:v>
                </c:pt>
                <c:pt idx="1">
                  <c:v>Att röka e-cigaretter/vejpa</c:v>
                </c:pt>
                <c:pt idx="2">
                  <c:v>Att snusa</c:v>
                </c:pt>
                <c:pt idx="3">
                  <c:v>Att dricka alkohol</c:v>
                </c:pt>
                <c:pt idx="4">
                  <c:v>Att dricka mig berusad</c:v>
                </c:pt>
                <c:pt idx="5">
                  <c:v>Att röka vattenpipa</c:v>
                </c:pt>
                <c:pt idx="6">
                  <c:v>Att röka cannabis, spice</c:v>
                </c:pt>
              </c:strCache>
            </c:strRef>
          </c:cat>
          <c:val>
            <c:numRef>
              <c:f>DataSheet!$F$2:$F$8</c:f>
              <c:numCache>
                <c:formatCode>General</c:formatCode>
                <c:ptCount val="7"/>
                <c:pt idx="0">
                  <c:v>92.200599999999994</c:v>
                </c:pt>
                <c:pt idx="1">
                  <c:v>87.868200000000002</c:v>
                </c:pt>
                <c:pt idx="2">
                  <c:v>78.236500000000007</c:v>
                </c:pt>
                <c:pt idx="3">
                  <c:v>64.305800000000005</c:v>
                </c:pt>
                <c:pt idx="4">
                  <c:v>77.847700000000003</c:v>
                </c:pt>
                <c:pt idx="5">
                  <c:v>80.892600000000002</c:v>
                </c:pt>
                <c:pt idx="6">
                  <c:v>92.951800000000006</c:v>
                </c:pt>
              </c:numCache>
            </c:numRef>
          </c:val>
          <c:extLst>
            <c:ext xmlns:c16="http://schemas.microsoft.com/office/drawing/2014/chart" uri="{C3380CC4-5D6E-409C-BE32-E72D297353CC}">
              <c16:uniqueId val="{00000003-E6CD-477B-A31C-4FE28180507C}"/>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köpt/betalt för virtuella saker i data-/mobilspel (t.ex. loot boxes, pay to win) den senaste månaden</a:t>
            </a:r>
          </a:p>
        </c:rich>
      </c:tx>
      <c:layout/>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4.8224999999999998</c:v>
                </c:pt>
                <c:pt idx="1">
                  <c:v>32.964300000000001</c:v>
                </c:pt>
                <c:pt idx="2">
                  <c:v>4.1172000000000004</c:v>
                </c:pt>
                <c:pt idx="3">
                  <c:v>30.34</c:v>
                </c:pt>
              </c:numCache>
            </c:numRef>
          </c:val>
          <c:extLst>
            <c:ext xmlns:c16="http://schemas.microsoft.com/office/drawing/2014/chart" uri="{C3380CC4-5D6E-409C-BE32-E72D297353CC}">
              <c16:uniqueId val="{00000000-DE17-465F-B3EB-1675532E7583}"/>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8.1326999999999998</c:v>
                </c:pt>
                <c:pt idx="1">
                  <c:v>32.604399999999998</c:v>
                </c:pt>
                <c:pt idx="2">
                  <c:v>7.1130000000000004</c:v>
                </c:pt>
                <c:pt idx="3">
                  <c:v>38.068600000000004</c:v>
                </c:pt>
              </c:numCache>
            </c:numRef>
          </c:val>
          <c:extLst>
            <c:ext xmlns:c16="http://schemas.microsoft.com/office/drawing/2014/chart" uri="{C3380CC4-5D6E-409C-BE32-E72D297353CC}">
              <c16:uniqueId val="{00000001-DE17-465F-B3EB-1675532E7583}"/>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79.043599999999998</c:v>
                </c:pt>
                <c:pt idx="1">
                  <c:v>90.056799999999996</c:v>
                </c:pt>
                <c:pt idx="2">
                  <c:v>80.425899999999999</c:v>
                </c:pt>
                <c:pt idx="3">
                  <c:v>86.493099999999998</c:v>
                </c:pt>
              </c:numCache>
            </c:numRef>
          </c:val>
          <c:extLst>
            <c:ext xmlns:c16="http://schemas.microsoft.com/office/drawing/2014/chart" uri="{C3380CC4-5D6E-409C-BE32-E72D297353CC}">
              <c16:uniqueId val="{00000000-613F-4A00-AB3D-C35E989A82B2}"/>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73.906999999999996</c:v>
                </c:pt>
                <c:pt idx="1">
                  <c:v>89.164299999999997</c:v>
                </c:pt>
                <c:pt idx="2">
                  <c:v>72.363900000000001</c:v>
                </c:pt>
                <c:pt idx="3">
                  <c:v>85.276600000000002</c:v>
                </c:pt>
              </c:numCache>
            </c:numRef>
          </c:val>
          <c:extLst>
            <c:ext xmlns:c16="http://schemas.microsoft.com/office/drawing/2014/chart" uri="{C3380CC4-5D6E-409C-BE32-E72D297353CC}">
              <c16:uniqueId val="{00000001-613F-4A00-AB3D-C35E989A82B2}"/>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69.260400000000004</c:v>
                </c:pt>
                <c:pt idx="1">
                  <c:v>86.170199999999994</c:v>
                </c:pt>
                <c:pt idx="2">
                  <c:v>65.586699999999993</c:v>
                </c:pt>
                <c:pt idx="3">
                  <c:v>84.201099999999997</c:v>
                </c:pt>
              </c:numCache>
            </c:numRef>
          </c:val>
          <c:extLst>
            <c:ext xmlns:c16="http://schemas.microsoft.com/office/drawing/2014/chart" uri="{C3380CC4-5D6E-409C-BE32-E72D297353CC}">
              <c16:uniqueId val="{00000002-613F-4A00-AB3D-C35E989A82B2}"/>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68.486800000000002</c:v>
                </c:pt>
                <c:pt idx="1">
                  <c:v>85.928100000000001</c:v>
                </c:pt>
                <c:pt idx="2">
                  <c:v>68.264700000000005</c:v>
                </c:pt>
                <c:pt idx="3">
                  <c:v>83.139200000000002</c:v>
                </c:pt>
              </c:numCache>
            </c:numRef>
          </c:val>
          <c:extLst>
            <c:ext xmlns:c16="http://schemas.microsoft.com/office/drawing/2014/chart" uri="{C3380CC4-5D6E-409C-BE32-E72D297353CC}">
              <c16:uniqueId val="{00000003-613F-4A00-AB3D-C35E989A82B2}"/>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62.840800000000002</c:v>
                </c:pt>
                <c:pt idx="1">
                  <c:v>85.559100000000001</c:v>
                </c:pt>
                <c:pt idx="2">
                  <c:v>67.386899999999997</c:v>
                </c:pt>
                <c:pt idx="3">
                  <c:v>81.990799999999993</c:v>
                </c:pt>
              </c:numCache>
            </c:numRef>
          </c:val>
          <c:extLst>
            <c:ext xmlns:c16="http://schemas.microsoft.com/office/drawing/2014/chart" uri="{C3380CC4-5D6E-409C-BE32-E72D297353CC}">
              <c16:uniqueId val="{00000004-613F-4A00-AB3D-C35E989A82B2}"/>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någon gång spelat om pengar </a:t>
            </a:r>
          </a:p>
        </c:rich>
      </c:tx>
      <c:layout/>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3.4754</c:v>
                </c:pt>
                <c:pt idx="1">
                  <c:v>22.811199999999999</c:v>
                </c:pt>
                <c:pt idx="2">
                  <c:v>3.3715000000000002</c:v>
                </c:pt>
                <c:pt idx="3">
                  <c:v>36.729700000000001</c:v>
                </c:pt>
              </c:numCache>
            </c:numRef>
          </c:val>
          <c:extLst>
            <c:ext xmlns:c16="http://schemas.microsoft.com/office/drawing/2014/chart" uri="{C3380CC4-5D6E-409C-BE32-E72D297353CC}">
              <c16:uniqueId val="{00000000-0DA1-4E1A-83B7-ECE885B0309C}"/>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2.7250000000000001</c:v>
                </c:pt>
                <c:pt idx="1">
                  <c:v>21.825099999999999</c:v>
                </c:pt>
                <c:pt idx="2">
                  <c:v>2.8302</c:v>
                </c:pt>
                <c:pt idx="3">
                  <c:v>34.096899999999998</c:v>
                </c:pt>
              </c:numCache>
            </c:numRef>
          </c:val>
          <c:extLst>
            <c:ext xmlns:c16="http://schemas.microsoft.com/office/drawing/2014/chart" uri="{C3380CC4-5D6E-409C-BE32-E72D297353CC}">
              <c16:uniqueId val="{00000001-0DA1-4E1A-83B7-ECE885B0309C}"/>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dirty="0"/>
              <a:t>Andel (%) som känt</a:t>
            </a:r>
            <a:r>
              <a:rPr lang="sv-SE" baseline="0" dirty="0"/>
              <a:t> att de måste spela för mer och mer pengar*</a:t>
            </a:r>
            <a:endParaRPr lang="sv-SE" dirty="0"/>
          </a:p>
        </c:rich>
      </c:tx>
      <c:layout/>
      <c:overlay val="0"/>
    </c:title>
    <c:autoTitleDeleted val="0"/>
    <c:plotArea>
      <c:layout>
        <c:manualLayout>
          <c:layoutTarget val="inner"/>
          <c:xMode val="edge"/>
          <c:yMode val="edge"/>
          <c:x val="8.0847248619784581E-2"/>
          <c:y val="0.11485945028846482"/>
          <c:w val="0.88562784716565601"/>
          <c:h val="0.71603590313550558"/>
        </c:manualLayout>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8</c:v>
                </c:pt>
                <c:pt idx="1">
                  <c:v>12</c:v>
                </c:pt>
                <c:pt idx="3">
                  <c:v>13</c:v>
                </c:pt>
              </c:numCache>
            </c:numRef>
          </c:val>
          <c:extLst>
            <c:ext xmlns:c16="http://schemas.microsoft.com/office/drawing/2014/chart" uri="{C3380CC4-5D6E-409C-BE32-E72D297353CC}">
              <c16:uniqueId val="{00000000-0DA1-4E1A-83B7-ECE885B0309C}"/>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17</c:v>
                </c:pt>
                <c:pt idx="1">
                  <c:v>14</c:v>
                </c:pt>
                <c:pt idx="2">
                  <c:v>10</c:v>
                </c:pt>
                <c:pt idx="3">
                  <c:v>15</c:v>
                </c:pt>
              </c:numCache>
            </c:numRef>
          </c:val>
          <c:extLst>
            <c:ext xmlns:c16="http://schemas.microsoft.com/office/drawing/2014/chart" uri="{C3380CC4-5D6E-409C-BE32-E72D297353CC}">
              <c16:uniqueId val="{00000001-0DA1-4E1A-83B7-ECE885B0309C}"/>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anger att de ofta eller mycket ofta...</a:t>
            </a:r>
          </a:p>
        </c:rich>
      </c:tx>
      <c:layout/>
      <c:overlay val="0"/>
    </c:title>
    <c:autoTitleDeleted val="0"/>
    <c:plotArea>
      <c:layout/>
      <c:barChart>
        <c:barDir val="col"/>
        <c:grouping val="clustered"/>
        <c:varyColors val="0"/>
        <c:ser>
          <c:idx val="0"/>
          <c:order val="0"/>
          <c:tx>
            <c:strRef>
              <c:f>DataSheet!$C$1</c:f>
              <c:strCache>
                <c:ptCount val="1"/>
                <c:pt idx="0">
                  <c:v>Åk 9 Tjejer</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DataSheet!$B$2:$B$7</c:f>
              <c:strCache>
                <c:ptCount val="6"/>
                <c:pt idx="0">
                  <c:v>spelar för att lära känna nya människor</c:v>
                </c:pt>
                <c:pt idx="1">
                  <c:v>spelar för att de tycker om att tävla med andra</c:v>
                </c:pt>
                <c:pt idx="2">
                  <c:v>haft svårt att kontrollera sitt spelande</c:v>
                </c:pt>
                <c:pt idx="3">
                  <c:v>valt att prioritera att spela framför andra intressen och dagliga aktiviteter</c:v>
                </c:pt>
                <c:pt idx="4">
                  <c:v>fortsatt spela trots att det blivit negativa konsekvenser</c:v>
                </c:pt>
                <c:pt idx="5">
                  <c:v>upplevt stora problem i livet pga. sitt spelande</c:v>
                </c:pt>
              </c:strCache>
            </c:strRef>
          </c:cat>
          <c:val>
            <c:numRef>
              <c:f>DataSheet!$C$2:$C$7</c:f>
              <c:numCache>
                <c:formatCode>General</c:formatCode>
                <c:ptCount val="6"/>
                <c:pt idx="0">
                  <c:v>4.3132000000000001</c:v>
                </c:pt>
                <c:pt idx="1">
                  <c:v>6.5911999999999997</c:v>
                </c:pt>
                <c:pt idx="2">
                  <c:v>1.2708999999999999</c:v>
                </c:pt>
                <c:pt idx="3">
                  <c:v>1.9411</c:v>
                </c:pt>
                <c:pt idx="4">
                  <c:v>1.9384999999999999</c:v>
                </c:pt>
                <c:pt idx="5">
                  <c:v>1.1416999999999999</c:v>
                </c:pt>
              </c:numCache>
            </c:numRef>
          </c:val>
          <c:extLst>
            <c:ext xmlns:c16="http://schemas.microsoft.com/office/drawing/2014/chart" uri="{C3380CC4-5D6E-409C-BE32-E72D297353CC}">
              <c16:uniqueId val="{00000000-E859-4C6A-9CB8-E4F302C8FB0D}"/>
            </c:ext>
          </c:extLst>
        </c:ser>
        <c:ser>
          <c:idx val="1"/>
          <c:order val="1"/>
          <c:tx>
            <c:strRef>
              <c:f>DataSheet!$D$1</c:f>
              <c:strCache>
                <c:ptCount val="1"/>
                <c:pt idx="0">
                  <c:v>Åk 9 Killar</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DataSheet!$B$2:$B$7</c:f>
              <c:strCache>
                <c:ptCount val="6"/>
                <c:pt idx="0">
                  <c:v>spelar för att lära känna nya människor</c:v>
                </c:pt>
                <c:pt idx="1">
                  <c:v>spelar för att de tycker om att tävla med andra</c:v>
                </c:pt>
                <c:pt idx="2">
                  <c:v>haft svårt att kontrollera sitt spelande</c:v>
                </c:pt>
                <c:pt idx="3">
                  <c:v>valt att prioritera att spela framför andra intressen och dagliga aktiviteter</c:v>
                </c:pt>
                <c:pt idx="4">
                  <c:v>fortsatt spela trots att det blivit negativa konsekvenser</c:v>
                </c:pt>
                <c:pt idx="5">
                  <c:v>upplevt stora problem i livet pga. sitt spelande</c:v>
                </c:pt>
              </c:strCache>
            </c:strRef>
          </c:cat>
          <c:val>
            <c:numRef>
              <c:f>DataSheet!$D$2:$D$7</c:f>
              <c:numCache>
                <c:formatCode>General</c:formatCode>
                <c:ptCount val="6"/>
                <c:pt idx="0">
                  <c:v>10.659599999999999</c:v>
                </c:pt>
                <c:pt idx="1">
                  <c:v>33.622999999999998</c:v>
                </c:pt>
                <c:pt idx="2">
                  <c:v>6.2123999999999997</c:v>
                </c:pt>
                <c:pt idx="3">
                  <c:v>8.3165999999999993</c:v>
                </c:pt>
                <c:pt idx="4">
                  <c:v>8.7624999999999993</c:v>
                </c:pt>
                <c:pt idx="5">
                  <c:v>2.7480000000000002</c:v>
                </c:pt>
              </c:numCache>
            </c:numRef>
          </c:val>
          <c:extLst>
            <c:ext xmlns:c16="http://schemas.microsoft.com/office/drawing/2014/chart" uri="{C3380CC4-5D6E-409C-BE32-E72D297353CC}">
              <c16:uniqueId val="{00000001-E859-4C6A-9CB8-E4F302C8FB0D}"/>
            </c:ext>
          </c:extLst>
        </c:ser>
        <c:ser>
          <c:idx val="2"/>
          <c:order val="2"/>
          <c:tx>
            <c:strRef>
              <c:f>DataSheet!$E$1</c:f>
              <c:strCache>
                <c:ptCount val="1"/>
                <c:pt idx="0">
                  <c:v>Gy 2 Tjejer</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DataSheet!$B$2:$B$7</c:f>
              <c:strCache>
                <c:ptCount val="6"/>
                <c:pt idx="0">
                  <c:v>spelar för att lära känna nya människor</c:v>
                </c:pt>
                <c:pt idx="1">
                  <c:v>spelar för att de tycker om att tävla med andra</c:v>
                </c:pt>
                <c:pt idx="2">
                  <c:v>haft svårt att kontrollera sitt spelande</c:v>
                </c:pt>
                <c:pt idx="3">
                  <c:v>valt att prioritera att spela framför andra intressen och dagliga aktiviteter</c:v>
                </c:pt>
                <c:pt idx="4">
                  <c:v>fortsatt spela trots att det blivit negativa konsekvenser</c:v>
                </c:pt>
                <c:pt idx="5">
                  <c:v>upplevt stora problem i livet pga. sitt spelande</c:v>
                </c:pt>
              </c:strCache>
            </c:strRef>
          </c:cat>
          <c:val>
            <c:numRef>
              <c:f>DataSheet!$E$2:$E$7</c:f>
              <c:numCache>
                <c:formatCode>General</c:formatCode>
                <c:ptCount val="6"/>
                <c:pt idx="0">
                  <c:v>2.0394000000000001</c:v>
                </c:pt>
                <c:pt idx="1">
                  <c:v>4.9965000000000002</c:v>
                </c:pt>
                <c:pt idx="2">
                  <c:v>0.77680000000000005</c:v>
                </c:pt>
                <c:pt idx="3">
                  <c:v>1.8335999999999999</c:v>
                </c:pt>
                <c:pt idx="4">
                  <c:v>0.91810000000000003</c:v>
                </c:pt>
                <c:pt idx="5">
                  <c:v>0.84809999999999997</c:v>
                </c:pt>
              </c:numCache>
            </c:numRef>
          </c:val>
          <c:extLst>
            <c:ext xmlns:c16="http://schemas.microsoft.com/office/drawing/2014/chart" uri="{C3380CC4-5D6E-409C-BE32-E72D297353CC}">
              <c16:uniqueId val="{00000002-E859-4C6A-9CB8-E4F302C8FB0D}"/>
            </c:ext>
          </c:extLst>
        </c:ser>
        <c:ser>
          <c:idx val="4"/>
          <c:order val="3"/>
          <c:tx>
            <c:strRef>
              <c:f>DataSheet!$F$1</c:f>
              <c:strCache>
                <c:ptCount val="1"/>
                <c:pt idx="0">
                  <c:v>Gy 2 Killar</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DataSheet!$B$2:$B$7</c:f>
              <c:strCache>
                <c:ptCount val="6"/>
                <c:pt idx="0">
                  <c:v>spelar för att lära känna nya människor</c:v>
                </c:pt>
                <c:pt idx="1">
                  <c:v>spelar för att de tycker om att tävla med andra</c:v>
                </c:pt>
                <c:pt idx="2">
                  <c:v>haft svårt att kontrollera sitt spelande</c:v>
                </c:pt>
                <c:pt idx="3">
                  <c:v>valt att prioritera att spela framför andra intressen och dagliga aktiviteter</c:v>
                </c:pt>
                <c:pt idx="4">
                  <c:v>fortsatt spela trots att det blivit negativa konsekvenser</c:v>
                </c:pt>
                <c:pt idx="5">
                  <c:v>upplevt stora problem i livet pga. sitt spelande</c:v>
                </c:pt>
              </c:strCache>
            </c:strRef>
          </c:cat>
          <c:val>
            <c:numRef>
              <c:f>DataSheet!$F$2:$F$7</c:f>
              <c:numCache>
                <c:formatCode>General</c:formatCode>
                <c:ptCount val="6"/>
                <c:pt idx="0">
                  <c:v>7.8966000000000003</c:v>
                </c:pt>
                <c:pt idx="1">
                  <c:v>31.135999999999999</c:v>
                </c:pt>
                <c:pt idx="2">
                  <c:v>4.2807000000000004</c:v>
                </c:pt>
                <c:pt idx="3">
                  <c:v>7.8224</c:v>
                </c:pt>
                <c:pt idx="4">
                  <c:v>6.3380000000000001</c:v>
                </c:pt>
                <c:pt idx="5">
                  <c:v>1.6937</c:v>
                </c:pt>
              </c:numCache>
            </c:numRef>
          </c:val>
          <c:extLst>
            <c:ext xmlns:c16="http://schemas.microsoft.com/office/drawing/2014/chart" uri="{C3380CC4-5D6E-409C-BE32-E72D297353CC}">
              <c16:uniqueId val="{00000003-E859-4C6A-9CB8-E4F302C8FB0D}"/>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a:t>
            </a:r>
            <a:r>
              <a:rPr lang="sv-SE" baseline="0"/>
              <a:t> att de </a:t>
            </a:r>
            <a:r>
              <a:rPr lang="sv-SE"/>
              <a:t>alltid eller ofta har arbetsro på lektionerna</a:t>
            </a:r>
          </a:p>
        </c:rich>
      </c:tx>
      <c:overlay val="0"/>
    </c:title>
    <c:autoTitleDeleted val="0"/>
    <c:plotArea>
      <c:layout/>
      <c:barChart>
        <c:barDir val="col"/>
        <c:grouping val="clustered"/>
        <c:varyColors val="0"/>
        <c:ser>
          <c:idx val="0"/>
          <c:order val="0"/>
          <c:tx>
            <c:strRef>
              <c:f>DataSheet!$C$1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48.9114</c:v>
                </c:pt>
                <c:pt idx="1">
                  <c:v>63.859099999999998</c:v>
                </c:pt>
                <c:pt idx="2">
                  <c:v>56.360399999999998</c:v>
                </c:pt>
                <c:pt idx="3">
                  <c:v>67.281099999999995</c:v>
                </c:pt>
              </c:numCache>
            </c:numRef>
          </c:val>
          <c:extLst>
            <c:ext xmlns:c16="http://schemas.microsoft.com/office/drawing/2014/chart" uri="{C3380CC4-5D6E-409C-BE32-E72D297353CC}">
              <c16:uniqueId val="{00000000-1F4D-46B4-863B-F242A1B29487}"/>
            </c:ext>
          </c:extLst>
        </c:ser>
        <c:ser>
          <c:idx val="1"/>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51.500999999999998</c:v>
                </c:pt>
                <c:pt idx="1">
                  <c:v>62.754800000000003</c:v>
                </c:pt>
                <c:pt idx="2">
                  <c:v>57.569400000000002</c:v>
                </c:pt>
                <c:pt idx="3">
                  <c:v>69.693100000000001</c:v>
                </c:pt>
              </c:numCache>
            </c:numRef>
          </c:val>
          <c:extLst>
            <c:ext xmlns:c16="http://schemas.microsoft.com/office/drawing/2014/chart" uri="{C3380CC4-5D6E-409C-BE32-E72D297353CC}">
              <c16:uniqueId val="{00000001-1F4D-46B4-863B-F242A1B29487}"/>
            </c:ext>
          </c:extLst>
        </c:ser>
        <c:ser>
          <c:idx val="2"/>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51.673099999999998</c:v>
                </c:pt>
                <c:pt idx="1">
                  <c:v>63.1126</c:v>
                </c:pt>
                <c:pt idx="2">
                  <c:v>63.686399999999999</c:v>
                </c:pt>
                <c:pt idx="3">
                  <c:v>70.034599999999998</c:v>
                </c:pt>
              </c:numCache>
            </c:numRef>
          </c:val>
          <c:extLst>
            <c:ext xmlns:c16="http://schemas.microsoft.com/office/drawing/2014/chart" uri="{C3380CC4-5D6E-409C-BE32-E72D297353CC}">
              <c16:uniqueId val="{00000002-1F4D-46B4-863B-F242A1B29487}"/>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känner sig mycket eller ganska lugna inför skolarbetet</a:t>
            </a:r>
          </a:p>
        </c:rich>
      </c:tx>
      <c:overlay val="0"/>
    </c:title>
    <c:autoTitleDeleted val="0"/>
    <c:plotArea>
      <c:layout/>
      <c:barChart>
        <c:barDir val="col"/>
        <c:grouping val="clustered"/>
        <c:varyColors val="0"/>
        <c:ser>
          <c:idx val="0"/>
          <c:order val="0"/>
          <c:tx>
            <c:strRef>
              <c:f>DataSheet!$C$1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44.427100000000003</c:v>
                </c:pt>
                <c:pt idx="1">
                  <c:v>73.956699999999998</c:v>
                </c:pt>
                <c:pt idx="2">
                  <c:v>32.101999999999997</c:v>
                </c:pt>
                <c:pt idx="3">
                  <c:v>70.277799999999999</c:v>
                </c:pt>
              </c:numCache>
            </c:numRef>
          </c:val>
          <c:extLst>
            <c:ext xmlns:c16="http://schemas.microsoft.com/office/drawing/2014/chart" uri="{C3380CC4-5D6E-409C-BE32-E72D297353CC}">
              <c16:uniqueId val="{00000000-516A-4BCD-A0E7-86A090F373E8}"/>
            </c:ext>
          </c:extLst>
        </c:ser>
        <c:ser>
          <c:idx val="1"/>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40.854500000000002</c:v>
                </c:pt>
                <c:pt idx="1">
                  <c:v>71.780699999999996</c:v>
                </c:pt>
                <c:pt idx="2">
                  <c:v>37.0319</c:v>
                </c:pt>
                <c:pt idx="3">
                  <c:v>72.051299999999998</c:v>
                </c:pt>
              </c:numCache>
            </c:numRef>
          </c:val>
          <c:extLst>
            <c:ext xmlns:c16="http://schemas.microsoft.com/office/drawing/2014/chart" uri="{C3380CC4-5D6E-409C-BE32-E72D297353CC}">
              <c16:uniqueId val="{00000001-516A-4BCD-A0E7-86A090F373E8}"/>
            </c:ext>
          </c:extLst>
        </c:ser>
        <c:ser>
          <c:idx val="2"/>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42.968200000000003</c:v>
                </c:pt>
                <c:pt idx="1">
                  <c:v>72.829700000000003</c:v>
                </c:pt>
                <c:pt idx="2">
                  <c:v>44.069000000000003</c:v>
                </c:pt>
                <c:pt idx="3">
                  <c:v>76.778199999999998</c:v>
                </c:pt>
              </c:numCache>
            </c:numRef>
          </c:val>
          <c:extLst>
            <c:ext xmlns:c16="http://schemas.microsoft.com/office/drawing/2014/chart" uri="{C3380CC4-5D6E-409C-BE32-E72D297353CC}">
              <c16:uniqueId val="{00000002-516A-4BCD-A0E7-86A090F373E8}"/>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lärarna alltid eller ofta ger stöd och hjälp att utvecklas</a:t>
            </a:r>
          </a:p>
        </c:rich>
      </c:tx>
      <c:overlay val="0"/>
    </c:title>
    <c:autoTitleDeleted val="0"/>
    <c:plotArea>
      <c:layout/>
      <c:barChart>
        <c:barDir val="col"/>
        <c:grouping val="clustered"/>
        <c:varyColors val="0"/>
        <c:ser>
          <c:idx val="0"/>
          <c:order val="0"/>
          <c:tx>
            <c:strRef>
              <c:f>DataSheet!$C$1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63.558</c:v>
                </c:pt>
                <c:pt idx="1">
                  <c:v>72.558099999999996</c:v>
                </c:pt>
                <c:pt idx="2">
                  <c:v>61.722900000000003</c:v>
                </c:pt>
                <c:pt idx="3">
                  <c:v>73.586699999999993</c:v>
                </c:pt>
              </c:numCache>
            </c:numRef>
          </c:val>
          <c:extLst>
            <c:ext xmlns:c16="http://schemas.microsoft.com/office/drawing/2014/chart" uri="{C3380CC4-5D6E-409C-BE32-E72D297353CC}">
              <c16:uniqueId val="{00000000-EE81-467F-A10B-9CD5B9792BC6}"/>
            </c:ext>
          </c:extLst>
        </c:ser>
        <c:ser>
          <c:idx val="1"/>
          <c:order val="1"/>
          <c:tx>
            <c:strRef>
              <c:f>DataSheet!$D$1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56.818199999999997</c:v>
                </c:pt>
                <c:pt idx="1">
                  <c:v>68.923100000000005</c:v>
                </c:pt>
                <c:pt idx="2">
                  <c:v>59.889000000000003</c:v>
                </c:pt>
                <c:pt idx="3">
                  <c:v>72.303799999999995</c:v>
                </c:pt>
              </c:numCache>
            </c:numRef>
          </c:val>
          <c:extLst>
            <c:ext xmlns:c16="http://schemas.microsoft.com/office/drawing/2014/chart" uri="{C3380CC4-5D6E-409C-BE32-E72D297353CC}">
              <c16:uniqueId val="{00000001-EE81-467F-A10B-9CD5B9792BC6}"/>
            </c:ext>
          </c:extLst>
        </c:ser>
        <c:ser>
          <c:idx val="2"/>
          <c:order val="2"/>
          <c:tx>
            <c:strRef>
              <c:f>DataSheet!$E$1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58.618499999999997</c:v>
                </c:pt>
                <c:pt idx="1">
                  <c:v>68.634</c:v>
                </c:pt>
                <c:pt idx="2">
                  <c:v>66.299099999999996</c:v>
                </c:pt>
                <c:pt idx="3">
                  <c:v>76.805599999999998</c:v>
                </c:pt>
              </c:numCache>
            </c:numRef>
          </c:val>
          <c:extLst>
            <c:ext xmlns:c16="http://schemas.microsoft.com/office/drawing/2014/chart" uri="{C3380CC4-5D6E-409C-BE32-E72D297353CC}">
              <c16:uniqueId val="{00000002-EE81-467F-A10B-9CD5B9792BC6}"/>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att de brukar skolka någon gång per termin eller oftare</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18.7807</c:v>
                </c:pt>
                <c:pt idx="1">
                  <c:v>17.6218</c:v>
                </c:pt>
                <c:pt idx="2">
                  <c:v>31.020399999999999</c:v>
                </c:pt>
                <c:pt idx="3">
                  <c:v>36.842100000000002</c:v>
                </c:pt>
              </c:numCache>
            </c:numRef>
          </c:val>
          <c:extLst>
            <c:ext xmlns:c16="http://schemas.microsoft.com/office/drawing/2014/chart" uri="{C3380CC4-5D6E-409C-BE32-E72D297353CC}">
              <c16:uniqueId val="{00000000-F295-41C9-B686-A714888CE76A}"/>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18.811900000000001</c:v>
                </c:pt>
                <c:pt idx="1">
                  <c:v>21.376300000000001</c:v>
                </c:pt>
                <c:pt idx="2">
                  <c:v>31.3096</c:v>
                </c:pt>
                <c:pt idx="3">
                  <c:v>31.909300000000002</c:v>
                </c:pt>
              </c:numCache>
            </c:numRef>
          </c:val>
          <c:extLst>
            <c:ext xmlns:c16="http://schemas.microsoft.com/office/drawing/2014/chart" uri="{C3380CC4-5D6E-409C-BE32-E72D297353CC}">
              <c16:uniqueId val="{00000001-F295-41C9-B686-A714888CE76A}"/>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22.230899999999998</c:v>
                </c:pt>
                <c:pt idx="1">
                  <c:v>19.334900000000001</c:v>
                </c:pt>
                <c:pt idx="2">
                  <c:v>34.506999999999998</c:v>
                </c:pt>
                <c:pt idx="3">
                  <c:v>33.918700000000001</c:v>
                </c:pt>
              </c:numCache>
            </c:numRef>
          </c:val>
          <c:extLst>
            <c:ext xmlns:c16="http://schemas.microsoft.com/office/drawing/2014/chart" uri="{C3380CC4-5D6E-409C-BE32-E72D297353CC}">
              <c16:uniqueId val="{00000002-F295-41C9-B686-A714888CE76A}"/>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21.419</c:v>
                </c:pt>
                <c:pt idx="1">
                  <c:v>20.259399999999999</c:v>
                </c:pt>
                <c:pt idx="2">
                  <c:v>28.9785</c:v>
                </c:pt>
                <c:pt idx="3">
                  <c:v>28.810300000000002</c:v>
                </c:pt>
              </c:numCache>
            </c:numRef>
          </c:val>
          <c:extLst>
            <c:ext xmlns:c16="http://schemas.microsoft.com/office/drawing/2014/chart" uri="{C3380CC4-5D6E-409C-BE32-E72D297353CC}">
              <c16:uniqueId val="{00000003-F295-41C9-B686-A714888CE76A}"/>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30.361799999999999</c:v>
                </c:pt>
                <c:pt idx="1">
                  <c:v>25.198899999999998</c:v>
                </c:pt>
                <c:pt idx="2">
                  <c:v>32.873899999999999</c:v>
                </c:pt>
                <c:pt idx="3">
                  <c:v>32.660200000000003</c:v>
                </c:pt>
              </c:numCache>
            </c:numRef>
          </c:val>
          <c:extLst>
            <c:ext xmlns:c16="http://schemas.microsoft.com/office/drawing/2014/chart" uri="{C3380CC4-5D6E-409C-BE32-E72D297353CC}">
              <c16:uniqueId val="{00000004-F295-41C9-B686-A714888CE76A}"/>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stämmer delvis eller stämmer helt på påståendet "Det finns saker att göra men inget som intresserar mig"</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50.544199999999996</c:v>
                </c:pt>
                <c:pt idx="1">
                  <c:v>42.4071</c:v>
                </c:pt>
                <c:pt idx="2">
                  <c:v>51.3001</c:v>
                </c:pt>
                <c:pt idx="3">
                  <c:v>43.631599999999999</c:v>
                </c:pt>
              </c:numCache>
            </c:numRef>
          </c:val>
          <c:extLst>
            <c:ext xmlns:c16="http://schemas.microsoft.com/office/drawing/2014/chart" uri="{C3380CC4-5D6E-409C-BE32-E72D297353CC}">
              <c16:uniqueId val="{00000000-677C-4C74-949B-78DA26CB3982}"/>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51.8979</c:v>
                </c:pt>
                <c:pt idx="1">
                  <c:v>43.834699999999998</c:v>
                </c:pt>
                <c:pt idx="2">
                  <c:v>51.364600000000003</c:v>
                </c:pt>
                <c:pt idx="3">
                  <c:v>43.546100000000003</c:v>
                </c:pt>
              </c:numCache>
            </c:numRef>
          </c:val>
          <c:extLst>
            <c:ext xmlns:c16="http://schemas.microsoft.com/office/drawing/2014/chart" uri="{C3380CC4-5D6E-409C-BE32-E72D297353CC}">
              <c16:uniqueId val="{00000001-677C-4C74-949B-78DA26CB3982}"/>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stämmer delvis eller stämmer helt på påståendet "Det finns saker att göra men min familj säger nej"</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14.7239</c:v>
                </c:pt>
                <c:pt idx="1">
                  <c:v>17.523800000000001</c:v>
                </c:pt>
                <c:pt idx="2">
                  <c:v>10.526300000000001</c:v>
                </c:pt>
                <c:pt idx="3">
                  <c:v>11.8611</c:v>
                </c:pt>
              </c:numCache>
            </c:numRef>
          </c:val>
          <c:extLst>
            <c:ext xmlns:c16="http://schemas.microsoft.com/office/drawing/2014/chart" uri="{C3380CC4-5D6E-409C-BE32-E72D297353CC}">
              <c16:uniqueId val="{00000000-B0D3-489D-AE53-F6817AE01EF9}"/>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13.7591</c:v>
                </c:pt>
                <c:pt idx="1">
                  <c:v>19.105699999999999</c:v>
                </c:pt>
                <c:pt idx="2">
                  <c:v>10.1541</c:v>
                </c:pt>
                <c:pt idx="3">
                  <c:v>15.5319</c:v>
                </c:pt>
              </c:numCache>
            </c:numRef>
          </c:val>
          <c:extLst>
            <c:ext xmlns:c16="http://schemas.microsoft.com/office/drawing/2014/chart" uri="{C3380CC4-5D6E-409C-BE32-E72D297353CC}">
              <c16:uniqueId val="{00000001-B0D3-489D-AE53-F6817AE01EF9}"/>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stämmer delvis eller stämmer helt på påståendet "Det finns saker att göra men jag kan inte ta mig dit"</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28.542000000000002</c:v>
                </c:pt>
                <c:pt idx="1">
                  <c:v>27.831099999999999</c:v>
                </c:pt>
                <c:pt idx="2">
                  <c:v>31.6051</c:v>
                </c:pt>
                <c:pt idx="3">
                  <c:v>31.311800000000002</c:v>
                </c:pt>
              </c:numCache>
            </c:numRef>
          </c:val>
          <c:extLst>
            <c:ext xmlns:c16="http://schemas.microsoft.com/office/drawing/2014/chart" uri="{C3380CC4-5D6E-409C-BE32-E72D297353CC}">
              <c16:uniqueId val="{00000000-F9DE-428E-B51D-0141EA4AEF91}"/>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31.485099999999999</c:v>
                </c:pt>
                <c:pt idx="1">
                  <c:v>29.415800000000001</c:v>
                </c:pt>
                <c:pt idx="2">
                  <c:v>30.6294</c:v>
                </c:pt>
                <c:pt idx="3">
                  <c:v>33.877800000000001</c:v>
                </c:pt>
              </c:numCache>
            </c:numRef>
          </c:val>
          <c:extLst>
            <c:ext xmlns:c16="http://schemas.microsoft.com/office/drawing/2014/chart" uri="{C3380CC4-5D6E-409C-BE32-E72D297353CC}">
              <c16:uniqueId val="{00000001-F9DE-428E-B51D-0141EA4AEF91}"/>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DataSheet!$C$1</c:f>
              <c:strCache>
                <c:ptCount val="1"/>
                <c:pt idx="0">
                  <c:v>Åk 9 Tjejer</c:v>
                </c:pt>
              </c:strCache>
            </c:strRef>
          </c:tx>
          <c:spPr>
            <a:ln>
              <a:solidFill>
                <a:srgbClr val="FDB913"/>
              </a:solidFill>
            </a:ln>
          </c:spPr>
          <c:marker>
            <c:symbol val="square"/>
            <c:size val="6"/>
            <c:spPr>
              <a:solidFill>
                <a:schemeClr val="accent6"/>
              </a:solidFill>
              <a:ln>
                <a:solidFill>
                  <a:schemeClr val="accent6"/>
                </a:solidFill>
              </a:ln>
            </c:spPr>
          </c:marker>
          <c:dLbls>
            <c:delete val="1"/>
          </c:dLbls>
          <c:cat>
            <c:strRef>
              <c:f>DataSheet!$B$2:$B$6</c:f>
              <c:strCache>
                <c:ptCount val="5"/>
                <c:pt idx="0">
                  <c:v>2013</c:v>
                </c:pt>
                <c:pt idx="1">
                  <c:v>2015</c:v>
                </c:pt>
                <c:pt idx="2">
                  <c:v>2017</c:v>
                </c:pt>
                <c:pt idx="3">
                  <c:v>2020</c:v>
                </c:pt>
                <c:pt idx="4">
                  <c:v>2023</c:v>
                </c:pt>
              </c:strCache>
            </c:strRef>
          </c:cat>
          <c:val>
            <c:numRef>
              <c:f>DataSheet!$C$2:$C$6</c:f>
              <c:numCache>
                <c:formatCode>General</c:formatCode>
                <c:ptCount val="5"/>
                <c:pt idx="0">
                  <c:v>79.043599999999998</c:v>
                </c:pt>
                <c:pt idx="1">
                  <c:v>73.906999999999996</c:v>
                </c:pt>
                <c:pt idx="2">
                  <c:v>69.260400000000004</c:v>
                </c:pt>
                <c:pt idx="3">
                  <c:v>68.486800000000002</c:v>
                </c:pt>
                <c:pt idx="4">
                  <c:v>62.840800000000002</c:v>
                </c:pt>
              </c:numCache>
            </c:numRef>
          </c:val>
          <c:smooth val="0"/>
          <c:extLst>
            <c:ext xmlns:c16="http://schemas.microsoft.com/office/drawing/2014/chart" uri="{C3380CC4-5D6E-409C-BE32-E72D297353CC}">
              <c16:uniqueId val="{00000000-DFEE-4D70-AB47-4D2EA7FC5A1F}"/>
            </c:ext>
          </c:extLst>
        </c:ser>
        <c:ser>
          <c:idx val="1"/>
          <c:order val="1"/>
          <c:tx>
            <c:strRef>
              <c:f>DataSheet!$D$1</c:f>
              <c:strCache>
                <c:ptCount val="1"/>
                <c:pt idx="0">
                  <c:v>Åk 9 Killar</c:v>
                </c:pt>
              </c:strCache>
            </c:strRef>
          </c:tx>
          <c:spPr>
            <a:ln>
              <a:solidFill>
                <a:srgbClr val="579835"/>
              </a:solidFill>
            </a:ln>
          </c:spPr>
          <c:marker>
            <c:symbol val="square"/>
            <c:size val="6"/>
            <c:spPr>
              <a:solidFill>
                <a:schemeClr val="tx2"/>
              </a:solidFill>
              <a:ln>
                <a:solidFill>
                  <a:schemeClr val="tx2"/>
                </a:solidFill>
              </a:ln>
            </c:spPr>
          </c:marker>
          <c:dLbls>
            <c:delete val="1"/>
          </c:dLbls>
          <c:cat>
            <c:strRef>
              <c:f>DataSheet!$B$2:$B$6</c:f>
              <c:strCache>
                <c:ptCount val="5"/>
                <c:pt idx="0">
                  <c:v>2013</c:v>
                </c:pt>
                <c:pt idx="1">
                  <c:v>2015</c:v>
                </c:pt>
                <c:pt idx="2">
                  <c:v>2017</c:v>
                </c:pt>
                <c:pt idx="3">
                  <c:v>2020</c:v>
                </c:pt>
                <c:pt idx="4">
                  <c:v>2023</c:v>
                </c:pt>
              </c:strCache>
            </c:strRef>
          </c:cat>
          <c:val>
            <c:numRef>
              <c:f>DataSheet!$D$2:$D$6</c:f>
              <c:numCache>
                <c:formatCode>General</c:formatCode>
                <c:ptCount val="5"/>
                <c:pt idx="0">
                  <c:v>90.056799999999996</c:v>
                </c:pt>
                <c:pt idx="1">
                  <c:v>89.164299999999997</c:v>
                </c:pt>
                <c:pt idx="2">
                  <c:v>86.170199999999994</c:v>
                </c:pt>
                <c:pt idx="3">
                  <c:v>85.928100000000001</c:v>
                </c:pt>
                <c:pt idx="4">
                  <c:v>85.559100000000001</c:v>
                </c:pt>
              </c:numCache>
            </c:numRef>
          </c:val>
          <c:smooth val="0"/>
          <c:extLst>
            <c:ext xmlns:c16="http://schemas.microsoft.com/office/drawing/2014/chart" uri="{C3380CC4-5D6E-409C-BE32-E72D297353CC}">
              <c16:uniqueId val="{00000001-DFEE-4D70-AB47-4D2EA7FC5A1F}"/>
            </c:ext>
          </c:extLst>
        </c:ser>
        <c:ser>
          <c:idx val="2"/>
          <c:order val="2"/>
          <c:tx>
            <c:strRef>
              <c:f>DataSheet!$E$1</c:f>
              <c:strCache>
                <c:ptCount val="1"/>
                <c:pt idx="0">
                  <c:v>Gy 2 Tjejer</c:v>
                </c:pt>
              </c:strCache>
            </c:strRef>
          </c:tx>
          <c:spPr>
            <a:ln>
              <a:solidFill>
                <a:srgbClr val="B1063A"/>
              </a:solidFill>
            </a:ln>
          </c:spPr>
          <c:marker>
            <c:symbol val="square"/>
            <c:size val="6"/>
            <c:spPr>
              <a:solidFill>
                <a:schemeClr val="accent2"/>
              </a:solidFill>
              <a:ln>
                <a:solidFill>
                  <a:schemeClr val="accent2"/>
                </a:solidFill>
              </a:ln>
            </c:spPr>
          </c:marker>
          <c:dLbls>
            <c:delete val="1"/>
          </c:dLbls>
          <c:cat>
            <c:strRef>
              <c:f>DataSheet!$B$2:$B$6</c:f>
              <c:strCache>
                <c:ptCount val="5"/>
                <c:pt idx="0">
                  <c:v>2013</c:v>
                </c:pt>
                <c:pt idx="1">
                  <c:v>2015</c:v>
                </c:pt>
                <c:pt idx="2">
                  <c:v>2017</c:v>
                </c:pt>
                <c:pt idx="3">
                  <c:v>2020</c:v>
                </c:pt>
                <c:pt idx="4">
                  <c:v>2023</c:v>
                </c:pt>
              </c:strCache>
            </c:strRef>
          </c:cat>
          <c:val>
            <c:numRef>
              <c:f>DataSheet!$E$2:$E$6</c:f>
              <c:numCache>
                <c:formatCode>General</c:formatCode>
                <c:ptCount val="5"/>
                <c:pt idx="0">
                  <c:v>80.425899999999999</c:v>
                </c:pt>
                <c:pt idx="1">
                  <c:v>72.363900000000001</c:v>
                </c:pt>
                <c:pt idx="2">
                  <c:v>65.586699999999993</c:v>
                </c:pt>
                <c:pt idx="3">
                  <c:v>68.264700000000005</c:v>
                </c:pt>
                <c:pt idx="4">
                  <c:v>67.386899999999997</c:v>
                </c:pt>
              </c:numCache>
            </c:numRef>
          </c:val>
          <c:smooth val="0"/>
          <c:extLst>
            <c:ext xmlns:c16="http://schemas.microsoft.com/office/drawing/2014/chart" uri="{C3380CC4-5D6E-409C-BE32-E72D297353CC}">
              <c16:uniqueId val="{00000002-DFEE-4D70-AB47-4D2EA7FC5A1F}"/>
            </c:ext>
          </c:extLst>
        </c:ser>
        <c:ser>
          <c:idx val="4"/>
          <c:order val="3"/>
          <c:tx>
            <c:strRef>
              <c:f>DataSheet!$F$1</c:f>
              <c:strCache>
                <c:ptCount val="1"/>
                <c:pt idx="0">
                  <c:v>Gy 2 Killar</c:v>
                </c:pt>
              </c:strCache>
            </c:strRef>
          </c:tx>
          <c:spPr>
            <a:ln>
              <a:solidFill>
                <a:srgbClr val="0093D0"/>
              </a:solidFill>
            </a:ln>
          </c:spPr>
          <c:marker>
            <c:symbol val="square"/>
            <c:size val="6"/>
            <c:spPr>
              <a:solidFill>
                <a:srgbClr val="00B0F0"/>
              </a:solidFill>
              <a:ln>
                <a:solidFill>
                  <a:srgbClr val="00B0F0"/>
                </a:solidFill>
              </a:ln>
            </c:spPr>
          </c:marker>
          <c:dLbls>
            <c:delete val="1"/>
          </c:dLbls>
          <c:cat>
            <c:strRef>
              <c:f>DataSheet!$B$2:$B$6</c:f>
              <c:strCache>
                <c:ptCount val="5"/>
                <c:pt idx="0">
                  <c:v>2013</c:v>
                </c:pt>
                <c:pt idx="1">
                  <c:v>2015</c:v>
                </c:pt>
                <c:pt idx="2">
                  <c:v>2017</c:v>
                </c:pt>
                <c:pt idx="3">
                  <c:v>2020</c:v>
                </c:pt>
                <c:pt idx="4">
                  <c:v>2023</c:v>
                </c:pt>
              </c:strCache>
            </c:strRef>
          </c:cat>
          <c:val>
            <c:numRef>
              <c:f>DataSheet!$F$2:$F$6</c:f>
              <c:numCache>
                <c:formatCode>General</c:formatCode>
                <c:ptCount val="5"/>
                <c:pt idx="0">
                  <c:v>86.493099999999998</c:v>
                </c:pt>
                <c:pt idx="1">
                  <c:v>85.276600000000002</c:v>
                </c:pt>
                <c:pt idx="2">
                  <c:v>84.201099999999997</c:v>
                </c:pt>
                <c:pt idx="3">
                  <c:v>83.139200000000002</c:v>
                </c:pt>
                <c:pt idx="4">
                  <c:v>81.990799999999993</c:v>
                </c:pt>
              </c:numCache>
            </c:numRef>
          </c:val>
          <c:smooth val="0"/>
          <c:extLst>
            <c:ext xmlns:c16="http://schemas.microsoft.com/office/drawing/2014/chart" uri="{C3380CC4-5D6E-409C-BE32-E72D297353CC}">
              <c16:uniqueId val="{00000003-DFEE-4D70-AB47-4D2EA7FC5A1F}"/>
            </c:ext>
          </c:extLst>
        </c:ser>
        <c:dLbls>
          <c:showLegendKey val="0"/>
          <c:showVal val="1"/>
          <c:showCatName val="0"/>
          <c:showSerName val="0"/>
          <c:showPercent val="0"/>
          <c:showBubbleSize val="0"/>
        </c:dLbls>
        <c:marker val="1"/>
        <c:smooth val="0"/>
        <c:axId val="2079841711"/>
        <c:axId val="1786950383"/>
      </c:line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svarade stämmer delvis eller stämmer helt på påståendet "Det finns saker att göra med det kostar för mycket"</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25.412099999999999</c:v>
                </c:pt>
                <c:pt idx="1">
                  <c:v>26.9377</c:v>
                </c:pt>
                <c:pt idx="2">
                  <c:v>31.879000000000001</c:v>
                </c:pt>
                <c:pt idx="3">
                  <c:v>32.042000000000002</c:v>
                </c:pt>
              </c:numCache>
            </c:numRef>
          </c:val>
          <c:extLst>
            <c:ext xmlns:c16="http://schemas.microsoft.com/office/drawing/2014/chart" uri="{C3380CC4-5D6E-409C-BE32-E72D297353CC}">
              <c16:uniqueId val="{00000000-FC22-4F48-8AD3-D601C9888A67}"/>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29.710100000000001</c:v>
                </c:pt>
                <c:pt idx="1">
                  <c:v>33.537399999999998</c:v>
                </c:pt>
                <c:pt idx="2">
                  <c:v>34.055900000000001</c:v>
                </c:pt>
                <c:pt idx="3">
                  <c:v>38.576500000000003</c:v>
                </c:pt>
              </c:numCache>
            </c:numRef>
          </c:val>
          <c:extLst>
            <c:ext xmlns:c16="http://schemas.microsoft.com/office/drawing/2014/chart" uri="{C3380CC4-5D6E-409C-BE32-E72D297353CC}">
              <c16:uniqueId val="{00000001-FC22-4F48-8AD3-D601C9888A67}"/>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Andel (%) som under en vanlig vecka brukar göra följande minst 1-2 kvällar i veckan </a:t>
            </a:r>
          </a:p>
        </c:rich>
      </c:tx>
      <c:overlay val="0"/>
    </c:title>
    <c:autoTitleDeleted val="0"/>
    <c:plotArea>
      <c:layout/>
      <c:barChart>
        <c:barDir val="col"/>
        <c:grouping val="clustered"/>
        <c:varyColors val="0"/>
        <c:ser>
          <c:idx val="0"/>
          <c:order val="0"/>
          <c:tx>
            <c:strRef>
              <c:f>DataSheet!$C$1</c:f>
              <c:strCache>
                <c:ptCount val="1"/>
                <c:pt idx="0">
                  <c:v>fritidsgården</c:v>
                </c:pt>
              </c:strCache>
            </c:strRef>
          </c:tx>
          <c:spPr>
            <a:solidFill>
              <a:schemeClr val="accent1"/>
            </a:solidFill>
            <a:ln>
              <a:solidFill>
                <a:schemeClr val="accent1"/>
              </a:solidFill>
            </a:ln>
          </c:spPr>
          <c:invertIfNegative val="0"/>
          <c:dPt>
            <c:idx val="0"/>
            <c:invertIfNegative val="0"/>
            <c:bubble3D val="0"/>
            <c:spPr>
              <a:solidFill>
                <a:schemeClr val="accent2">
                  <a:lumMod val="80000"/>
                  <a:lumOff val="20000"/>
                </a:schemeClr>
              </a:solidFill>
              <a:ln>
                <a:noFill/>
              </a:ln>
            </c:spPr>
            <c:extLst>
              <c:ext xmlns:c16="http://schemas.microsoft.com/office/drawing/2014/chart" uri="{C3380CC4-5D6E-409C-BE32-E72D297353CC}">
                <c16:uniqueId val="{00000001-B36B-42D4-86D4-DF93C42C3E4A}"/>
              </c:ext>
            </c:extLst>
          </c:dPt>
          <c:dPt>
            <c:idx val="1"/>
            <c:invertIfNegative val="0"/>
            <c:bubble3D val="0"/>
            <c:spPr>
              <a:solidFill>
                <a:schemeClr val="accent1">
                  <a:lumMod val="80000"/>
                  <a:lumOff val="20000"/>
                </a:schemeClr>
              </a:solidFill>
              <a:ln>
                <a:noFill/>
              </a:ln>
            </c:spPr>
            <c:extLst>
              <c:ext xmlns:c16="http://schemas.microsoft.com/office/drawing/2014/chart" uri="{C3380CC4-5D6E-409C-BE32-E72D297353CC}">
                <c16:uniqueId val="{00000003-B36B-42D4-86D4-DF93C42C3E4A}"/>
              </c:ext>
            </c:extLst>
          </c:dPt>
          <c:dPt>
            <c:idx val="2"/>
            <c:invertIfNegative val="0"/>
            <c:bubble3D val="0"/>
            <c:spPr>
              <a:solidFill>
                <a:schemeClr val="accent5">
                  <a:lumMod val="60000"/>
                </a:schemeClr>
              </a:solidFill>
              <a:ln>
                <a:noFill/>
              </a:ln>
            </c:spPr>
            <c:extLst>
              <c:ext xmlns:c16="http://schemas.microsoft.com/office/drawing/2014/chart" uri="{C3380CC4-5D6E-409C-BE32-E72D297353CC}">
                <c16:uniqueId val="{00000005-B36B-42D4-86D4-DF93C42C3E4A}"/>
              </c:ext>
            </c:extLst>
          </c:dPt>
          <c:dPt>
            <c:idx val="3"/>
            <c:invertIfNegative val="0"/>
            <c:bubble3D val="0"/>
            <c:spPr>
              <a:solidFill>
                <a:schemeClr val="accent2"/>
              </a:solidFill>
              <a:ln>
                <a:noFill/>
              </a:ln>
            </c:spPr>
            <c:extLst>
              <c:ext xmlns:c16="http://schemas.microsoft.com/office/drawing/2014/chart" uri="{C3380CC4-5D6E-409C-BE32-E72D297353CC}">
                <c16:uniqueId val="{00000007-B36B-42D4-86D4-DF93C42C3E4A}"/>
              </c:ext>
            </c:extLst>
          </c:dPt>
          <c:dPt>
            <c:idx val="4"/>
            <c:invertIfNegative val="0"/>
            <c:bubble3D val="0"/>
            <c:spPr>
              <a:solidFill>
                <a:schemeClr val="accent6">
                  <a:lumMod val="60000"/>
                </a:schemeClr>
              </a:solidFill>
              <a:ln>
                <a:noFill/>
              </a:ln>
            </c:spPr>
            <c:extLst>
              <c:ext xmlns:c16="http://schemas.microsoft.com/office/drawing/2014/chart" uri="{C3380CC4-5D6E-409C-BE32-E72D297353CC}">
                <c16:uniqueId val="{00000009-B36B-42D4-86D4-DF93C42C3E4A}"/>
              </c:ext>
            </c:extLst>
          </c:dPt>
          <c:dPt>
            <c:idx val="5"/>
            <c:invertIfNegative val="0"/>
            <c:bubble3D val="0"/>
            <c:spPr>
              <a:solidFill>
                <a:schemeClr val="accent3">
                  <a:lumMod val="60000"/>
                </a:schemeClr>
              </a:solidFill>
              <a:ln>
                <a:noFill/>
              </a:ln>
            </c:spPr>
            <c:extLst>
              <c:ext xmlns:c16="http://schemas.microsoft.com/office/drawing/2014/chart" uri="{C3380CC4-5D6E-409C-BE32-E72D297353CC}">
                <c16:uniqueId val="{0000000B-B36B-42D4-86D4-DF93C42C3E4A}"/>
              </c:ext>
            </c:extLst>
          </c:dPt>
          <c:dPt>
            <c:idx val="6"/>
            <c:invertIfNegative val="0"/>
            <c:bubble3D val="0"/>
            <c:spPr>
              <a:solidFill>
                <a:schemeClr val="accent1">
                  <a:lumMod val="60000"/>
                </a:schemeClr>
              </a:solidFill>
              <a:ln>
                <a:noFill/>
              </a:ln>
            </c:spPr>
            <c:extLst>
              <c:ext xmlns:c16="http://schemas.microsoft.com/office/drawing/2014/chart" uri="{C3380CC4-5D6E-409C-BE32-E72D297353CC}">
                <c16:uniqueId val="{0000000D-B36B-42D4-86D4-DF93C42C3E4A}"/>
              </c:ext>
            </c:extLst>
          </c:dPt>
          <c:dPt>
            <c:idx val="7"/>
            <c:invertIfNegative val="0"/>
            <c:bubble3D val="0"/>
            <c:spPr>
              <a:solidFill>
                <a:schemeClr val="accent3"/>
              </a:solidFill>
              <a:ln>
                <a:noFill/>
              </a:ln>
            </c:spPr>
            <c:extLst>
              <c:ext xmlns:c16="http://schemas.microsoft.com/office/drawing/2014/chart" uri="{C3380CC4-5D6E-409C-BE32-E72D297353CC}">
                <c16:uniqueId val="{0000000F-B36B-42D4-86D4-DF93C42C3E4A}"/>
              </c:ext>
            </c:extLst>
          </c:dPt>
          <c:dPt>
            <c:idx val="8"/>
            <c:invertIfNegative val="0"/>
            <c:bubble3D val="0"/>
            <c:spPr>
              <a:solidFill>
                <a:schemeClr val="accent6"/>
              </a:solidFill>
              <a:ln>
                <a:noFill/>
              </a:ln>
            </c:spPr>
            <c:extLst>
              <c:ext xmlns:c16="http://schemas.microsoft.com/office/drawing/2014/chart" uri="{C3380CC4-5D6E-409C-BE32-E72D297353CC}">
                <c16:uniqueId val="{00000011-B36B-42D4-86D4-DF93C42C3E4A}"/>
              </c:ext>
            </c:extLst>
          </c:dPt>
          <c:dPt>
            <c:idx val="9"/>
            <c:invertIfNegative val="0"/>
            <c:bubble3D val="0"/>
            <c:spPr>
              <a:solidFill>
                <a:schemeClr val="accent2">
                  <a:lumMod val="60000"/>
                </a:schemeClr>
              </a:solidFill>
              <a:ln>
                <a:noFill/>
              </a:ln>
            </c:spPr>
            <c:extLst>
              <c:ext xmlns:c16="http://schemas.microsoft.com/office/drawing/2014/chart" uri="{C3380CC4-5D6E-409C-BE32-E72D297353CC}">
                <c16:uniqueId val="{00000013-B36B-42D4-86D4-DF93C42C3E4A}"/>
              </c:ext>
            </c:extLst>
          </c:dPt>
          <c:dPt>
            <c:idx val="10"/>
            <c:invertIfNegative val="0"/>
            <c:bubble3D val="0"/>
            <c:spPr>
              <a:solidFill>
                <a:schemeClr val="accent4"/>
              </a:solidFill>
              <a:ln>
                <a:noFill/>
              </a:ln>
            </c:spPr>
            <c:extLst>
              <c:ext xmlns:c16="http://schemas.microsoft.com/office/drawing/2014/chart" uri="{C3380CC4-5D6E-409C-BE32-E72D297353CC}">
                <c16:uniqueId val="{00000015-B36B-42D4-86D4-DF93C42C3E4A}"/>
              </c:ext>
            </c:extLst>
          </c:dPt>
          <c:dPt>
            <c:idx val="11"/>
            <c:invertIfNegative val="0"/>
            <c:bubble3D val="0"/>
            <c:spPr>
              <a:solidFill>
                <a:schemeClr val="accent1"/>
              </a:solidFill>
              <a:ln>
                <a:noFill/>
              </a:ln>
            </c:spPr>
            <c:extLst>
              <c:ext xmlns:c16="http://schemas.microsoft.com/office/drawing/2014/chart" uri="{C3380CC4-5D6E-409C-BE32-E72D297353CC}">
                <c16:uniqueId val="{00000017-B36B-42D4-86D4-DF93C42C3E4A}"/>
              </c:ext>
            </c:extLst>
          </c:dPt>
          <c:dPt>
            <c:idx val="12"/>
            <c:invertIfNegative val="0"/>
            <c:bubble3D val="0"/>
            <c:spPr>
              <a:solidFill>
                <a:schemeClr val="accent4">
                  <a:lumMod val="60000"/>
                </a:schemeClr>
              </a:solidFill>
              <a:ln>
                <a:noFill/>
              </a:ln>
            </c:spPr>
            <c:extLst>
              <c:ext xmlns:c16="http://schemas.microsoft.com/office/drawing/2014/chart" uri="{C3380CC4-5D6E-409C-BE32-E72D297353CC}">
                <c16:uniqueId val="{00000019-B36B-42D4-86D4-DF93C42C3E4A}"/>
              </c:ext>
            </c:extLst>
          </c:dPt>
          <c:dPt>
            <c:idx val="13"/>
            <c:invertIfNegative val="0"/>
            <c:bubble3D val="0"/>
            <c:spPr>
              <a:solidFill>
                <a:schemeClr val="accent5"/>
              </a:solidFill>
              <a:ln>
                <a:noFill/>
              </a:ln>
            </c:spPr>
            <c:extLst>
              <c:ext xmlns:c16="http://schemas.microsoft.com/office/drawing/2014/chart" uri="{C3380CC4-5D6E-409C-BE32-E72D297353CC}">
                <c16:uniqueId val="{0000001B-B36B-42D4-86D4-DF93C42C3E4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DataSheet!$B$2:$B$15</c:f>
              <c:strCache>
                <c:ptCount val="14"/>
                <c:pt idx="0">
                  <c:v>hemma hela kvällen</c:v>
                </c:pt>
                <c:pt idx="1">
                  <c:v>träffa kompisar</c:v>
                </c:pt>
                <c:pt idx="2">
                  <c:v>skolarbete/läxor</c:v>
                </c:pt>
                <c:pt idx="3">
                  <c:v>idrotta, träna</c:v>
                </c:pt>
                <c:pt idx="4">
                  <c:v>stan/samhället</c:v>
                </c:pt>
                <c:pt idx="5">
                  <c:v>naturen</c:v>
                </c:pt>
                <c:pt idx="6">
                  <c:v>läsa böcker, tidningar</c:v>
                </c:pt>
                <c:pt idx="7">
                  <c:v>sjunga, musik</c:v>
                </c:pt>
                <c:pt idx="8">
                  <c:v>foto/film teckna/måla...</c:v>
                </c:pt>
                <c:pt idx="9">
                  <c:v>kyrkan/moskén...</c:v>
                </c:pt>
                <c:pt idx="10">
                  <c:v>dansa</c:v>
                </c:pt>
                <c:pt idx="11">
                  <c:v>fritidsgården</c:v>
                </c:pt>
                <c:pt idx="12">
                  <c:v>politik</c:v>
                </c:pt>
                <c:pt idx="13">
                  <c:v>spela teater</c:v>
                </c:pt>
              </c:strCache>
            </c:strRef>
          </c:cat>
          <c:val>
            <c:numRef>
              <c:f>DataSheet!$C$2:$C$15</c:f>
              <c:numCache>
                <c:formatCode>General</c:formatCode>
                <c:ptCount val="14"/>
                <c:pt idx="0">
                  <c:v>91.189899999999994</c:v>
                </c:pt>
                <c:pt idx="1">
                  <c:v>86.215599999999995</c:v>
                </c:pt>
                <c:pt idx="2">
                  <c:v>80.699100000000001</c:v>
                </c:pt>
                <c:pt idx="3">
                  <c:v>76.028300000000002</c:v>
                </c:pt>
                <c:pt idx="4">
                  <c:v>72.031000000000006</c:v>
                </c:pt>
                <c:pt idx="5">
                  <c:v>53.7316</c:v>
                </c:pt>
                <c:pt idx="6">
                  <c:v>37.7027</c:v>
                </c:pt>
                <c:pt idx="7">
                  <c:v>29.205300000000001</c:v>
                </c:pt>
                <c:pt idx="8">
                  <c:v>23.5075</c:v>
                </c:pt>
                <c:pt idx="9">
                  <c:v>20.4102</c:v>
                </c:pt>
                <c:pt idx="10">
                  <c:v>15.284599999999999</c:v>
                </c:pt>
                <c:pt idx="11">
                  <c:v>9.6610999999999994</c:v>
                </c:pt>
                <c:pt idx="12">
                  <c:v>8.5228999999999999</c:v>
                </c:pt>
                <c:pt idx="13">
                  <c:v>2.9963000000000002</c:v>
                </c:pt>
              </c:numCache>
            </c:numRef>
          </c:val>
          <c:extLst>
            <c:ext xmlns:c16="http://schemas.microsoft.com/office/drawing/2014/chart" uri="{C3380CC4-5D6E-409C-BE32-E72D297353CC}">
              <c16:uniqueId val="{0000001C-B36B-42D4-86D4-DF93C42C3E4A}"/>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1"/>
        <c:axPos val="b"/>
        <c:numFmt formatCode="General" sourceLinked="1"/>
        <c:majorTickMark val="none"/>
        <c:minorTickMark val="none"/>
        <c:tickLblPos val="nextTo"/>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är på fritidsgården minst 1-2 kvällar i veckan</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12.3926</c:v>
                </c:pt>
                <c:pt idx="1">
                  <c:v>18.2563</c:v>
                </c:pt>
                <c:pt idx="2">
                  <c:v>6.4729999999999999</c:v>
                </c:pt>
                <c:pt idx="3">
                  <c:v>9.1982999999999997</c:v>
                </c:pt>
              </c:numCache>
            </c:numRef>
          </c:val>
          <c:extLst>
            <c:ext xmlns:c16="http://schemas.microsoft.com/office/drawing/2014/chart" uri="{C3380CC4-5D6E-409C-BE32-E72D297353CC}">
              <c16:uniqueId val="{00000000-0AFD-401A-8203-865598562D09}"/>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12.7088</c:v>
                </c:pt>
                <c:pt idx="1">
                  <c:v>17.009899999999998</c:v>
                </c:pt>
                <c:pt idx="2">
                  <c:v>5.694</c:v>
                </c:pt>
                <c:pt idx="3">
                  <c:v>10.832599999999999</c:v>
                </c:pt>
              </c:numCache>
            </c:numRef>
          </c:val>
          <c:extLst>
            <c:ext xmlns:c16="http://schemas.microsoft.com/office/drawing/2014/chart" uri="{C3380CC4-5D6E-409C-BE32-E72D297353CC}">
              <c16:uniqueId val="{00000001-0AFD-401A-8203-865598562D09}"/>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14.858499999999999</c:v>
                </c:pt>
                <c:pt idx="1">
                  <c:v>19.575500000000002</c:v>
                </c:pt>
                <c:pt idx="2">
                  <c:v>4.3788999999999998</c:v>
                </c:pt>
                <c:pt idx="3">
                  <c:v>10.0943</c:v>
                </c:pt>
              </c:numCache>
            </c:numRef>
          </c:val>
          <c:extLst>
            <c:ext xmlns:c16="http://schemas.microsoft.com/office/drawing/2014/chart" uri="{C3380CC4-5D6E-409C-BE32-E72D297353CC}">
              <c16:uniqueId val="{00000002-0AFD-401A-8203-865598562D09}"/>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9.0352999999999994</c:v>
                </c:pt>
                <c:pt idx="1">
                  <c:v>16.338200000000001</c:v>
                </c:pt>
                <c:pt idx="2">
                  <c:v>5.4016000000000002</c:v>
                </c:pt>
                <c:pt idx="3">
                  <c:v>10.331099999999999</c:v>
                </c:pt>
              </c:numCache>
            </c:numRef>
          </c:val>
          <c:extLst>
            <c:ext xmlns:c16="http://schemas.microsoft.com/office/drawing/2014/chart" uri="{C3380CC4-5D6E-409C-BE32-E72D297353CC}">
              <c16:uniqueId val="{00000003-0AFD-401A-8203-865598562D09}"/>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9.2165999999999997</c:v>
                </c:pt>
                <c:pt idx="1">
                  <c:v>13.673500000000001</c:v>
                </c:pt>
                <c:pt idx="2">
                  <c:v>5.5438999999999998</c:v>
                </c:pt>
                <c:pt idx="3">
                  <c:v>9.6728000000000005</c:v>
                </c:pt>
              </c:numCache>
            </c:numRef>
          </c:val>
          <c:extLst>
            <c:ext xmlns:c16="http://schemas.microsoft.com/office/drawing/2014/chart" uri="{C3380CC4-5D6E-409C-BE32-E72D297353CC}">
              <c16:uniqueId val="{00000004-0AFD-401A-8203-865598562D09}"/>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håller på med idrottsaktiviteter minst 1-2 kvällar i veckan</a:t>
            </a:r>
          </a:p>
        </c:rich>
      </c:tx>
      <c:overlay val="0"/>
    </c:title>
    <c:autoTitleDeleted val="0"/>
    <c:plotArea>
      <c:layout/>
      <c:barChart>
        <c:barDir val="col"/>
        <c:grouping val="clustered"/>
        <c:varyColors val="0"/>
        <c:ser>
          <c:idx val="0"/>
          <c:order val="0"/>
          <c:tx>
            <c:strRef>
              <c:f>DataSheet!$C$1</c:f>
              <c:strCache>
                <c:ptCount val="1"/>
                <c:pt idx="0">
                  <c:v>2013</c:v>
                </c:pt>
              </c:strCache>
            </c:strRef>
          </c:tx>
          <c:spPr>
            <a:solidFill>
              <a:srgbClr val="FDB913"/>
            </a:solidFill>
            <a:ln>
              <a:solidFill>
                <a:srgbClr val="FDB913"/>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73.997100000000003</c:v>
                </c:pt>
                <c:pt idx="1">
                  <c:v>72.428899999999999</c:v>
                </c:pt>
                <c:pt idx="2">
                  <c:v>71.310100000000006</c:v>
                </c:pt>
                <c:pt idx="3">
                  <c:v>72.848799999999997</c:v>
                </c:pt>
              </c:numCache>
            </c:numRef>
          </c:val>
          <c:extLst>
            <c:ext xmlns:c16="http://schemas.microsoft.com/office/drawing/2014/chart" uri="{C3380CC4-5D6E-409C-BE32-E72D297353CC}">
              <c16:uniqueId val="{00000000-E3F6-4D2F-A41B-F9F2E1AC0DC6}"/>
            </c:ext>
          </c:extLst>
        </c:ser>
        <c:ser>
          <c:idx val="1"/>
          <c:order val="1"/>
          <c:tx>
            <c:strRef>
              <c:f>DataSheet!$D$1</c:f>
              <c:strCache>
                <c:ptCount val="1"/>
                <c:pt idx="0">
                  <c:v>2015</c:v>
                </c:pt>
              </c:strCache>
            </c:strRef>
          </c:tx>
          <c:spPr>
            <a:solidFill>
              <a:srgbClr val="579835"/>
            </a:solidFill>
            <a:ln>
              <a:solidFill>
                <a:srgbClr val="579835"/>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73.638300000000001</c:v>
                </c:pt>
                <c:pt idx="1">
                  <c:v>72.458299999999994</c:v>
                </c:pt>
                <c:pt idx="2">
                  <c:v>66.902699999999996</c:v>
                </c:pt>
                <c:pt idx="3">
                  <c:v>67.889099999999999</c:v>
                </c:pt>
              </c:numCache>
            </c:numRef>
          </c:val>
          <c:extLst>
            <c:ext xmlns:c16="http://schemas.microsoft.com/office/drawing/2014/chart" uri="{C3380CC4-5D6E-409C-BE32-E72D297353CC}">
              <c16:uniqueId val="{00000001-E3F6-4D2F-A41B-F9F2E1AC0DC6}"/>
            </c:ext>
          </c:extLst>
        </c:ser>
        <c:ser>
          <c:idx val="2"/>
          <c:order val="2"/>
          <c:tx>
            <c:strRef>
              <c:f>DataSheet!$E$1</c:f>
              <c:strCache>
                <c:ptCount val="1"/>
                <c:pt idx="0">
                  <c:v>2017</c:v>
                </c:pt>
              </c:strCache>
            </c:strRef>
          </c:tx>
          <c:spPr>
            <a:solidFill>
              <a:srgbClr val="B1063A"/>
            </a:solidFill>
            <a:ln>
              <a:solidFill>
                <a:srgbClr val="B1063A"/>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DataSheet!$E$2:$E$5</c:f>
              <c:numCache>
                <c:formatCode>General</c:formatCode>
                <c:ptCount val="4"/>
                <c:pt idx="0">
                  <c:v>73.265000000000001</c:v>
                </c:pt>
                <c:pt idx="1">
                  <c:v>74.703599999999994</c:v>
                </c:pt>
                <c:pt idx="2">
                  <c:v>71.339299999999994</c:v>
                </c:pt>
                <c:pt idx="3">
                  <c:v>72.658500000000004</c:v>
                </c:pt>
              </c:numCache>
            </c:numRef>
          </c:val>
          <c:extLst>
            <c:ext xmlns:c16="http://schemas.microsoft.com/office/drawing/2014/chart" uri="{C3380CC4-5D6E-409C-BE32-E72D297353CC}">
              <c16:uniqueId val="{00000002-E3F6-4D2F-A41B-F9F2E1AC0DC6}"/>
            </c:ext>
          </c:extLst>
        </c:ser>
        <c:ser>
          <c:idx val="4"/>
          <c:order val="3"/>
          <c:tx>
            <c:strRef>
              <c:f>DataSheet!$F$1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DataSheet!$F$2:$F$5</c:f>
              <c:numCache>
                <c:formatCode>General</c:formatCode>
                <c:ptCount val="4"/>
                <c:pt idx="0">
                  <c:v>73.856700000000004</c:v>
                </c:pt>
                <c:pt idx="1">
                  <c:v>75.730599999999995</c:v>
                </c:pt>
                <c:pt idx="2">
                  <c:v>74.360799999999998</c:v>
                </c:pt>
                <c:pt idx="3">
                  <c:v>75.811800000000005</c:v>
                </c:pt>
              </c:numCache>
            </c:numRef>
          </c:val>
          <c:extLst>
            <c:ext xmlns:c16="http://schemas.microsoft.com/office/drawing/2014/chart" uri="{C3380CC4-5D6E-409C-BE32-E72D297353CC}">
              <c16:uniqueId val="{00000003-E3F6-4D2F-A41B-F9F2E1AC0DC6}"/>
            </c:ext>
          </c:extLst>
        </c:ser>
        <c:ser>
          <c:idx val="5"/>
          <c:order val="4"/>
          <c:tx>
            <c:strRef>
              <c:f>DataSheet!$G$1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DataSheet!$G$2:$G$5</c:f>
              <c:numCache>
                <c:formatCode>General</c:formatCode>
                <c:ptCount val="4"/>
                <c:pt idx="0">
                  <c:v>74.671099999999996</c:v>
                </c:pt>
                <c:pt idx="1">
                  <c:v>79.932199999999995</c:v>
                </c:pt>
                <c:pt idx="2">
                  <c:v>71.679599999999994</c:v>
                </c:pt>
                <c:pt idx="3">
                  <c:v>79.33</c:v>
                </c:pt>
              </c:numCache>
            </c:numRef>
          </c:val>
          <c:extLst>
            <c:ext xmlns:c16="http://schemas.microsoft.com/office/drawing/2014/chart" uri="{C3380CC4-5D6E-409C-BE32-E72D297353CC}">
              <c16:uniqueId val="{00000004-E3F6-4D2F-A41B-F9F2E1AC0DC6}"/>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brukar sjunga, hålla på med musik minst 1-2 kvällar i veckan</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44.625900000000001</c:v>
                </c:pt>
                <c:pt idx="1">
                  <c:v>26.739000000000001</c:v>
                </c:pt>
                <c:pt idx="2">
                  <c:v>38.833599999999997</c:v>
                </c:pt>
                <c:pt idx="3">
                  <c:v>26.476400000000002</c:v>
                </c:pt>
              </c:numCache>
            </c:numRef>
          </c:val>
          <c:extLst>
            <c:ext xmlns:c16="http://schemas.microsoft.com/office/drawing/2014/chart" uri="{C3380CC4-5D6E-409C-BE32-E72D297353CC}">
              <c16:uniqueId val="{00000000-90F3-41E4-B6CE-F615AC9FD9EE}"/>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37.073500000000003</c:v>
                </c:pt>
                <c:pt idx="1">
                  <c:v>21.0778</c:v>
                </c:pt>
                <c:pt idx="2">
                  <c:v>33.239800000000002</c:v>
                </c:pt>
                <c:pt idx="3">
                  <c:v>24.642900000000001</c:v>
                </c:pt>
              </c:numCache>
            </c:numRef>
          </c:val>
          <c:extLst>
            <c:ext xmlns:c16="http://schemas.microsoft.com/office/drawing/2014/chart" uri="{C3380CC4-5D6E-409C-BE32-E72D297353CC}">
              <c16:uniqueId val="{00000001-90F3-41E4-B6CE-F615AC9FD9EE}"/>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brukar dansa minst 1-2 kvällar i veckan</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32.0137</c:v>
                </c:pt>
                <c:pt idx="1">
                  <c:v>5.9607000000000001</c:v>
                </c:pt>
                <c:pt idx="2">
                  <c:v>25.408100000000001</c:v>
                </c:pt>
                <c:pt idx="3">
                  <c:v>6.9966999999999997</c:v>
                </c:pt>
              </c:numCache>
            </c:numRef>
          </c:val>
          <c:extLst>
            <c:ext xmlns:c16="http://schemas.microsoft.com/office/drawing/2014/chart" uri="{C3380CC4-5D6E-409C-BE32-E72D297353CC}">
              <c16:uniqueId val="{00000000-B3DD-4C38-BE16-712E37E820A1}"/>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24.6539</c:v>
                </c:pt>
                <c:pt idx="1">
                  <c:v>5.2381000000000002</c:v>
                </c:pt>
                <c:pt idx="2">
                  <c:v>24.0169</c:v>
                </c:pt>
                <c:pt idx="3">
                  <c:v>6.7808999999999999</c:v>
                </c:pt>
              </c:numCache>
            </c:numRef>
          </c:val>
          <c:extLst>
            <c:ext xmlns:c16="http://schemas.microsoft.com/office/drawing/2014/chart" uri="{C3380CC4-5D6E-409C-BE32-E72D297353CC}">
              <c16:uniqueId val="{00000001-B3DD-4C38-BE16-712E37E820A1}"/>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brukar spela teater minst 1-2 kvällar i veckan</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4.7977999999999996</c:v>
                </c:pt>
                <c:pt idx="1">
                  <c:v>2.694</c:v>
                </c:pt>
                <c:pt idx="2">
                  <c:v>3.17</c:v>
                </c:pt>
                <c:pt idx="3">
                  <c:v>2.2000000000000002</c:v>
                </c:pt>
              </c:numCache>
            </c:numRef>
          </c:val>
          <c:extLst>
            <c:ext xmlns:c16="http://schemas.microsoft.com/office/drawing/2014/chart" uri="{C3380CC4-5D6E-409C-BE32-E72D297353CC}">
              <c16:uniqueId val="{00000000-F6D3-45FC-9ADB-66B476703831}"/>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4.1333000000000002</c:v>
                </c:pt>
                <c:pt idx="1">
                  <c:v>2.0674999999999999</c:v>
                </c:pt>
                <c:pt idx="2">
                  <c:v>2.5388000000000002</c:v>
                </c:pt>
                <c:pt idx="3">
                  <c:v>2.5825</c:v>
                </c:pt>
              </c:numCache>
            </c:numRef>
          </c:val>
          <c:extLst>
            <c:ext xmlns:c16="http://schemas.microsoft.com/office/drawing/2014/chart" uri="{C3380CC4-5D6E-409C-BE32-E72D297353CC}">
              <c16:uniqueId val="{00000001-F6D3-45FC-9ADB-66B476703831}"/>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brukar hålla på med foto eller film, teckna/måla, skriva, pyssla, sy eller liknande minst 1-2 kvällar i veckan</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36.863500000000002</c:v>
                </c:pt>
                <c:pt idx="1">
                  <c:v>16.180199999999999</c:v>
                </c:pt>
                <c:pt idx="2">
                  <c:v>34.822699999999998</c:v>
                </c:pt>
                <c:pt idx="3">
                  <c:v>15.831099999999999</c:v>
                </c:pt>
              </c:numCache>
            </c:numRef>
          </c:val>
          <c:extLst>
            <c:ext xmlns:c16="http://schemas.microsoft.com/office/drawing/2014/chart" uri="{C3380CC4-5D6E-409C-BE32-E72D297353CC}">
              <c16:uniqueId val="{00000000-C639-4A16-9BF2-43F0B51CE0D7}"/>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33.947400000000002</c:v>
                </c:pt>
                <c:pt idx="1">
                  <c:v>12.7136</c:v>
                </c:pt>
                <c:pt idx="2">
                  <c:v>32.112699999999997</c:v>
                </c:pt>
                <c:pt idx="3">
                  <c:v>12.848000000000001</c:v>
                </c:pt>
              </c:numCache>
            </c:numRef>
          </c:val>
          <c:extLst>
            <c:ext xmlns:c16="http://schemas.microsoft.com/office/drawing/2014/chart" uri="{C3380CC4-5D6E-409C-BE32-E72D297353CC}">
              <c16:uniqueId val="{00000001-C639-4A16-9BF2-43F0B51CE0D7}"/>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brukar läsa böcker, tidningar, artiklar, bloggar eller liknande minst 1-2 kvällar i veckan</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45.078099999999999</c:v>
                </c:pt>
                <c:pt idx="1">
                  <c:v>30.695599999999999</c:v>
                </c:pt>
                <c:pt idx="2">
                  <c:v>43.977200000000003</c:v>
                </c:pt>
                <c:pt idx="3">
                  <c:v>32.582799999999999</c:v>
                </c:pt>
              </c:numCache>
            </c:numRef>
          </c:val>
          <c:extLst>
            <c:ext xmlns:c16="http://schemas.microsoft.com/office/drawing/2014/chart" uri="{C3380CC4-5D6E-409C-BE32-E72D297353CC}">
              <c16:uniqueId val="{00000000-6C15-4F23-A309-77184725DD8F}"/>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44.6417</c:v>
                </c:pt>
                <c:pt idx="1">
                  <c:v>27.6828</c:v>
                </c:pt>
                <c:pt idx="2">
                  <c:v>48.418799999999997</c:v>
                </c:pt>
                <c:pt idx="3">
                  <c:v>28.459299999999999</c:v>
                </c:pt>
              </c:numCache>
            </c:numRef>
          </c:val>
          <c:extLst>
            <c:ext xmlns:c16="http://schemas.microsoft.com/office/drawing/2014/chart" uri="{C3380CC4-5D6E-409C-BE32-E72D297353CC}">
              <c16:uniqueId val="{00000001-6C15-4F23-A309-77184725DD8F}"/>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spc="50"/>
            </a:pPr>
            <a:r>
              <a:rPr lang="sv-SE"/>
              <a:t>Andel (%) som brukar engagera sig i kyrkan, moskén etc. minst 1-2 kvällar i veckan</a:t>
            </a:r>
          </a:p>
        </c:rich>
      </c:tx>
      <c:overlay val="0"/>
    </c:title>
    <c:autoTitleDeleted val="0"/>
    <c:plotArea>
      <c:layout/>
      <c:barChart>
        <c:barDir val="col"/>
        <c:grouping val="clustered"/>
        <c:varyColors val="0"/>
        <c:ser>
          <c:idx val="0"/>
          <c:order val="0"/>
          <c:tx>
            <c:strRef>
              <c:f>DataSheet!$C$1</c:f>
              <c:strCache>
                <c:ptCount val="1"/>
                <c:pt idx="0">
                  <c:v>2020</c:v>
                </c:pt>
              </c:strCache>
            </c:strRef>
          </c:tx>
          <c:spPr>
            <a:solidFill>
              <a:srgbClr val="0093D0"/>
            </a:solidFill>
            <a:ln>
              <a:solidFill>
                <a:srgbClr val="0093D0"/>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DataSheet!$C$2:$C$5</c:f>
              <c:numCache>
                <c:formatCode>General</c:formatCode>
                <c:ptCount val="4"/>
                <c:pt idx="0">
                  <c:v>20.884399999999999</c:v>
                </c:pt>
                <c:pt idx="1">
                  <c:v>18.454699999999999</c:v>
                </c:pt>
                <c:pt idx="2">
                  <c:v>15.4339</c:v>
                </c:pt>
                <c:pt idx="3">
                  <c:v>14.011900000000001</c:v>
                </c:pt>
              </c:numCache>
            </c:numRef>
          </c:val>
          <c:extLst>
            <c:ext xmlns:c16="http://schemas.microsoft.com/office/drawing/2014/chart" uri="{C3380CC4-5D6E-409C-BE32-E72D297353CC}">
              <c16:uniqueId val="{00000000-F082-4159-B136-D1E3BF25AEDB}"/>
            </c:ext>
          </c:extLst>
        </c:ser>
        <c:ser>
          <c:idx val="1"/>
          <c:order val="1"/>
          <c:tx>
            <c:strRef>
              <c:f>DataSheet!$D$1</c:f>
              <c:strCache>
                <c:ptCount val="1"/>
                <c:pt idx="0">
                  <c:v>2023</c:v>
                </c:pt>
              </c:strCache>
            </c:strRef>
          </c:tx>
          <c:spPr>
            <a:solidFill>
              <a:srgbClr val="BFBFBF"/>
            </a:solidFill>
            <a:ln>
              <a:solidFill>
                <a:srgbClr val="BFBFBF"/>
              </a:solidFill>
            </a:ln>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166234"/>
                      </a:schemeClr>
                    </a:solidFill>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DataSheet!$B$2:$B$5</c:f>
              <c:strCache>
                <c:ptCount val="4"/>
                <c:pt idx="0">
                  <c:v>Åk 9 Tjejer</c:v>
                </c:pt>
                <c:pt idx="1">
                  <c:v>Åk 9 Killar</c:v>
                </c:pt>
                <c:pt idx="2">
                  <c:v>Gy 2 Tjejer</c:v>
                </c:pt>
                <c:pt idx="3">
                  <c:v>Gy 2 Killar</c:v>
                </c:pt>
              </c:strCache>
            </c:strRef>
          </c:cat>
          <c:val>
            <c:numRef>
              <c:f>DataSheet!$D$2:$D$5</c:f>
              <c:numCache>
                <c:formatCode>General</c:formatCode>
                <c:ptCount val="4"/>
                <c:pt idx="0">
                  <c:v>23.061599999999999</c:v>
                </c:pt>
                <c:pt idx="1">
                  <c:v>21.786899999999999</c:v>
                </c:pt>
                <c:pt idx="2">
                  <c:v>17.804400000000001</c:v>
                </c:pt>
                <c:pt idx="3">
                  <c:v>19.101900000000001</c:v>
                </c:pt>
              </c:numCache>
            </c:numRef>
          </c:val>
          <c:extLst>
            <c:ext xmlns:c16="http://schemas.microsoft.com/office/drawing/2014/chart" uri="{C3380CC4-5D6E-409C-BE32-E72D297353CC}">
              <c16:uniqueId val="{00000001-F082-4159-B136-D1E3BF25AEDB}"/>
            </c:ext>
          </c:extLst>
        </c:ser>
        <c:dLbls>
          <c:dLblPos val="outEnd"/>
          <c:showLegendKey val="0"/>
          <c:showVal val="1"/>
          <c:showCatName val="0"/>
          <c:showSerName val="0"/>
          <c:showPercent val="0"/>
          <c:showBubbleSize val="0"/>
        </c:dLbls>
        <c:gapWidth val="219"/>
        <c:overlap val="-27"/>
        <c:axId val="2079841711"/>
        <c:axId val="1786950383"/>
      </c:barChart>
      <c:catAx>
        <c:axId val="207984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786950383"/>
        <c:crosses val="autoZero"/>
        <c:auto val="1"/>
        <c:lblAlgn val="ctr"/>
        <c:lblOffset val="100"/>
        <c:noMultiLvlLbl val="0"/>
      </c:catAx>
      <c:valAx>
        <c:axId val="1786950383"/>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207984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197E6-D078-423B-9680-7EDC9FA42920}" type="datetimeFigureOut">
              <a:rPr lang="sv-SE" smtClean="0"/>
              <a:t>2024-02-13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4BD28-FCE5-4503-9718-492120D1E1A3}" type="slidenum">
              <a:rPr lang="sv-SE" smtClean="0"/>
              <a:t>‹#›</a:t>
            </a:fld>
            <a:endParaRPr lang="sv-SE"/>
          </a:p>
        </p:txBody>
      </p:sp>
    </p:spTree>
    <p:extLst>
      <p:ext uri="{BB962C8B-B14F-4D97-AF65-F5344CB8AC3E}">
        <p14:creationId xmlns:p14="http://schemas.microsoft.com/office/powerpoint/2010/main" val="3105494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8704B-E6AF-4C66-88B6-B76772BB746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44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200" b="0" kern="1200" dirty="0" smtClean="0">
                <a:solidFill>
                  <a:schemeClr val="tx1"/>
                </a:solidFill>
                <a:effectLst/>
                <a:latin typeface="+mn-lt"/>
                <a:ea typeface="+mn-ea"/>
                <a:cs typeface="+mn-cs"/>
              </a:rPr>
              <a:t>De flesta unga (74 %) bland dem som går i årskurs 9 och 2 på gymnasiet svarar att de mår bra eller mycket bra. </a:t>
            </a: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De vanligaste besvären är att man varit irriterad eller på dåligt humör och att man känt sig stressad.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E37FCF-2BFC-4D75-9846-418B5F283CC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533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4BD28-FCE5-4503-9718-492120D1E1A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492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dirty="0" smtClean="0">
                <a:solidFill>
                  <a:schemeClr val="tx1"/>
                </a:solidFill>
                <a:effectLst/>
                <a:latin typeface="+mn-lt"/>
                <a:ea typeface="+mn-ea"/>
                <a:cs typeface="+mn-cs"/>
              </a:rPr>
              <a:t>- killars medieanvändning har minskat, men fortfarande 16% som använder sociala medier 5h eller mer på vardagar efter skolan, för tjejer är det 31%</a:t>
            </a:r>
          </a:p>
          <a:p>
            <a:r>
              <a:rPr lang="sv-SE" sz="1200" b="0" kern="1200" dirty="0" smtClean="0">
                <a:solidFill>
                  <a:schemeClr val="tx1"/>
                </a:solidFill>
                <a:effectLst/>
                <a:latin typeface="+mn-lt"/>
                <a:ea typeface="+mn-ea"/>
                <a:cs typeface="+mn-cs"/>
              </a:rPr>
              <a:t>- andel som skolkar någon gång per termin  eller oftare har ökat bland 9orna</a:t>
            </a:r>
          </a:p>
          <a:p>
            <a:r>
              <a:rPr lang="sv-SE" sz="1200" b="0" kern="1200" dirty="0" smtClean="0">
                <a:solidFill>
                  <a:schemeClr val="tx1"/>
                </a:solidFill>
                <a:effectLst/>
                <a:latin typeface="+mn-lt"/>
                <a:ea typeface="+mn-ea"/>
                <a:cs typeface="+mn-cs"/>
              </a:rPr>
              <a:t>- stress inför skolarbetet fortfarande vanligt, </a:t>
            </a:r>
            <a:r>
              <a:rPr lang="sv-SE" sz="1200" b="0" kern="1200" dirty="0" err="1" smtClean="0">
                <a:solidFill>
                  <a:schemeClr val="tx1"/>
                </a:solidFill>
                <a:effectLst/>
                <a:latin typeface="+mn-lt"/>
                <a:ea typeface="+mn-ea"/>
                <a:cs typeface="+mn-cs"/>
              </a:rPr>
              <a:t>ffa</a:t>
            </a:r>
            <a:r>
              <a:rPr lang="sv-SE" sz="1200" b="0" kern="1200" dirty="0" smtClean="0">
                <a:solidFill>
                  <a:schemeClr val="tx1"/>
                </a:solidFill>
                <a:effectLst/>
                <a:latin typeface="+mn-lt"/>
                <a:ea typeface="+mn-ea"/>
                <a:cs typeface="+mn-cs"/>
              </a:rPr>
              <a:t> bland tjejerna, men har sjunkit i gymnasiet</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Unga med funktionsnedsättning anger i högre utsträckning att de känner sig stressade inför skolarbetet jämfört med dem utan en funktionsnedsättning. Andel unga i årskurs 9 som skolkat någon gång per termin eller oftare har ökat kraftigt sedan den senaste mätningen. Många unga använder sociala medier i hög utsträckning. 31 % av tjejerna och 16 % av killarna använder sociala medier 5 timmar eller mer på vardagar efter skolan.</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E37FCF-2BFC-4D75-9846-418B5F283CC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304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1.bin"/><Relationship Id="rId1" Type="http://schemas.openxmlformats.org/officeDocument/2006/relationships/slideMaster" Target="../slideMasters/slideMaster2.xml"/><Relationship Id="rId4" Type="http://schemas.openxmlformats.org/officeDocument/2006/relationships/image" Target="../media/image7.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bin"/><Relationship Id="rId7" Type="http://schemas.openxmlformats.org/officeDocument/2006/relationships/image" Target="../media/image12.bin"/><Relationship Id="rId2" Type="http://schemas.openxmlformats.org/officeDocument/2006/relationships/image" Target="../media/image8.bin"/><Relationship Id="rId1" Type="http://schemas.openxmlformats.org/officeDocument/2006/relationships/slideMaster" Target="../slideMasters/slideMaster2.xml"/><Relationship Id="rId6" Type="http://schemas.openxmlformats.org/officeDocument/2006/relationships/image" Target="../media/image5.bin"/><Relationship Id="rId5" Type="http://schemas.openxmlformats.org/officeDocument/2006/relationships/image" Target="../media/image11.bin"/><Relationship Id="rId4" Type="http://schemas.openxmlformats.org/officeDocument/2006/relationships/image" Target="../media/image10.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1.bin"/><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3.bin"/><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4.bin"/><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1.bin"/><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1.bin"/><Relationship Id="rId1" Type="http://schemas.openxmlformats.org/officeDocument/2006/relationships/slideMaster" Target="../slideMasters/slideMaster3.xml"/><Relationship Id="rId4" Type="http://schemas.openxmlformats.org/officeDocument/2006/relationships/image" Target="../media/image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bin"/><Relationship Id="rId7" Type="http://schemas.openxmlformats.org/officeDocument/2006/relationships/image" Target="../media/image12.bin"/><Relationship Id="rId2" Type="http://schemas.openxmlformats.org/officeDocument/2006/relationships/image" Target="../media/image8.bin"/><Relationship Id="rId1" Type="http://schemas.openxmlformats.org/officeDocument/2006/relationships/slideMaster" Target="../slideMasters/slideMaster3.xml"/><Relationship Id="rId6" Type="http://schemas.openxmlformats.org/officeDocument/2006/relationships/image" Target="../media/image5.bin"/><Relationship Id="rId5" Type="http://schemas.openxmlformats.org/officeDocument/2006/relationships/image" Target="../media/image11.bin"/><Relationship Id="rId4" Type="http://schemas.openxmlformats.org/officeDocument/2006/relationships/image" Target="../media/image10.bin"/></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bin"/><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bin"/><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3.bin"/><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1.bin"/><Relationship Id="rId2" Type="http://schemas.openxmlformats.org/officeDocument/2006/relationships/image" Target="../media/image1.bin"/><Relationship Id="rId1" Type="http://schemas.openxmlformats.org/officeDocument/2006/relationships/slideMaster" Target="../slideMasters/slideMaster4.xml"/><Relationship Id="rId6" Type="http://schemas.openxmlformats.org/officeDocument/2006/relationships/image" Target="../media/image10.bin"/><Relationship Id="rId5" Type="http://schemas.openxmlformats.org/officeDocument/2006/relationships/image" Target="../media/image9.bin"/><Relationship Id="rId4" Type="http://schemas.openxmlformats.org/officeDocument/2006/relationships/image" Target="../media/image8.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4.bin"/><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Empty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ram/grafik med rubrik">
    <p:spTree>
      <p:nvGrpSpPr>
        <p:cNvPr id="1" name=""/>
        <p:cNvGrpSpPr/>
        <p:nvPr/>
      </p:nvGrpSpPr>
      <p:grpSpPr>
        <a:xfrm>
          <a:off x="0" y="0"/>
          <a:ext cx="0" cy="0"/>
          <a:chOff x="0" y="0"/>
          <a:chExt cx="0" cy="0"/>
        </a:xfrm>
      </p:grpSpPr>
      <p:sp>
        <p:nvSpPr>
          <p:cNvPr id="3" name="Platshållare för innehåll 2"/>
          <p:cNvSpPr>
            <a:spLocks noGrp="1"/>
          </p:cNvSpPr>
          <p:nvPr>
            <p:ph sz="quarter" idx="10" hasCustomPrompt="1"/>
          </p:nvPr>
        </p:nvSpPr>
        <p:spPr>
          <a:xfrm>
            <a:off x="1440000" y="2196000"/>
            <a:ext cx="9360000" cy="3780000"/>
          </a:xfrm>
        </p:spPr>
        <p:txBody>
          <a:bodyPr/>
          <a:lstStyle>
            <a:lvl1pPr marL="0" indent="0">
              <a:buFontTx/>
              <a:buNone/>
              <a:defRPr/>
            </a:lvl1pPr>
          </a:lstStyle>
          <a:p>
            <a:pPr lvl="0"/>
            <a:r>
              <a:rPr lang="sv-SE" dirty="0"/>
              <a:t>Klicka på den ikon du vill använda</a:t>
            </a:r>
          </a:p>
        </p:txBody>
      </p:sp>
      <p:sp>
        <p:nvSpPr>
          <p:cNvPr id="4" name="Rubrik 1"/>
          <p:cNvSpPr>
            <a:spLocks noGrp="1"/>
          </p:cNvSpPr>
          <p:nvPr>
            <p:ph type="title"/>
          </p:nvPr>
        </p:nvSpPr>
        <p:spPr>
          <a:xfrm>
            <a:off x="1440000" y="900000"/>
            <a:ext cx="9360000" cy="1296000"/>
          </a:xfrm>
        </p:spPr>
        <p:txBody>
          <a:bodyPr anchor="ctr">
            <a:noAutofit/>
          </a:bodyPr>
          <a:lstStyle>
            <a:lvl1pPr>
              <a:lnSpc>
                <a:spcPct val="100000"/>
              </a:lnSpc>
              <a:defRPr b="1"/>
            </a:lvl1pPr>
          </a:lstStyle>
          <a:p>
            <a:r>
              <a:rPr lang="sv-SE"/>
              <a:t>Klicka här för att ändra format</a:t>
            </a:r>
            <a:endParaRPr lang="sv-SE" dirty="0"/>
          </a:p>
        </p:txBody>
      </p:sp>
      <p:sp>
        <p:nvSpPr>
          <p:cNvPr id="5" name="Platshållare för sidfot 5"/>
          <p:cNvSpPr>
            <a:spLocks noGrp="1"/>
          </p:cNvSpPr>
          <p:nvPr>
            <p:ph type="ftr" sz="quarter" idx="11"/>
          </p:nvPr>
        </p:nvSpPr>
        <p:spPr>
          <a:xfrm>
            <a:off x="1080000" y="6228000"/>
            <a:ext cx="3600000" cy="365125"/>
          </a:xfrm>
        </p:spPr>
        <p:txBody>
          <a:bodyPr/>
          <a:lstStyle>
            <a:lvl1pPr>
              <a:defRPr>
                <a:solidFill>
                  <a:schemeClr val="tx1"/>
                </a:solidFill>
              </a:defRPr>
            </a:lvl1pPr>
          </a:lstStyle>
          <a:p>
            <a:r>
              <a:rPr lang="sv-SE"/>
              <a:t>Presentationsrubrik</a:t>
            </a:r>
          </a:p>
        </p:txBody>
      </p:sp>
      <p:sp>
        <p:nvSpPr>
          <p:cNvPr id="6" name="Platshållare för bildnummer 6"/>
          <p:cNvSpPr>
            <a:spLocks noGrp="1"/>
          </p:cNvSpPr>
          <p:nvPr>
            <p:ph type="sldNum" sz="quarter" idx="12"/>
          </p:nvPr>
        </p:nvSpPr>
        <p:spPr>
          <a:xfrm>
            <a:off x="432000" y="6228000"/>
            <a:ext cx="522000" cy="365125"/>
          </a:xfrm>
        </p:spPr>
        <p:txBody>
          <a:bodyPr/>
          <a:lstStyle>
            <a:lvl1pPr>
              <a:defRPr>
                <a:solidFill>
                  <a:schemeClr val="tx1"/>
                </a:solidFill>
              </a:defRPr>
            </a:lvl1pPr>
          </a:lstStyle>
          <a:p>
            <a:fld id="{8EEB9E62-4301-493A-8C73-0409F1A2D539}" type="slidenum">
              <a:rPr lang="sv-SE" smtClean="0"/>
              <a:pPr/>
              <a:t>‹#›</a:t>
            </a:fld>
            <a:endParaRPr lang="sv-SE"/>
          </a:p>
        </p:txBody>
      </p:sp>
      <p:pic>
        <p:nvPicPr>
          <p:cNvPr id="7" name="Bildobjekt 6">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8" name="Platshållare för datum 4"/>
          <p:cNvSpPr>
            <a:spLocks noGrp="1"/>
          </p:cNvSpPr>
          <p:nvPr>
            <p:ph type="dt" sz="half" idx="13"/>
          </p:nvPr>
        </p:nvSpPr>
        <p:spPr>
          <a:xfrm>
            <a:off x="4860000" y="6228000"/>
            <a:ext cx="2484000" cy="365125"/>
          </a:xfrm>
        </p:spPr>
        <p:txBody>
          <a:bodyPr/>
          <a:lstStyle>
            <a:lvl1pPr>
              <a:defRPr>
                <a:solidFill>
                  <a:schemeClr val="tx1"/>
                </a:solidFill>
              </a:defRPr>
            </a:lvl1pPr>
          </a:lstStyle>
          <a:p>
            <a:r>
              <a:rPr lang="sv-SE"/>
              <a:t>Avsnittsrubrik</a:t>
            </a:r>
          </a:p>
        </p:txBody>
      </p:sp>
      <p:sp>
        <p:nvSpPr>
          <p:cNvPr id="10" name="Platshållare för bild 6"/>
          <p:cNvSpPr>
            <a:spLocks noGrp="1"/>
          </p:cNvSpPr>
          <p:nvPr>
            <p:ph type="pic" sz="quarter" idx="14" hasCustomPrompt="1"/>
          </p:nvPr>
        </p:nvSpPr>
        <p:spPr>
          <a:xfrm>
            <a:off x="10476000" y="288000"/>
            <a:ext cx="1404000" cy="1404000"/>
          </a:xfrm>
        </p:spPr>
        <p:txBody>
          <a:bodyPr/>
          <a:lstStyle>
            <a:lvl1pPr marL="0" indent="0">
              <a:lnSpc>
                <a:spcPct val="100000"/>
              </a:lnSpc>
              <a:buFontTx/>
              <a:buNone/>
              <a:defRPr sz="1200" baseline="0">
                <a:solidFill>
                  <a:schemeClr val="tx1"/>
                </a:solidFill>
              </a:defRPr>
            </a:lvl1pPr>
          </a:lstStyle>
          <a:p>
            <a:r>
              <a:rPr lang="sv-SE" dirty="0"/>
              <a:t>Här kan du infoga en ikon från bildgalleriet på intranätet.</a:t>
            </a:r>
          </a:p>
        </p:txBody>
      </p:sp>
    </p:spTree>
    <p:extLst>
      <p:ext uri="{BB962C8B-B14F-4D97-AF65-F5344CB8AC3E}">
        <p14:creationId xmlns:p14="http://schemas.microsoft.com/office/powerpoint/2010/main" val="26148918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AE173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3B30222-82BC-AE48-A936-EC0D8BCB9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a:effectLst/>
        </p:spPr>
      </p:pic>
      <p:pic>
        <p:nvPicPr>
          <p:cNvPr id="9" name="Bildobjekt 8">
            <a:extLst>
              <a:ext uri="{FF2B5EF4-FFF2-40B4-BE49-F238E27FC236}">
                <a16:creationId xmlns:a16="http://schemas.microsoft.com/office/drawing/2014/main" id="{485EEA9C-FE56-F441-A9C0-E8E4F0314C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981876" y="5382466"/>
            <a:ext cx="2252571" cy="564115"/>
          </a:xfrm>
          <a:prstGeom prst="rect">
            <a:avLst/>
          </a:prstGeom>
        </p:spPr>
      </p:pic>
      <p:sp>
        <p:nvSpPr>
          <p:cNvPr id="5" name="textruta 4"/>
          <p:cNvSpPr txBox="1"/>
          <p:nvPr userDrawn="1"/>
        </p:nvSpPr>
        <p:spPr>
          <a:xfrm>
            <a:off x="3403077" y="3330102"/>
            <a:ext cx="5400000" cy="432000"/>
          </a:xfrm>
          <a:prstGeom prst="rect">
            <a:avLst/>
          </a:prstGeom>
          <a:noFill/>
        </p:spPr>
        <p:txBody>
          <a:bodyPr wrap="square" rtlCol="0">
            <a:spAutoFit/>
          </a:bodyPr>
          <a:lstStyle/>
          <a:p>
            <a:pPr algn="ctr"/>
            <a:r>
              <a:rPr lang="sv-SE" sz="2200" b="1" dirty="0">
                <a:solidFill>
                  <a:schemeClr val="bg1"/>
                </a:solidFill>
              </a:rPr>
              <a:t>Region Jönköpings</a:t>
            </a:r>
            <a:r>
              <a:rPr lang="sv-SE" sz="2200" b="1" baseline="0" dirty="0">
                <a:solidFill>
                  <a:schemeClr val="bg1"/>
                </a:solidFill>
              </a:rPr>
              <a:t> län</a:t>
            </a:r>
            <a:endParaRPr lang="sv-SE" sz="2200" b="1" dirty="0">
              <a:solidFill>
                <a:schemeClr val="bg1"/>
              </a:solidFill>
            </a:endParaRPr>
          </a:p>
        </p:txBody>
      </p:sp>
      <p:sp>
        <p:nvSpPr>
          <p:cNvPr id="22" name="textruta 21"/>
          <p:cNvSpPr txBox="1"/>
          <p:nvPr userDrawn="1"/>
        </p:nvSpPr>
        <p:spPr>
          <a:xfrm>
            <a:off x="3405425" y="3731272"/>
            <a:ext cx="5400000" cy="400110"/>
          </a:xfrm>
          <a:prstGeom prst="rect">
            <a:avLst/>
          </a:prstGeom>
          <a:noFill/>
        </p:spPr>
        <p:txBody>
          <a:bodyPr wrap="square" rtlCol="0">
            <a:spAutoFit/>
          </a:bodyPr>
          <a:lstStyle/>
          <a:p>
            <a:pPr algn="ctr"/>
            <a:r>
              <a:rPr lang="sv-SE" sz="2000" b="0" u="none" dirty="0">
                <a:solidFill>
                  <a:schemeClr val="bg1"/>
                </a:solidFill>
              </a:rPr>
              <a:t>www.rjl.se</a:t>
            </a:r>
          </a:p>
        </p:txBody>
      </p:sp>
      <p:pic>
        <p:nvPicPr>
          <p:cNvPr id="21" name="Bildobjekt 20">
            <a:extLst>
              <a:ext uri="{FF2B5EF4-FFF2-40B4-BE49-F238E27FC236}">
                <a16:creationId xmlns:a16="http://schemas.microsoft.com/office/drawing/2014/main" id="{9C4A87F3-A64E-4FC1-ABDC-78C60D96F3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27570" y="2016541"/>
            <a:ext cx="3736856" cy="1271019"/>
          </a:xfrm>
          <a:prstGeom prst="rect">
            <a:avLst/>
          </a:prstGeom>
        </p:spPr>
      </p:pic>
    </p:spTree>
    <p:extLst>
      <p:ext uri="{BB962C8B-B14F-4D97-AF65-F5344CB8AC3E}">
        <p14:creationId xmlns:p14="http://schemas.microsoft.com/office/powerpoint/2010/main" val="3132208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vslut för utskrift">
    <p:spTree>
      <p:nvGrpSpPr>
        <p:cNvPr id="1" name=""/>
        <p:cNvGrpSpPr/>
        <p:nvPr/>
      </p:nvGrpSpPr>
      <p:grpSpPr>
        <a:xfrm>
          <a:off x="0" y="0"/>
          <a:ext cx="0" cy="0"/>
          <a:chOff x="0" y="0"/>
          <a:chExt cx="0" cy="0"/>
        </a:xfrm>
      </p:grpSpPr>
      <p:grpSp>
        <p:nvGrpSpPr>
          <p:cNvPr id="12" name="Grupp 11"/>
          <p:cNvGrpSpPr/>
          <p:nvPr userDrawn="1"/>
        </p:nvGrpSpPr>
        <p:grpSpPr>
          <a:xfrm>
            <a:off x="3937444" y="1977174"/>
            <a:ext cx="4333836" cy="761546"/>
            <a:chOff x="3862028" y="1977174"/>
            <a:chExt cx="4333836" cy="761546"/>
          </a:xfrm>
        </p:grpSpPr>
        <p:sp>
          <p:nvSpPr>
            <p:cNvPr id="13" name="Ellips 12">
              <a:extLst>
                <a:ext uri="{FF2B5EF4-FFF2-40B4-BE49-F238E27FC236}">
                  <a16:creationId xmlns:a16="http://schemas.microsoft.com/office/drawing/2014/main" id="{7BEA6346-EE7D-DF4F-8BEA-2C7A0BE6A973}"/>
                </a:ext>
              </a:extLst>
            </p:cNvPr>
            <p:cNvSpPr>
              <a:spLocks noChangeAspect="1"/>
            </p:cNvSpPr>
            <p:nvPr userDrawn="1"/>
          </p:nvSpPr>
          <p:spPr>
            <a:xfrm>
              <a:off x="3862028" y="1977174"/>
              <a:ext cx="761544" cy="7615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a:extLst>
                <a:ext uri="{FF2B5EF4-FFF2-40B4-BE49-F238E27FC236}">
                  <a16:creationId xmlns:a16="http://schemas.microsoft.com/office/drawing/2014/main" id="{2C8866A6-1447-4C4D-8601-CED83278E7FF}"/>
                </a:ext>
              </a:extLst>
            </p:cNvPr>
            <p:cNvPicPr>
              <a:picLocks noChangeAspect="1"/>
            </p:cNvPicPr>
            <p:nvPr userDrawn="1"/>
          </p:nvPicPr>
          <p:blipFill>
            <a:blip r:embed="rId2"/>
            <a:stretch>
              <a:fillRect/>
            </a:stretch>
          </p:blipFill>
          <p:spPr>
            <a:xfrm>
              <a:off x="4132190" y="2159547"/>
              <a:ext cx="211077" cy="409124"/>
            </a:xfrm>
            <a:prstGeom prst="rect">
              <a:avLst/>
            </a:prstGeom>
          </p:spPr>
        </p:pic>
        <p:sp>
          <p:nvSpPr>
            <p:cNvPr id="15" name="Ellips 14">
              <a:extLst>
                <a:ext uri="{FF2B5EF4-FFF2-40B4-BE49-F238E27FC236}">
                  <a16:creationId xmlns:a16="http://schemas.microsoft.com/office/drawing/2014/main" id="{0352A41F-5C1B-2547-A459-0E5CA6601C66}"/>
                </a:ext>
              </a:extLst>
            </p:cNvPr>
            <p:cNvSpPr>
              <a:spLocks noChangeAspect="1"/>
            </p:cNvSpPr>
            <p:nvPr userDrawn="1"/>
          </p:nvSpPr>
          <p:spPr>
            <a:xfrm>
              <a:off x="5052792" y="1977176"/>
              <a:ext cx="761544" cy="7615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objekt 15">
              <a:extLst>
                <a:ext uri="{FF2B5EF4-FFF2-40B4-BE49-F238E27FC236}">
                  <a16:creationId xmlns:a16="http://schemas.microsoft.com/office/drawing/2014/main" id="{69370DD6-C6D8-0E4A-8750-557EAC2A755E}"/>
                </a:ext>
              </a:extLst>
            </p:cNvPr>
            <p:cNvPicPr>
              <a:picLocks noChangeAspect="1"/>
            </p:cNvPicPr>
            <p:nvPr userDrawn="1"/>
          </p:nvPicPr>
          <p:blipFill>
            <a:blip r:embed="rId3"/>
            <a:stretch>
              <a:fillRect/>
            </a:stretch>
          </p:blipFill>
          <p:spPr>
            <a:xfrm>
              <a:off x="5258248" y="2122547"/>
              <a:ext cx="411730" cy="409124"/>
            </a:xfrm>
            <a:prstGeom prst="rect">
              <a:avLst/>
            </a:prstGeom>
          </p:spPr>
        </p:pic>
        <p:sp>
          <p:nvSpPr>
            <p:cNvPr id="17" name="Ellips 16">
              <a:extLst>
                <a:ext uri="{FF2B5EF4-FFF2-40B4-BE49-F238E27FC236}">
                  <a16:creationId xmlns:a16="http://schemas.microsoft.com/office/drawing/2014/main" id="{834B6F64-F2EF-9E4B-927B-2D5F4354138D}"/>
                </a:ext>
              </a:extLst>
            </p:cNvPr>
            <p:cNvSpPr>
              <a:spLocks noChangeAspect="1"/>
            </p:cNvSpPr>
            <p:nvPr userDrawn="1"/>
          </p:nvSpPr>
          <p:spPr>
            <a:xfrm>
              <a:off x="6243556" y="1977175"/>
              <a:ext cx="761544" cy="7615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objekt 17">
              <a:extLst>
                <a:ext uri="{FF2B5EF4-FFF2-40B4-BE49-F238E27FC236}">
                  <a16:creationId xmlns:a16="http://schemas.microsoft.com/office/drawing/2014/main" id="{8096E689-BAD4-F647-90E4-CF3B5232A2A7}"/>
                </a:ext>
              </a:extLst>
            </p:cNvPr>
            <p:cNvPicPr>
              <a:picLocks noChangeAspect="1"/>
            </p:cNvPicPr>
            <p:nvPr userDrawn="1"/>
          </p:nvPicPr>
          <p:blipFill>
            <a:blip r:embed="rId4"/>
            <a:stretch>
              <a:fillRect/>
            </a:stretch>
          </p:blipFill>
          <p:spPr>
            <a:xfrm>
              <a:off x="6420257" y="2148720"/>
              <a:ext cx="406519" cy="406519"/>
            </a:xfrm>
            <a:prstGeom prst="rect">
              <a:avLst/>
            </a:prstGeom>
          </p:spPr>
        </p:pic>
        <p:sp>
          <p:nvSpPr>
            <p:cNvPr id="19" name="Ellips 18">
              <a:extLst>
                <a:ext uri="{FF2B5EF4-FFF2-40B4-BE49-F238E27FC236}">
                  <a16:creationId xmlns:a16="http://schemas.microsoft.com/office/drawing/2014/main" id="{FBABADBC-30EF-DE42-938F-7E556DECD178}"/>
                </a:ext>
              </a:extLst>
            </p:cNvPr>
            <p:cNvSpPr>
              <a:spLocks noChangeAspect="1"/>
            </p:cNvSpPr>
            <p:nvPr userDrawn="1"/>
          </p:nvSpPr>
          <p:spPr>
            <a:xfrm>
              <a:off x="7434320" y="1977174"/>
              <a:ext cx="761544" cy="7615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 name="Bildobjekt 19">
              <a:extLst>
                <a:ext uri="{FF2B5EF4-FFF2-40B4-BE49-F238E27FC236}">
                  <a16:creationId xmlns:a16="http://schemas.microsoft.com/office/drawing/2014/main" id="{6A5E258B-24A3-404D-9100-DE9E0AAF9DF1}"/>
                </a:ext>
              </a:extLst>
            </p:cNvPr>
            <p:cNvPicPr>
              <a:picLocks noChangeAspect="1"/>
            </p:cNvPicPr>
            <p:nvPr userDrawn="1"/>
          </p:nvPicPr>
          <p:blipFill>
            <a:blip r:embed="rId5">
              <a:alphaModFix/>
            </a:blip>
            <a:stretch>
              <a:fillRect/>
            </a:stretch>
          </p:blipFill>
          <p:spPr>
            <a:xfrm>
              <a:off x="7567532" y="2162152"/>
              <a:ext cx="495119" cy="406519"/>
            </a:xfrm>
            <a:prstGeom prst="rect">
              <a:avLst/>
            </a:prstGeom>
          </p:spPr>
        </p:pic>
      </p:grpSp>
      <p:sp>
        <p:nvSpPr>
          <p:cNvPr id="5" name="textruta 4"/>
          <p:cNvSpPr txBox="1"/>
          <p:nvPr userDrawn="1"/>
        </p:nvSpPr>
        <p:spPr>
          <a:xfrm>
            <a:off x="3403077" y="3330102"/>
            <a:ext cx="5400000" cy="432000"/>
          </a:xfrm>
          <a:prstGeom prst="rect">
            <a:avLst/>
          </a:prstGeom>
          <a:noFill/>
        </p:spPr>
        <p:txBody>
          <a:bodyPr wrap="square" rtlCol="0">
            <a:spAutoFit/>
          </a:bodyPr>
          <a:lstStyle/>
          <a:p>
            <a:pPr algn="ctr"/>
            <a:r>
              <a:rPr lang="sv-SE" sz="2200" b="1" dirty="0">
                <a:solidFill>
                  <a:srgbClr val="B1063A"/>
                </a:solidFill>
              </a:rPr>
              <a:t>Region Jönköpings</a:t>
            </a:r>
            <a:r>
              <a:rPr lang="sv-SE" sz="2200" b="1" baseline="0" dirty="0">
                <a:solidFill>
                  <a:srgbClr val="B1063A"/>
                </a:solidFill>
              </a:rPr>
              <a:t> län</a:t>
            </a:r>
            <a:endParaRPr lang="sv-SE" sz="2200" b="1" dirty="0">
              <a:solidFill>
                <a:srgbClr val="B1063A"/>
              </a:solidFill>
            </a:endParaRPr>
          </a:p>
        </p:txBody>
      </p:sp>
      <p:sp>
        <p:nvSpPr>
          <p:cNvPr id="22" name="textruta 21"/>
          <p:cNvSpPr txBox="1"/>
          <p:nvPr userDrawn="1"/>
        </p:nvSpPr>
        <p:spPr>
          <a:xfrm>
            <a:off x="3405425" y="3731272"/>
            <a:ext cx="5400000" cy="400110"/>
          </a:xfrm>
          <a:prstGeom prst="rect">
            <a:avLst/>
          </a:prstGeom>
          <a:noFill/>
        </p:spPr>
        <p:txBody>
          <a:bodyPr wrap="square" rtlCol="0">
            <a:spAutoFit/>
          </a:bodyPr>
          <a:lstStyle/>
          <a:p>
            <a:pPr algn="ctr"/>
            <a:r>
              <a:rPr lang="sv-SE" sz="2000" b="0" u="none" dirty="0">
                <a:solidFill>
                  <a:srgbClr val="B1063A"/>
                </a:solidFill>
              </a:rPr>
              <a:t>www.rjl.se</a:t>
            </a:r>
          </a:p>
        </p:txBody>
      </p:sp>
      <p:pic>
        <p:nvPicPr>
          <p:cNvPr id="21" name="Bildobjekt 20">
            <a:extLst>
              <a:ext uri="{FF2B5EF4-FFF2-40B4-BE49-F238E27FC236}">
                <a16:creationId xmlns:a16="http://schemas.microsoft.com/office/drawing/2014/main" id="{894FDCCA-D973-4BBB-B66D-650C5760AF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12496" y="5331408"/>
            <a:ext cx="2181162" cy="542465"/>
          </a:xfrm>
          <a:prstGeom prst="rect">
            <a:avLst/>
          </a:prstGeom>
        </p:spPr>
      </p:pic>
      <p:pic>
        <p:nvPicPr>
          <p:cNvPr id="23" name="Bildobjekt 22">
            <a:extLst>
              <a:ext uri="{FF2B5EF4-FFF2-40B4-BE49-F238E27FC236}">
                <a16:creationId xmlns:a16="http://schemas.microsoft.com/office/drawing/2014/main" id="{1F1C37D8-7E59-4532-B401-60F8D5005BD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4649" y="2025310"/>
            <a:ext cx="3736856" cy="1271019"/>
          </a:xfrm>
          <a:prstGeom prst="rect">
            <a:avLst/>
          </a:prstGeom>
        </p:spPr>
      </p:pic>
    </p:spTree>
    <p:extLst>
      <p:ext uri="{BB962C8B-B14F-4D97-AF65-F5344CB8AC3E}">
        <p14:creationId xmlns:p14="http://schemas.microsoft.com/office/powerpoint/2010/main" val="3172410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1299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sida">
    <p:bg>
      <p:bgPr>
        <a:solidFill>
          <a:srgbClr val="AE173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3B30222-82BC-AE48-A936-EC0D8BCB9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a:effectLst/>
        </p:spPr>
      </p:pic>
      <p:sp>
        <p:nvSpPr>
          <p:cNvPr id="2" name="Rubrik 1"/>
          <p:cNvSpPr>
            <a:spLocks noGrp="1"/>
          </p:cNvSpPr>
          <p:nvPr>
            <p:ph type="ctrTitle" hasCustomPrompt="1"/>
          </p:nvPr>
        </p:nvSpPr>
        <p:spPr>
          <a:xfrm>
            <a:off x="2160000" y="1080000"/>
            <a:ext cx="7920000" cy="3240000"/>
          </a:xfrm>
        </p:spPr>
        <p:txBody>
          <a:bodyPr anchor="ctr">
            <a:noAutofit/>
          </a:bodyPr>
          <a:lstStyle>
            <a:lvl1pPr algn="ctr">
              <a:lnSpc>
                <a:spcPct val="100000"/>
              </a:lnSpc>
              <a:defRPr sz="4800" b="1" cap="none" baseline="0">
                <a:solidFill>
                  <a:schemeClr val="bg1"/>
                </a:solidFill>
              </a:defRPr>
            </a:lvl1pPr>
          </a:lstStyle>
          <a:p>
            <a:r>
              <a:rPr lang="sv-SE" dirty="0"/>
              <a:t>Här skriver du in titeln på din presentation</a:t>
            </a:r>
          </a:p>
        </p:txBody>
      </p:sp>
      <p:sp>
        <p:nvSpPr>
          <p:cNvPr id="3" name="Underrubrik 2"/>
          <p:cNvSpPr>
            <a:spLocks noGrp="1"/>
          </p:cNvSpPr>
          <p:nvPr>
            <p:ph type="subTitle" idx="1" hasCustomPrompt="1"/>
          </p:nvPr>
        </p:nvSpPr>
        <p:spPr>
          <a:xfrm>
            <a:off x="2160000" y="4320000"/>
            <a:ext cx="7920000" cy="1440000"/>
          </a:xfrm>
          <a:prstGeom prst="rect">
            <a:avLst/>
          </a:prstGeom>
        </p:spPr>
        <p:txBody>
          <a:bodyPr anchor="t">
            <a:noAutofit/>
          </a:bodyPr>
          <a:lstStyle>
            <a:lvl1pPr marL="0" indent="0" algn="ctr">
              <a:lnSpc>
                <a:spcPct val="100000"/>
              </a:lnSpc>
              <a:buNone/>
              <a:defRPr sz="2200" b="1"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placerar du undertiteln</a:t>
            </a:r>
          </a:p>
        </p:txBody>
      </p:sp>
      <p:pic>
        <p:nvPicPr>
          <p:cNvPr id="9" name="Bildobjekt 8">
            <a:extLst>
              <a:ext uri="{FF2B5EF4-FFF2-40B4-BE49-F238E27FC236}">
                <a16:creationId xmlns:a16="http://schemas.microsoft.com/office/drawing/2014/main" id="{485EEA9C-FE56-F441-A9C0-E8E4F0314C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40000" y="6217632"/>
            <a:ext cx="1376570" cy="344736"/>
          </a:xfrm>
          <a:prstGeom prst="rect">
            <a:avLst/>
          </a:prstGeom>
        </p:spPr>
      </p:pic>
    </p:spTree>
    <p:extLst>
      <p:ext uri="{BB962C8B-B14F-4D97-AF65-F5344CB8AC3E}">
        <p14:creationId xmlns:p14="http://schemas.microsoft.com/office/powerpoint/2010/main" val="20479082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sida för utskrift">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4109FD55-718D-438B-8297-319021B74331}"/>
              </a:ext>
            </a:extLst>
          </p:cNvPr>
          <p:cNvPicPr>
            <a:picLocks noChangeAspect="1"/>
          </p:cNvPicPr>
          <p:nvPr userDrawn="1"/>
        </p:nvPicPr>
        <p:blipFill rotWithShape="1">
          <a:blip r:embed="rId2">
            <a:alphaModFix amt="55000"/>
          </a:blip>
          <a:srcRect l="-4818" t="21737" r="62723" b="30128"/>
          <a:stretch/>
        </p:blipFill>
        <p:spPr>
          <a:xfrm>
            <a:off x="5807968" y="-11875"/>
            <a:ext cx="6384032" cy="6875813"/>
          </a:xfrm>
          <a:prstGeom prst="rect">
            <a:avLst/>
          </a:prstGeom>
          <a:noFill/>
          <a:effectLst/>
        </p:spPr>
      </p:pic>
      <p:sp>
        <p:nvSpPr>
          <p:cNvPr id="2" name="Rubrik 1"/>
          <p:cNvSpPr>
            <a:spLocks noGrp="1"/>
          </p:cNvSpPr>
          <p:nvPr>
            <p:ph type="ctrTitle" hasCustomPrompt="1"/>
          </p:nvPr>
        </p:nvSpPr>
        <p:spPr>
          <a:xfrm>
            <a:off x="2160000" y="1080000"/>
            <a:ext cx="7920000" cy="3240000"/>
          </a:xfrm>
        </p:spPr>
        <p:txBody>
          <a:bodyPr anchor="ctr">
            <a:noAutofit/>
          </a:bodyPr>
          <a:lstStyle>
            <a:lvl1pPr algn="ctr">
              <a:lnSpc>
                <a:spcPct val="100000"/>
              </a:lnSpc>
              <a:defRPr sz="4800" b="1" cap="none" baseline="0">
                <a:solidFill>
                  <a:srgbClr val="B1063A"/>
                </a:solidFill>
              </a:defRPr>
            </a:lvl1pPr>
          </a:lstStyle>
          <a:p>
            <a:r>
              <a:rPr lang="sv-SE" dirty="0"/>
              <a:t>Här skriver du in titeln på din presentation</a:t>
            </a:r>
          </a:p>
        </p:txBody>
      </p:sp>
      <p:sp>
        <p:nvSpPr>
          <p:cNvPr id="3" name="Underrubrik 2"/>
          <p:cNvSpPr>
            <a:spLocks noGrp="1"/>
          </p:cNvSpPr>
          <p:nvPr>
            <p:ph type="subTitle" idx="1" hasCustomPrompt="1"/>
          </p:nvPr>
        </p:nvSpPr>
        <p:spPr>
          <a:xfrm>
            <a:off x="2160000" y="4320000"/>
            <a:ext cx="7920000" cy="1440000"/>
          </a:xfrm>
          <a:prstGeom prst="rect">
            <a:avLst/>
          </a:prstGeom>
        </p:spPr>
        <p:txBody>
          <a:bodyPr anchor="t">
            <a:noAutofit/>
          </a:bodyPr>
          <a:lstStyle>
            <a:lvl1pPr marL="0" indent="0" algn="ctr">
              <a:lnSpc>
                <a:spcPct val="100000"/>
              </a:lnSpc>
              <a:buNone/>
              <a:defRPr sz="2200" b="1" cap="none" baseline="0">
                <a:solidFill>
                  <a:srgbClr val="B1063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placerar du undertiteln</a:t>
            </a:r>
          </a:p>
        </p:txBody>
      </p:sp>
      <p:pic>
        <p:nvPicPr>
          <p:cNvPr id="9" name="Bildobjekt 8">
            <a:extLst>
              <a:ext uri="{FF2B5EF4-FFF2-40B4-BE49-F238E27FC236}">
                <a16:creationId xmlns:a16="http://schemas.microsoft.com/office/drawing/2014/main" id="{485EEA9C-FE56-F441-A9C0-E8E4F0314C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40000" y="6217632"/>
            <a:ext cx="1376570" cy="344736"/>
          </a:xfrm>
          <a:prstGeom prst="rect">
            <a:avLst/>
          </a:prstGeom>
        </p:spPr>
      </p:pic>
    </p:spTree>
    <p:extLst>
      <p:ext uri="{BB962C8B-B14F-4D97-AF65-F5344CB8AC3E}">
        <p14:creationId xmlns:p14="http://schemas.microsoft.com/office/powerpoint/2010/main" val="27312431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vsnittsrubrik">
    <p:bg>
      <p:bgPr>
        <a:solidFill>
          <a:srgbClr val="82112B"/>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ADEDBF6-7D1C-7243-942C-5D79C3651C8B}"/>
              </a:ext>
            </a:extLst>
          </p:cNvPr>
          <p:cNvPicPr>
            <a:picLocks noChangeAspect="1"/>
          </p:cNvPicPr>
          <p:nvPr userDrawn="1"/>
        </p:nvPicPr>
        <p:blipFill rotWithShape="1">
          <a:blip r:embed="rId2">
            <a:alphaModFix amt="55000"/>
          </a:blip>
          <a:srcRect l="-4818" t="21696" r="62723" b="28424"/>
          <a:stretch/>
        </p:blipFill>
        <p:spPr>
          <a:xfrm>
            <a:off x="5807968" y="0"/>
            <a:ext cx="6384032" cy="6858000"/>
          </a:xfrm>
          <a:prstGeom prst="rect">
            <a:avLst/>
          </a:prstGeom>
          <a:noFill/>
        </p:spPr>
      </p:pic>
      <p:sp>
        <p:nvSpPr>
          <p:cNvPr id="2" name="Rubrik 1"/>
          <p:cNvSpPr>
            <a:spLocks noGrp="1"/>
          </p:cNvSpPr>
          <p:nvPr>
            <p:ph type="title" hasCustomPrompt="1"/>
          </p:nvPr>
        </p:nvSpPr>
        <p:spPr>
          <a:xfrm>
            <a:off x="2160000" y="522244"/>
            <a:ext cx="7920000" cy="5400000"/>
          </a:xfrm>
        </p:spPr>
        <p:txBody>
          <a:bodyPr anchor="ctr">
            <a:noAutofit/>
          </a:bodyPr>
          <a:lstStyle>
            <a:lvl1pPr algn="ctr">
              <a:lnSpc>
                <a:spcPct val="100000"/>
              </a:lnSpc>
              <a:defRPr sz="4000" b="1">
                <a:solidFill>
                  <a:schemeClr val="bg1"/>
                </a:solidFill>
              </a:defRPr>
            </a:lvl1pPr>
          </a:lstStyle>
          <a:p>
            <a:r>
              <a:rPr lang="sv-SE" dirty="0"/>
              <a:t>Avsnittsrubrik</a:t>
            </a:r>
          </a:p>
        </p:txBody>
      </p:sp>
      <p:pic>
        <p:nvPicPr>
          <p:cNvPr id="9" name="Bildobjekt 8">
            <a:extLst>
              <a:ext uri="{FF2B5EF4-FFF2-40B4-BE49-F238E27FC236}">
                <a16:creationId xmlns:a16="http://schemas.microsoft.com/office/drawing/2014/main" id="{485EEA9C-FE56-F441-A9C0-E8E4F0314C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40000" y="6217632"/>
            <a:ext cx="1376570" cy="344736"/>
          </a:xfrm>
          <a:prstGeom prst="rect">
            <a:avLst/>
          </a:prstGeom>
        </p:spPr>
      </p:pic>
      <p:sp>
        <p:nvSpPr>
          <p:cNvPr id="5" name="Platshållare för bild 6"/>
          <p:cNvSpPr>
            <a:spLocks noGrp="1"/>
          </p:cNvSpPr>
          <p:nvPr>
            <p:ph type="pic" sz="quarter" idx="14" hasCustomPrompt="1"/>
          </p:nvPr>
        </p:nvSpPr>
        <p:spPr>
          <a:xfrm>
            <a:off x="10476000" y="288000"/>
            <a:ext cx="1404000" cy="1404000"/>
          </a:xfrm>
        </p:spPr>
        <p:txBody>
          <a:bodyPr/>
          <a:lstStyle>
            <a:lvl1pPr marL="0" indent="0">
              <a:lnSpc>
                <a:spcPct val="100000"/>
              </a:lnSpc>
              <a:buFontTx/>
              <a:buNone/>
              <a:defRPr sz="1200" baseline="0">
                <a:solidFill>
                  <a:schemeClr val="bg1"/>
                </a:solidFill>
              </a:defRPr>
            </a:lvl1pPr>
          </a:lstStyle>
          <a:p>
            <a:r>
              <a:rPr lang="sv-SE" dirty="0"/>
              <a:t>Här kan du infoga en ikon från bildgalleriet på intranätet.</a:t>
            </a:r>
          </a:p>
        </p:txBody>
      </p:sp>
    </p:spTree>
    <p:extLst>
      <p:ext uri="{BB962C8B-B14F-4D97-AF65-F5344CB8AC3E}">
        <p14:creationId xmlns:p14="http://schemas.microsoft.com/office/powerpoint/2010/main" val="3609106185"/>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2" name="Rubrik 1"/>
          <p:cNvSpPr>
            <a:spLocks noGrp="1"/>
          </p:cNvSpPr>
          <p:nvPr>
            <p:ph type="title"/>
          </p:nvPr>
        </p:nvSpPr>
        <p:spPr>
          <a:xfrm>
            <a:off x="1080025" y="900000"/>
            <a:ext cx="9360000" cy="1296000"/>
          </a:xfrm>
        </p:spPr>
        <p:txBody>
          <a:bodyPr anchor="ctr">
            <a:noAutofit/>
          </a:bodyPr>
          <a:lstStyle>
            <a:lvl1pPr>
              <a:lnSpc>
                <a:spcPct val="100000"/>
              </a:lnSpc>
              <a:defRPr b="1"/>
            </a:lvl1pPr>
          </a:lstStyle>
          <a:p>
            <a:r>
              <a:rPr lang="sv-SE" smtClean="0"/>
              <a:t>Klicka här för att ändra format</a:t>
            </a:r>
            <a:endParaRPr lang="sv-SE" dirty="0"/>
          </a:p>
        </p:txBody>
      </p:sp>
      <p:sp>
        <p:nvSpPr>
          <p:cNvPr id="6" name="Platshållare för sidfot 5"/>
          <p:cNvSpPr>
            <a:spLocks noGrp="1"/>
          </p:cNvSpPr>
          <p:nvPr>
            <p:ph type="ftr" sz="quarter" idx="11"/>
          </p:nvPr>
        </p:nvSpPr>
        <p:spPr>
          <a:xfrm>
            <a:off x="1080000" y="6228000"/>
            <a:ext cx="3600000" cy="365125"/>
          </a:xfrm>
        </p:spPr>
        <p:txBody>
          <a:bodyPr/>
          <a:lstStyle>
            <a:lvl1pPr>
              <a:defRPr>
                <a:solidFill>
                  <a:schemeClr val="tx1"/>
                </a:solidFill>
              </a:defRPr>
            </a:lvl1pPr>
          </a:lstStyle>
          <a:p>
            <a:r>
              <a:rPr lang="sv-SE"/>
              <a:t>Presentationsrubrik</a:t>
            </a:r>
          </a:p>
        </p:txBody>
      </p:sp>
      <p:sp>
        <p:nvSpPr>
          <p:cNvPr id="7" name="Platshållare för bildnummer 6"/>
          <p:cNvSpPr>
            <a:spLocks noGrp="1"/>
          </p:cNvSpPr>
          <p:nvPr>
            <p:ph type="sldNum" sz="quarter" idx="12"/>
          </p:nvPr>
        </p:nvSpPr>
        <p:spPr/>
        <p:txBody>
          <a:bodyPr/>
          <a:lstStyle>
            <a:lvl1pPr>
              <a:defRPr>
                <a:solidFill>
                  <a:schemeClr val="tx1"/>
                </a:solidFill>
              </a:defRPr>
            </a:lvl1pPr>
          </a:lstStyle>
          <a:p>
            <a:fld id="{8EEB9E62-4301-493A-8C73-0409F1A2D539}" type="slidenum">
              <a:rPr lang="sv-SE" smtClean="0"/>
              <a:pPr/>
              <a:t>‹#›</a:t>
            </a:fld>
            <a:endParaRPr lang="sv-SE"/>
          </a:p>
        </p:txBody>
      </p:sp>
      <p:pic>
        <p:nvPicPr>
          <p:cNvPr id="8" name="Bildobjekt 7">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5" name="Platshållare för datum 4"/>
          <p:cNvSpPr>
            <a:spLocks noGrp="1"/>
          </p:cNvSpPr>
          <p:nvPr>
            <p:ph type="dt" sz="half" idx="10"/>
          </p:nvPr>
        </p:nvSpPr>
        <p:spPr>
          <a:xfrm>
            <a:off x="4860000" y="6228000"/>
            <a:ext cx="2484000" cy="365125"/>
          </a:xfrm>
        </p:spPr>
        <p:txBody>
          <a:bodyPr/>
          <a:lstStyle>
            <a:lvl1pPr>
              <a:defRPr>
                <a:solidFill>
                  <a:schemeClr val="tx1"/>
                </a:solidFill>
              </a:defRPr>
            </a:lvl1pPr>
          </a:lstStyle>
          <a:p>
            <a:r>
              <a:rPr lang="sv-SE"/>
              <a:t>Avsnittsrubrik</a:t>
            </a:r>
          </a:p>
        </p:txBody>
      </p:sp>
      <p:sp>
        <p:nvSpPr>
          <p:cNvPr id="9" name="Platshållare för text 8"/>
          <p:cNvSpPr>
            <a:spLocks noGrp="1"/>
          </p:cNvSpPr>
          <p:nvPr>
            <p:ph type="body" sz="quarter" idx="13" hasCustomPrompt="1"/>
          </p:nvPr>
        </p:nvSpPr>
        <p:spPr>
          <a:xfrm>
            <a:off x="1079888" y="2196000"/>
            <a:ext cx="9359900" cy="3780000"/>
          </a:xfrm>
        </p:spPr>
        <p:txBody>
          <a:bodyPr>
            <a:noAutofit/>
          </a:bodyPr>
          <a:lstStyle>
            <a:lvl1pPr>
              <a:lnSpc>
                <a:spcPts val="3400"/>
              </a:lnSpc>
              <a:defRPr sz="2200"/>
            </a:lvl1pPr>
            <a:lvl2pPr>
              <a:lnSpc>
                <a:spcPct val="100000"/>
              </a:lnSpc>
              <a:spcAft>
                <a:spcPts val="1200"/>
              </a:spcAft>
              <a:buFont typeface="Arial" panose="020B0604020202020204" pitchFamily="34" charset="0"/>
              <a:buChar char="•"/>
              <a:defRPr sz="2200"/>
            </a:lvl2pPr>
            <a:lvl3pPr>
              <a:lnSpc>
                <a:spcPct val="100000"/>
              </a:lnSpc>
              <a:spcAft>
                <a:spcPts val="1200"/>
              </a:spcAft>
              <a:defRPr sz="2200"/>
            </a:lvl3pPr>
            <a:lvl4pPr>
              <a:lnSpc>
                <a:spcPct val="100000"/>
              </a:lnSpc>
              <a:spcAft>
                <a:spcPts val="1200"/>
              </a:spcAft>
              <a:defRPr sz="2200"/>
            </a:lvl4pPr>
            <a:lvl5pPr>
              <a:lnSpc>
                <a:spcPct val="100000"/>
              </a:lnSpc>
              <a:spcAft>
                <a:spcPts val="1200"/>
              </a:spcAft>
              <a:defRPr sz="2200"/>
            </a:lvl5pPr>
          </a:lstStyle>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bild 6"/>
          <p:cNvSpPr>
            <a:spLocks noGrp="1"/>
          </p:cNvSpPr>
          <p:nvPr>
            <p:ph type="pic" sz="quarter" idx="14" hasCustomPrompt="1"/>
          </p:nvPr>
        </p:nvSpPr>
        <p:spPr>
          <a:xfrm>
            <a:off x="10476000" y="288000"/>
            <a:ext cx="1404000" cy="1404000"/>
          </a:xfrm>
        </p:spPr>
        <p:txBody>
          <a:bodyPr/>
          <a:lstStyle>
            <a:lvl1pPr marL="0" indent="0">
              <a:lnSpc>
                <a:spcPct val="100000"/>
              </a:lnSpc>
              <a:buFontTx/>
              <a:buNone/>
              <a:defRPr sz="1200" baseline="0">
                <a:solidFill>
                  <a:schemeClr val="tx1"/>
                </a:solidFill>
              </a:defRPr>
            </a:lvl1pPr>
          </a:lstStyle>
          <a:p>
            <a:r>
              <a:rPr lang="sv-SE" dirty="0"/>
              <a:t>Här kan du infoga en ikon från bildgalleriet på intranätet.</a:t>
            </a:r>
          </a:p>
        </p:txBody>
      </p:sp>
    </p:spTree>
    <p:extLst>
      <p:ext uri="{BB962C8B-B14F-4D97-AF65-F5344CB8AC3E}">
        <p14:creationId xmlns:p14="http://schemas.microsoft.com/office/powerpoint/2010/main" val="3587339939"/>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sida">
    <p:spTree>
      <p:nvGrpSpPr>
        <p:cNvPr id="1" name=""/>
        <p:cNvGrpSpPr/>
        <p:nvPr/>
      </p:nvGrpSpPr>
      <p:grpSpPr>
        <a:xfrm>
          <a:off x="0" y="0"/>
          <a:ext cx="0" cy="0"/>
          <a:chOff x="0" y="0"/>
          <a:chExt cx="0" cy="0"/>
        </a:xfrm>
      </p:grpSpPr>
      <p:sp>
        <p:nvSpPr>
          <p:cNvPr id="2" name="Rubrik 1"/>
          <p:cNvSpPr>
            <a:spLocks noGrp="1"/>
          </p:cNvSpPr>
          <p:nvPr>
            <p:ph type="title"/>
          </p:nvPr>
        </p:nvSpPr>
        <p:spPr>
          <a:xfrm>
            <a:off x="1078050" y="900000"/>
            <a:ext cx="9360000" cy="1296000"/>
          </a:xfrm>
        </p:spPr>
        <p:txBody>
          <a:bodyPr anchor="ctr">
            <a:noAutofit/>
          </a:bodyPr>
          <a:lstStyle>
            <a:lvl1pPr>
              <a:lnSpc>
                <a:spcPct val="100000"/>
              </a:lnSpc>
              <a:defRPr/>
            </a:lvl1p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r>
              <a:rPr lang="sv-SE"/>
              <a:t>Avsnittsrubrik</a:t>
            </a:r>
          </a:p>
        </p:txBody>
      </p:sp>
      <p:sp>
        <p:nvSpPr>
          <p:cNvPr id="5" name="Platshållare för sidfot 4"/>
          <p:cNvSpPr>
            <a:spLocks noGrp="1"/>
          </p:cNvSpPr>
          <p:nvPr>
            <p:ph type="ftr" sz="quarter" idx="11"/>
          </p:nvPr>
        </p:nvSpPr>
        <p:spPr>
          <a:xfrm>
            <a:off x="1080000" y="6228000"/>
            <a:ext cx="3600000" cy="365125"/>
          </a:xfrm>
        </p:spPr>
        <p:txBody>
          <a:bodyPr/>
          <a:lstStyle/>
          <a:p>
            <a:r>
              <a:rPr lang="sv-SE"/>
              <a:t>Presentationsrubrik</a:t>
            </a:r>
          </a:p>
        </p:txBody>
      </p:sp>
      <p:sp>
        <p:nvSpPr>
          <p:cNvPr id="6" name="Platshållare för bildnummer 5"/>
          <p:cNvSpPr>
            <a:spLocks noGrp="1"/>
          </p:cNvSpPr>
          <p:nvPr>
            <p:ph type="sldNum" sz="quarter" idx="12"/>
          </p:nvPr>
        </p:nvSpPr>
        <p:spPr/>
        <p:txBody>
          <a:bodyPr/>
          <a:lstStyle/>
          <a:p>
            <a:fld id="{8EEB9E62-4301-493A-8C73-0409F1A2D539}" type="slidenum">
              <a:rPr lang="sv-SE" smtClean="0"/>
              <a:t>‹#›</a:t>
            </a:fld>
            <a:endParaRPr lang="sv-SE"/>
          </a:p>
        </p:txBody>
      </p:sp>
      <p:pic>
        <p:nvPicPr>
          <p:cNvPr id="9" name="Bildobjekt 8">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8" name="Platshållare för text 7"/>
          <p:cNvSpPr>
            <a:spLocks noGrp="1"/>
          </p:cNvSpPr>
          <p:nvPr>
            <p:ph type="body" sz="quarter" idx="13"/>
          </p:nvPr>
        </p:nvSpPr>
        <p:spPr>
          <a:xfrm>
            <a:off x="1077913" y="2196000"/>
            <a:ext cx="9359900" cy="3780000"/>
          </a:xfrm>
        </p:spPr>
        <p:txBody>
          <a:bodyPr>
            <a:noAutofit/>
          </a:bodyPr>
          <a:lstStyle>
            <a:lvl1pPr marL="0" indent="0">
              <a:lnSpc>
                <a:spcPct val="100000"/>
              </a:lnSpc>
              <a:spcAft>
                <a:spcPts val="1200"/>
              </a:spcAft>
              <a:buFontTx/>
              <a:buNone/>
              <a:defRPr sz="2200"/>
            </a:lvl1pPr>
            <a:lvl2pPr>
              <a:lnSpc>
                <a:spcPct val="100000"/>
              </a:lnSpc>
              <a:spcAft>
                <a:spcPts val="1200"/>
              </a:spcAft>
              <a:defRPr sz="2200"/>
            </a:lvl2pPr>
            <a:lvl3pPr>
              <a:lnSpc>
                <a:spcPct val="100000"/>
              </a:lnSpc>
              <a:spcAft>
                <a:spcPts val="1200"/>
              </a:spcAft>
              <a:defRPr sz="2200"/>
            </a:lvl3pPr>
            <a:lvl4pPr>
              <a:lnSpc>
                <a:spcPct val="100000"/>
              </a:lnSpc>
              <a:spcAft>
                <a:spcPts val="1200"/>
              </a:spcAft>
              <a:defRPr sz="2200"/>
            </a:lvl4pPr>
            <a:lvl5pPr>
              <a:lnSpc>
                <a:spcPct val="100000"/>
              </a:lnSpc>
              <a:spcAft>
                <a:spcPts val="1200"/>
              </a:spcAft>
              <a:defRPr sz="22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1" name="Platshållare för bild 6"/>
          <p:cNvSpPr>
            <a:spLocks noGrp="1"/>
          </p:cNvSpPr>
          <p:nvPr>
            <p:ph type="pic" sz="quarter" idx="14" hasCustomPrompt="1"/>
          </p:nvPr>
        </p:nvSpPr>
        <p:spPr>
          <a:xfrm>
            <a:off x="10476000" y="288000"/>
            <a:ext cx="1404000" cy="1404000"/>
          </a:xfrm>
        </p:spPr>
        <p:txBody>
          <a:bodyPr/>
          <a:lstStyle>
            <a:lvl1pPr marL="0" indent="0">
              <a:lnSpc>
                <a:spcPct val="100000"/>
              </a:lnSpc>
              <a:buFontTx/>
              <a:buNone/>
              <a:defRPr sz="1200" baseline="0">
                <a:solidFill>
                  <a:schemeClr val="tx1"/>
                </a:solidFill>
              </a:defRPr>
            </a:lvl1pPr>
          </a:lstStyle>
          <a:p>
            <a:r>
              <a:rPr lang="sv-SE" dirty="0"/>
              <a:t>Här kan du infoga en ikon från bildgalleriet på intranätet.</a:t>
            </a:r>
          </a:p>
        </p:txBody>
      </p:sp>
    </p:spTree>
    <p:extLst>
      <p:ext uri="{BB962C8B-B14F-4D97-AF65-F5344CB8AC3E}">
        <p14:creationId xmlns:p14="http://schemas.microsoft.com/office/powerpoint/2010/main" val="1147230195"/>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to vänster/grafik + text">
    <p:spTree>
      <p:nvGrpSpPr>
        <p:cNvPr id="1" name=""/>
        <p:cNvGrpSpPr/>
        <p:nvPr/>
      </p:nvGrpSpPr>
      <p:grpSpPr>
        <a:xfrm>
          <a:off x="0" y="0"/>
          <a:ext cx="0" cy="0"/>
          <a:chOff x="0" y="0"/>
          <a:chExt cx="0" cy="0"/>
        </a:xfrm>
      </p:grpSpPr>
      <p:sp>
        <p:nvSpPr>
          <p:cNvPr id="2" name="Rubrik 1"/>
          <p:cNvSpPr>
            <a:spLocks noGrp="1"/>
          </p:cNvSpPr>
          <p:nvPr>
            <p:ph type="title"/>
          </p:nvPr>
        </p:nvSpPr>
        <p:spPr>
          <a:xfrm>
            <a:off x="6116838" y="553660"/>
            <a:ext cx="5184000" cy="1728000"/>
          </a:xfrm>
        </p:spPr>
        <p:txBody>
          <a:bodyPr anchor="ctr">
            <a:noAutofit/>
          </a:bodyPr>
          <a:lstStyle>
            <a:lvl1pPr>
              <a:lnSpc>
                <a:spcPct val="100000"/>
              </a:lnSpc>
              <a:defRPr/>
            </a:lvl1pPr>
          </a:lstStyle>
          <a:p>
            <a:r>
              <a:rPr lang="sv-SE" smtClean="0"/>
              <a:t>Klicka här för att ändra format</a:t>
            </a:r>
            <a:endParaRPr lang="sv-SE" dirty="0"/>
          </a:p>
        </p:txBody>
      </p:sp>
      <p:sp>
        <p:nvSpPr>
          <p:cNvPr id="7" name="Platshållare för datum 6"/>
          <p:cNvSpPr>
            <a:spLocks noGrp="1"/>
          </p:cNvSpPr>
          <p:nvPr>
            <p:ph type="dt" sz="half" idx="10"/>
          </p:nvPr>
        </p:nvSpPr>
        <p:spPr>
          <a:xfrm>
            <a:off x="1080000" y="6228000"/>
            <a:ext cx="2484000" cy="365125"/>
          </a:xfrm>
        </p:spPr>
        <p:txBody>
          <a:bodyPr/>
          <a:lstStyle>
            <a:lvl1pPr algn="l">
              <a:defRPr/>
            </a:lvl1pPr>
          </a:lstStyle>
          <a:p>
            <a:r>
              <a:rPr lang="sv-SE"/>
              <a:t>Avsnittsrubrik</a:t>
            </a:r>
          </a:p>
        </p:txBody>
      </p:sp>
      <p:sp>
        <p:nvSpPr>
          <p:cNvPr id="8" name="Platshållare för sidfot 7"/>
          <p:cNvSpPr>
            <a:spLocks noGrp="1"/>
          </p:cNvSpPr>
          <p:nvPr>
            <p:ph type="ftr" sz="quarter" idx="11"/>
          </p:nvPr>
        </p:nvSpPr>
        <p:spPr>
          <a:xfrm>
            <a:off x="6116838" y="6228000"/>
            <a:ext cx="3960000" cy="365125"/>
          </a:xfrm>
        </p:spPr>
        <p:txBody>
          <a:bodyPr/>
          <a:lstStyle>
            <a:lvl1pPr algn="l">
              <a:defRPr/>
            </a:lvl1pPr>
          </a:lstStyle>
          <a:p>
            <a:r>
              <a:rPr lang="sv-SE"/>
              <a:t>Presentationsrubrik</a:t>
            </a:r>
          </a:p>
        </p:txBody>
      </p:sp>
      <p:sp>
        <p:nvSpPr>
          <p:cNvPr id="9" name="Platshållare för bildnummer 8"/>
          <p:cNvSpPr>
            <a:spLocks noGrp="1"/>
          </p:cNvSpPr>
          <p:nvPr>
            <p:ph type="sldNum" sz="quarter" idx="12"/>
          </p:nvPr>
        </p:nvSpPr>
        <p:spPr/>
        <p:txBody>
          <a:bodyPr/>
          <a:lstStyle/>
          <a:p>
            <a:fld id="{8EEB9E62-4301-493A-8C73-0409F1A2D539}" type="slidenum">
              <a:rPr lang="sv-SE" smtClean="0"/>
              <a:t>‹#›</a:t>
            </a:fld>
            <a:endParaRPr lang="sv-SE"/>
          </a:p>
        </p:txBody>
      </p:sp>
      <p:sp>
        <p:nvSpPr>
          <p:cNvPr id="11" name="Platshållare för bild 10"/>
          <p:cNvSpPr>
            <a:spLocks noGrp="1"/>
          </p:cNvSpPr>
          <p:nvPr>
            <p:ph type="pic" sz="quarter" idx="13" hasCustomPrompt="1"/>
          </p:nvPr>
        </p:nvSpPr>
        <p:spPr>
          <a:xfrm>
            <a:off x="0" y="0"/>
            <a:ext cx="5486400" cy="6858000"/>
          </a:xfrm>
        </p:spPr>
        <p:txBody>
          <a:bodyPr/>
          <a:lstStyle>
            <a:lvl1pPr marL="0" indent="0" algn="l" defTabSz="914400" rtl="0" eaLnBrk="1" latinLnBrk="0" hangingPunct="1">
              <a:lnSpc>
                <a:spcPct val="100000"/>
              </a:lnSpc>
              <a:spcBef>
                <a:spcPts val="0"/>
              </a:spcBef>
              <a:spcAft>
                <a:spcPts val="1800"/>
              </a:spcAft>
              <a:buClr>
                <a:srgbClr val="B1063A"/>
              </a:buClr>
              <a:buFontTx/>
              <a:buNone/>
              <a:defRPr lang="sv-SE" sz="2200" kern="1200" baseline="0" dirty="0" smtClean="0">
                <a:solidFill>
                  <a:schemeClr val="tx1"/>
                </a:solidFill>
                <a:latin typeface="+mn-lt"/>
                <a:ea typeface="+mn-ea"/>
                <a:cs typeface="+mn-cs"/>
              </a:defRPr>
            </a:lvl1pPr>
          </a:lstStyle>
          <a:p>
            <a:r>
              <a:rPr lang="sv-SE" dirty="0"/>
              <a:t>Klicka på symbolen för bild för att lägga till foto eller grafik</a:t>
            </a:r>
          </a:p>
        </p:txBody>
      </p:sp>
      <p:pic>
        <p:nvPicPr>
          <p:cNvPr id="12" name="Bildobjekt 11">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4" name="Platshållare för text 3"/>
          <p:cNvSpPr>
            <a:spLocks noGrp="1"/>
          </p:cNvSpPr>
          <p:nvPr>
            <p:ph type="body" sz="quarter" idx="14"/>
          </p:nvPr>
        </p:nvSpPr>
        <p:spPr>
          <a:xfrm>
            <a:off x="6120000" y="2304000"/>
            <a:ext cx="5184775" cy="3888000"/>
          </a:xfrm>
        </p:spPr>
        <p:txBody>
          <a:bodyPr>
            <a:noAutofit/>
          </a:bodyPr>
          <a:lstStyle>
            <a:lvl1pPr marL="0" indent="0">
              <a:lnSpc>
                <a:spcPct val="100000"/>
              </a:lnSpc>
              <a:spcAft>
                <a:spcPts val="1200"/>
              </a:spcAft>
              <a:buFontTx/>
              <a:buNone/>
              <a:defRPr sz="2200"/>
            </a:lvl1pPr>
            <a:lvl2pPr>
              <a:lnSpc>
                <a:spcPct val="100000"/>
              </a:lnSpc>
              <a:spcAft>
                <a:spcPts val="1200"/>
              </a:spcAft>
              <a:defRPr sz="2200"/>
            </a:lvl2pPr>
            <a:lvl3pPr>
              <a:lnSpc>
                <a:spcPct val="100000"/>
              </a:lnSpc>
              <a:spcAft>
                <a:spcPts val="1200"/>
              </a:spcAft>
              <a:defRPr sz="2200"/>
            </a:lvl3pPr>
            <a:lvl4pPr>
              <a:lnSpc>
                <a:spcPct val="100000"/>
              </a:lnSpc>
              <a:spcAft>
                <a:spcPts val="1200"/>
              </a:spcAft>
              <a:defRPr sz="2200"/>
            </a:lvl4pPr>
            <a:lvl5pPr>
              <a:lnSpc>
                <a:spcPct val="100000"/>
              </a:lnSpc>
              <a:spcAft>
                <a:spcPts val="1200"/>
              </a:spcAft>
              <a:defRPr sz="22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267768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sida">
    <p:bg>
      <p:bgPr>
        <a:solidFill>
          <a:srgbClr val="AE173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3B30222-82BC-AE48-A936-EC0D8BCB9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a:effectLst/>
        </p:spPr>
      </p:pic>
      <p:sp>
        <p:nvSpPr>
          <p:cNvPr id="2" name="Rubrik 1"/>
          <p:cNvSpPr>
            <a:spLocks noGrp="1"/>
          </p:cNvSpPr>
          <p:nvPr>
            <p:ph type="ctrTitle" hasCustomPrompt="1"/>
          </p:nvPr>
        </p:nvSpPr>
        <p:spPr>
          <a:xfrm>
            <a:off x="2160000" y="1080000"/>
            <a:ext cx="7920000" cy="3240000"/>
          </a:xfrm>
        </p:spPr>
        <p:txBody>
          <a:bodyPr anchor="ctr">
            <a:noAutofit/>
          </a:bodyPr>
          <a:lstStyle>
            <a:lvl1pPr algn="ctr">
              <a:lnSpc>
                <a:spcPct val="100000"/>
              </a:lnSpc>
              <a:defRPr sz="4800" b="1" cap="none" baseline="0">
                <a:solidFill>
                  <a:schemeClr val="bg1"/>
                </a:solidFill>
              </a:defRPr>
            </a:lvl1pPr>
          </a:lstStyle>
          <a:p>
            <a:r>
              <a:rPr lang="sv-SE" dirty="0"/>
              <a:t>Här skriver du in titeln på din presentation</a:t>
            </a:r>
          </a:p>
        </p:txBody>
      </p:sp>
      <p:sp>
        <p:nvSpPr>
          <p:cNvPr id="3" name="Underrubrik 2"/>
          <p:cNvSpPr>
            <a:spLocks noGrp="1"/>
          </p:cNvSpPr>
          <p:nvPr>
            <p:ph type="subTitle" idx="1" hasCustomPrompt="1"/>
          </p:nvPr>
        </p:nvSpPr>
        <p:spPr>
          <a:xfrm>
            <a:off x="2160000" y="4320000"/>
            <a:ext cx="7920000" cy="1440000"/>
          </a:xfrm>
          <a:prstGeom prst="rect">
            <a:avLst/>
          </a:prstGeom>
        </p:spPr>
        <p:txBody>
          <a:bodyPr anchor="t">
            <a:noAutofit/>
          </a:bodyPr>
          <a:lstStyle>
            <a:lvl1pPr marL="0" indent="0" algn="ctr">
              <a:lnSpc>
                <a:spcPct val="100000"/>
              </a:lnSpc>
              <a:buNone/>
              <a:defRPr sz="2200" b="1"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placerar du undertiteln</a:t>
            </a:r>
          </a:p>
        </p:txBody>
      </p:sp>
      <p:pic>
        <p:nvPicPr>
          <p:cNvPr id="9" name="Bildobjekt 8">
            <a:extLst>
              <a:ext uri="{FF2B5EF4-FFF2-40B4-BE49-F238E27FC236}">
                <a16:creationId xmlns:a16="http://schemas.microsoft.com/office/drawing/2014/main" id="{485EEA9C-FE56-F441-A9C0-E8E4F0314C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40000" y="6217632"/>
            <a:ext cx="1376570" cy="344736"/>
          </a:xfrm>
          <a:prstGeom prst="rect">
            <a:avLst/>
          </a:prstGeom>
        </p:spPr>
      </p:pic>
    </p:spTree>
    <p:extLst>
      <p:ext uri="{BB962C8B-B14F-4D97-AF65-F5344CB8AC3E}">
        <p14:creationId xmlns:p14="http://schemas.microsoft.com/office/powerpoint/2010/main" val="2830810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 höger/grafik + text">
    <p:spTree>
      <p:nvGrpSpPr>
        <p:cNvPr id="1" name=""/>
        <p:cNvGrpSpPr/>
        <p:nvPr/>
      </p:nvGrpSpPr>
      <p:grpSpPr>
        <a:xfrm>
          <a:off x="0" y="0"/>
          <a:ext cx="0" cy="0"/>
          <a:chOff x="0" y="0"/>
          <a:chExt cx="0" cy="0"/>
        </a:xfrm>
      </p:grpSpPr>
      <p:sp>
        <p:nvSpPr>
          <p:cNvPr id="2" name="Rubrik 1"/>
          <p:cNvSpPr>
            <a:spLocks noGrp="1"/>
          </p:cNvSpPr>
          <p:nvPr>
            <p:ph type="title"/>
          </p:nvPr>
        </p:nvSpPr>
        <p:spPr>
          <a:xfrm>
            <a:off x="912000" y="553660"/>
            <a:ext cx="5184000" cy="1728000"/>
          </a:xfrm>
        </p:spPr>
        <p:txBody>
          <a:bodyPr anchor="ctr">
            <a:noAutofit/>
          </a:bodyPr>
          <a:lstStyle>
            <a:lvl1pPr>
              <a:lnSpc>
                <a:spcPct val="100000"/>
              </a:lnSpc>
              <a:defRPr/>
            </a:lvl1pPr>
          </a:lstStyle>
          <a:p>
            <a:r>
              <a:rPr lang="sv-SE" smtClean="0"/>
              <a:t>Klicka här för att ändra format</a:t>
            </a:r>
            <a:endParaRPr lang="sv-SE" dirty="0"/>
          </a:p>
        </p:txBody>
      </p:sp>
      <p:sp>
        <p:nvSpPr>
          <p:cNvPr id="7" name="Platshållare för datum 6"/>
          <p:cNvSpPr>
            <a:spLocks noGrp="1"/>
          </p:cNvSpPr>
          <p:nvPr>
            <p:ph type="dt" sz="half" idx="10"/>
          </p:nvPr>
        </p:nvSpPr>
        <p:spPr>
          <a:xfrm>
            <a:off x="1080000" y="6228000"/>
            <a:ext cx="2484000" cy="365125"/>
          </a:xfrm>
        </p:spPr>
        <p:txBody>
          <a:bodyPr/>
          <a:lstStyle>
            <a:lvl1pPr algn="l">
              <a:defRPr/>
            </a:lvl1pPr>
          </a:lstStyle>
          <a:p>
            <a:r>
              <a:rPr lang="sv-SE"/>
              <a:t>Avsnittsrubrik</a:t>
            </a:r>
          </a:p>
        </p:txBody>
      </p:sp>
      <p:sp>
        <p:nvSpPr>
          <p:cNvPr id="8" name="Platshållare för sidfot 7"/>
          <p:cNvSpPr>
            <a:spLocks noGrp="1"/>
          </p:cNvSpPr>
          <p:nvPr>
            <p:ph type="ftr" sz="quarter" idx="11"/>
          </p:nvPr>
        </p:nvSpPr>
        <p:spPr>
          <a:xfrm>
            <a:off x="6116838" y="6228000"/>
            <a:ext cx="3960000" cy="365125"/>
          </a:xfrm>
        </p:spPr>
        <p:txBody>
          <a:bodyPr/>
          <a:lstStyle>
            <a:lvl1pPr algn="l">
              <a:defRPr/>
            </a:lvl1pPr>
          </a:lstStyle>
          <a:p>
            <a:r>
              <a:rPr lang="sv-SE"/>
              <a:t>Presentationsrubrik</a:t>
            </a:r>
          </a:p>
        </p:txBody>
      </p:sp>
      <p:sp>
        <p:nvSpPr>
          <p:cNvPr id="9" name="Platshållare för bildnummer 8"/>
          <p:cNvSpPr>
            <a:spLocks noGrp="1"/>
          </p:cNvSpPr>
          <p:nvPr>
            <p:ph type="sldNum" sz="quarter" idx="12"/>
          </p:nvPr>
        </p:nvSpPr>
        <p:spPr/>
        <p:txBody>
          <a:bodyPr/>
          <a:lstStyle/>
          <a:p>
            <a:fld id="{8EEB9E62-4301-493A-8C73-0409F1A2D539}" type="slidenum">
              <a:rPr lang="sv-SE" smtClean="0"/>
              <a:t>‹#›</a:t>
            </a:fld>
            <a:endParaRPr lang="sv-SE"/>
          </a:p>
        </p:txBody>
      </p:sp>
      <p:sp>
        <p:nvSpPr>
          <p:cNvPr id="11" name="Platshållare för bild 10"/>
          <p:cNvSpPr>
            <a:spLocks noGrp="1"/>
          </p:cNvSpPr>
          <p:nvPr>
            <p:ph type="pic" sz="quarter" idx="13" hasCustomPrompt="1"/>
          </p:nvPr>
        </p:nvSpPr>
        <p:spPr>
          <a:xfrm>
            <a:off x="6705600" y="0"/>
            <a:ext cx="5486400" cy="6858000"/>
          </a:xfrm>
        </p:spPr>
        <p:txBody>
          <a:bodyPr/>
          <a:lstStyle>
            <a:lvl1pPr marL="0" indent="0" algn="l" defTabSz="914400" rtl="0" eaLnBrk="1" latinLnBrk="0" hangingPunct="1">
              <a:lnSpc>
                <a:spcPct val="100000"/>
              </a:lnSpc>
              <a:spcBef>
                <a:spcPts val="0"/>
              </a:spcBef>
              <a:spcAft>
                <a:spcPts val="1800"/>
              </a:spcAft>
              <a:buClr>
                <a:srgbClr val="B1063A"/>
              </a:buClr>
              <a:buFontTx/>
              <a:buNone/>
              <a:defRPr lang="sv-SE" sz="2200" kern="1200" baseline="0" dirty="0" smtClean="0">
                <a:solidFill>
                  <a:schemeClr val="tx1"/>
                </a:solidFill>
                <a:latin typeface="+mn-lt"/>
                <a:ea typeface="+mn-ea"/>
                <a:cs typeface="+mn-cs"/>
              </a:defRPr>
            </a:lvl1pPr>
          </a:lstStyle>
          <a:p>
            <a:r>
              <a:rPr lang="sv-SE" dirty="0"/>
              <a:t>Klicka på symbolen för bild för att lägga till foto eller grafik</a:t>
            </a:r>
          </a:p>
        </p:txBody>
      </p:sp>
      <p:pic>
        <p:nvPicPr>
          <p:cNvPr id="12" name="Bildobjekt 11">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4" name="Platshållare för text 3"/>
          <p:cNvSpPr>
            <a:spLocks noGrp="1"/>
          </p:cNvSpPr>
          <p:nvPr>
            <p:ph type="body" sz="quarter" idx="14"/>
          </p:nvPr>
        </p:nvSpPr>
        <p:spPr>
          <a:xfrm>
            <a:off x="912000" y="2304000"/>
            <a:ext cx="5184775" cy="3888000"/>
          </a:xfrm>
        </p:spPr>
        <p:txBody>
          <a:bodyPr>
            <a:noAutofit/>
          </a:bodyPr>
          <a:lstStyle>
            <a:lvl1pPr marL="0" indent="0">
              <a:lnSpc>
                <a:spcPct val="100000"/>
              </a:lnSpc>
              <a:spcAft>
                <a:spcPts val="1200"/>
              </a:spcAft>
              <a:buFontTx/>
              <a:buNone/>
              <a:defRPr sz="2200"/>
            </a:lvl1pPr>
            <a:lvl2pPr>
              <a:lnSpc>
                <a:spcPct val="100000"/>
              </a:lnSpc>
              <a:spcAft>
                <a:spcPts val="1200"/>
              </a:spcAft>
              <a:defRPr sz="2200"/>
            </a:lvl2pPr>
            <a:lvl3pPr>
              <a:lnSpc>
                <a:spcPct val="100000"/>
              </a:lnSpc>
              <a:spcAft>
                <a:spcPts val="1200"/>
              </a:spcAft>
              <a:defRPr sz="2200"/>
            </a:lvl3pPr>
            <a:lvl4pPr>
              <a:lnSpc>
                <a:spcPct val="100000"/>
              </a:lnSpc>
              <a:spcAft>
                <a:spcPts val="1200"/>
              </a:spcAft>
              <a:defRPr sz="2200"/>
            </a:lvl4pPr>
            <a:lvl5pPr>
              <a:lnSpc>
                <a:spcPct val="100000"/>
              </a:lnSpc>
              <a:spcAft>
                <a:spcPts val="1200"/>
              </a:spcAft>
              <a:defRPr sz="22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954652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 eller grafik helsida">
    <p:spTree>
      <p:nvGrpSpPr>
        <p:cNvPr id="1" name=""/>
        <p:cNvGrpSpPr/>
        <p:nvPr/>
      </p:nvGrpSpPr>
      <p:grpSpPr>
        <a:xfrm>
          <a:off x="0" y="0"/>
          <a:ext cx="0" cy="0"/>
          <a:chOff x="0" y="0"/>
          <a:chExt cx="0" cy="0"/>
        </a:xfrm>
      </p:grpSpPr>
      <p:sp>
        <p:nvSpPr>
          <p:cNvPr id="4" name="Platshållare för innehåll 3"/>
          <p:cNvSpPr>
            <a:spLocks noGrp="1"/>
          </p:cNvSpPr>
          <p:nvPr>
            <p:ph sz="quarter" idx="15" hasCustomPrompt="1"/>
          </p:nvPr>
        </p:nvSpPr>
        <p:spPr>
          <a:xfrm>
            <a:off x="0" y="1"/>
            <a:ext cx="12192000" cy="6858000"/>
          </a:xfrm>
        </p:spPr>
        <p:txBody>
          <a:bodyPr/>
          <a:lstStyle>
            <a:lvl1pPr marL="0" indent="0" algn="l" defTabSz="914400" rtl="0" eaLnBrk="1" latinLnBrk="0" hangingPunct="1">
              <a:lnSpc>
                <a:spcPct val="100000"/>
              </a:lnSpc>
              <a:spcBef>
                <a:spcPts val="0"/>
              </a:spcBef>
              <a:spcAft>
                <a:spcPts val="1800"/>
              </a:spcAft>
              <a:buClr>
                <a:srgbClr val="B1063A"/>
              </a:buClr>
              <a:buFontTx/>
              <a:buNone/>
              <a:defRPr lang="sv-SE" sz="22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1800"/>
              </a:spcAft>
              <a:buClr>
                <a:srgbClr val="B1063A"/>
              </a:buClr>
              <a:buFontTx/>
              <a:buNone/>
            </a:pPr>
            <a:r>
              <a:rPr lang="sv-SE" dirty="0"/>
              <a:t>Klicka på symbolen för bild för att lägga till foto eller grafik</a:t>
            </a:r>
          </a:p>
        </p:txBody>
      </p:sp>
      <p:sp>
        <p:nvSpPr>
          <p:cNvPr id="3" name="Platshållare för bild 6"/>
          <p:cNvSpPr>
            <a:spLocks noGrp="1"/>
          </p:cNvSpPr>
          <p:nvPr>
            <p:ph type="pic" sz="quarter" idx="16" hasCustomPrompt="1"/>
          </p:nvPr>
        </p:nvSpPr>
        <p:spPr>
          <a:xfrm>
            <a:off x="10476000" y="288000"/>
            <a:ext cx="1404000" cy="1404000"/>
          </a:xfrm>
        </p:spPr>
        <p:txBody>
          <a:bodyPr/>
          <a:lstStyle>
            <a:lvl1pPr marL="0" indent="0">
              <a:lnSpc>
                <a:spcPct val="100000"/>
              </a:lnSpc>
              <a:buFontTx/>
              <a:buNone/>
              <a:defRPr sz="1200" baseline="0">
                <a:solidFill>
                  <a:schemeClr val="tx1"/>
                </a:solidFill>
              </a:defRPr>
            </a:lvl1pPr>
          </a:lstStyle>
          <a:p>
            <a:r>
              <a:rPr lang="sv-SE" dirty="0"/>
              <a:t>Här kan du infoga en ikon från bildgalleriet på intranätet.</a:t>
            </a:r>
          </a:p>
        </p:txBody>
      </p:sp>
    </p:spTree>
    <p:extLst>
      <p:ext uri="{BB962C8B-B14F-4D97-AF65-F5344CB8AC3E}">
        <p14:creationId xmlns:p14="http://schemas.microsoft.com/office/powerpoint/2010/main" val="80416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grafik med rubrik">
    <p:spTree>
      <p:nvGrpSpPr>
        <p:cNvPr id="1" name=""/>
        <p:cNvGrpSpPr/>
        <p:nvPr/>
      </p:nvGrpSpPr>
      <p:grpSpPr>
        <a:xfrm>
          <a:off x="0" y="0"/>
          <a:ext cx="0" cy="0"/>
          <a:chOff x="0" y="0"/>
          <a:chExt cx="0" cy="0"/>
        </a:xfrm>
      </p:grpSpPr>
      <p:sp>
        <p:nvSpPr>
          <p:cNvPr id="3" name="Platshållare för innehåll 2"/>
          <p:cNvSpPr>
            <a:spLocks noGrp="1"/>
          </p:cNvSpPr>
          <p:nvPr>
            <p:ph sz="quarter" idx="10" hasCustomPrompt="1"/>
          </p:nvPr>
        </p:nvSpPr>
        <p:spPr>
          <a:xfrm>
            <a:off x="1440000" y="2196000"/>
            <a:ext cx="9360000" cy="3780000"/>
          </a:xfrm>
        </p:spPr>
        <p:txBody>
          <a:bodyPr/>
          <a:lstStyle>
            <a:lvl1pPr marL="0" indent="0">
              <a:buFontTx/>
              <a:buNone/>
              <a:defRPr/>
            </a:lvl1pPr>
          </a:lstStyle>
          <a:p>
            <a:pPr lvl="0"/>
            <a:r>
              <a:rPr lang="sv-SE" dirty="0"/>
              <a:t>Klicka på den ikon du vill använda</a:t>
            </a:r>
          </a:p>
        </p:txBody>
      </p:sp>
      <p:sp>
        <p:nvSpPr>
          <p:cNvPr id="4" name="Rubrik 1"/>
          <p:cNvSpPr>
            <a:spLocks noGrp="1"/>
          </p:cNvSpPr>
          <p:nvPr>
            <p:ph type="title"/>
          </p:nvPr>
        </p:nvSpPr>
        <p:spPr>
          <a:xfrm>
            <a:off x="1440000" y="900000"/>
            <a:ext cx="9360000" cy="1296000"/>
          </a:xfrm>
        </p:spPr>
        <p:txBody>
          <a:bodyPr anchor="ctr">
            <a:noAutofit/>
          </a:bodyPr>
          <a:lstStyle>
            <a:lvl1pPr>
              <a:lnSpc>
                <a:spcPct val="100000"/>
              </a:lnSpc>
              <a:defRPr b="1"/>
            </a:lvl1pPr>
          </a:lstStyle>
          <a:p>
            <a:r>
              <a:rPr lang="sv-SE" smtClean="0"/>
              <a:t>Klicka här för att ändra format</a:t>
            </a:r>
            <a:endParaRPr lang="sv-SE" dirty="0"/>
          </a:p>
        </p:txBody>
      </p:sp>
      <p:sp>
        <p:nvSpPr>
          <p:cNvPr id="5" name="Platshållare för sidfot 5"/>
          <p:cNvSpPr>
            <a:spLocks noGrp="1"/>
          </p:cNvSpPr>
          <p:nvPr>
            <p:ph type="ftr" sz="quarter" idx="11"/>
          </p:nvPr>
        </p:nvSpPr>
        <p:spPr>
          <a:xfrm>
            <a:off x="1080000" y="6228000"/>
            <a:ext cx="3600000" cy="365125"/>
          </a:xfrm>
        </p:spPr>
        <p:txBody>
          <a:bodyPr/>
          <a:lstStyle>
            <a:lvl1pPr>
              <a:defRPr>
                <a:solidFill>
                  <a:schemeClr val="tx1"/>
                </a:solidFill>
              </a:defRPr>
            </a:lvl1pPr>
          </a:lstStyle>
          <a:p>
            <a:r>
              <a:rPr lang="sv-SE"/>
              <a:t>Presentationsrubrik</a:t>
            </a:r>
          </a:p>
        </p:txBody>
      </p:sp>
      <p:sp>
        <p:nvSpPr>
          <p:cNvPr id="6" name="Platshållare för bildnummer 6"/>
          <p:cNvSpPr>
            <a:spLocks noGrp="1"/>
          </p:cNvSpPr>
          <p:nvPr>
            <p:ph type="sldNum" sz="quarter" idx="12"/>
          </p:nvPr>
        </p:nvSpPr>
        <p:spPr>
          <a:xfrm>
            <a:off x="432000" y="6228000"/>
            <a:ext cx="522000" cy="365125"/>
          </a:xfrm>
        </p:spPr>
        <p:txBody>
          <a:bodyPr/>
          <a:lstStyle>
            <a:lvl1pPr>
              <a:defRPr>
                <a:solidFill>
                  <a:schemeClr val="tx1"/>
                </a:solidFill>
              </a:defRPr>
            </a:lvl1pPr>
          </a:lstStyle>
          <a:p>
            <a:fld id="{8EEB9E62-4301-493A-8C73-0409F1A2D539}" type="slidenum">
              <a:rPr lang="sv-SE" smtClean="0"/>
              <a:pPr/>
              <a:t>‹#›</a:t>
            </a:fld>
            <a:endParaRPr lang="sv-SE"/>
          </a:p>
        </p:txBody>
      </p:sp>
      <p:pic>
        <p:nvPicPr>
          <p:cNvPr id="7" name="Bildobjekt 6">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8" name="Platshållare för datum 4"/>
          <p:cNvSpPr>
            <a:spLocks noGrp="1"/>
          </p:cNvSpPr>
          <p:nvPr>
            <p:ph type="dt" sz="half" idx="13"/>
          </p:nvPr>
        </p:nvSpPr>
        <p:spPr>
          <a:xfrm>
            <a:off x="4860000" y="6228000"/>
            <a:ext cx="2484000" cy="365125"/>
          </a:xfrm>
        </p:spPr>
        <p:txBody>
          <a:bodyPr/>
          <a:lstStyle>
            <a:lvl1pPr>
              <a:defRPr>
                <a:solidFill>
                  <a:schemeClr val="tx1"/>
                </a:solidFill>
              </a:defRPr>
            </a:lvl1pPr>
          </a:lstStyle>
          <a:p>
            <a:r>
              <a:rPr lang="sv-SE"/>
              <a:t>Avsnittsrubrik</a:t>
            </a:r>
          </a:p>
        </p:txBody>
      </p:sp>
      <p:sp>
        <p:nvSpPr>
          <p:cNvPr id="10" name="Platshållare för bild 6"/>
          <p:cNvSpPr>
            <a:spLocks noGrp="1"/>
          </p:cNvSpPr>
          <p:nvPr>
            <p:ph type="pic" sz="quarter" idx="14" hasCustomPrompt="1"/>
          </p:nvPr>
        </p:nvSpPr>
        <p:spPr>
          <a:xfrm>
            <a:off x="10476000" y="288000"/>
            <a:ext cx="1404000" cy="1404000"/>
          </a:xfrm>
        </p:spPr>
        <p:txBody>
          <a:bodyPr/>
          <a:lstStyle>
            <a:lvl1pPr marL="0" indent="0">
              <a:lnSpc>
                <a:spcPct val="100000"/>
              </a:lnSpc>
              <a:buFontTx/>
              <a:buNone/>
              <a:defRPr sz="1200" baseline="0">
                <a:solidFill>
                  <a:schemeClr val="tx1"/>
                </a:solidFill>
              </a:defRPr>
            </a:lvl1pPr>
          </a:lstStyle>
          <a:p>
            <a:r>
              <a:rPr lang="sv-SE" dirty="0"/>
              <a:t>Här kan du infoga en ikon från bildgalleriet på intranätet.</a:t>
            </a:r>
          </a:p>
        </p:txBody>
      </p:sp>
    </p:spTree>
    <p:extLst>
      <p:ext uri="{BB962C8B-B14F-4D97-AF65-F5344CB8AC3E}">
        <p14:creationId xmlns:p14="http://schemas.microsoft.com/office/powerpoint/2010/main" val="2932375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AE173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3B30222-82BC-AE48-A936-EC0D8BCB9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a:effectLst/>
        </p:spPr>
      </p:pic>
      <p:pic>
        <p:nvPicPr>
          <p:cNvPr id="9" name="Bildobjekt 8">
            <a:extLst>
              <a:ext uri="{FF2B5EF4-FFF2-40B4-BE49-F238E27FC236}">
                <a16:creationId xmlns:a16="http://schemas.microsoft.com/office/drawing/2014/main" id="{485EEA9C-FE56-F441-A9C0-E8E4F0314C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981876" y="5382466"/>
            <a:ext cx="2252571" cy="564115"/>
          </a:xfrm>
          <a:prstGeom prst="rect">
            <a:avLst/>
          </a:prstGeom>
        </p:spPr>
      </p:pic>
      <p:sp>
        <p:nvSpPr>
          <p:cNvPr id="5" name="textruta 4"/>
          <p:cNvSpPr txBox="1"/>
          <p:nvPr userDrawn="1"/>
        </p:nvSpPr>
        <p:spPr>
          <a:xfrm>
            <a:off x="3403077" y="3330102"/>
            <a:ext cx="5400000" cy="432000"/>
          </a:xfrm>
          <a:prstGeom prst="rect">
            <a:avLst/>
          </a:prstGeom>
          <a:noFill/>
        </p:spPr>
        <p:txBody>
          <a:bodyPr wrap="square" rtlCol="0">
            <a:spAutoFit/>
          </a:bodyPr>
          <a:lstStyle/>
          <a:p>
            <a:pPr algn="ctr"/>
            <a:r>
              <a:rPr lang="sv-SE" sz="2200" b="1" dirty="0">
                <a:solidFill>
                  <a:schemeClr val="bg1"/>
                </a:solidFill>
              </a:rPr>
              <a:t>Region Jönköpings</a:t>
            </a:r>
            <a:r>
              <a:rPr lang="sv-SE" sz="2200" b="1" baseline="0" dirty="0">
                <a:solidFill>
                  <a:schemeClr val="bg1"/>
                </a:solidFill>
              </a:rPr>
              <a:t> län</a:t>
            </a:r>
            <a:endParaRPr lang="sv-SE" sz="2200" b="1" dirty="0">
              <a:solidFill>
                <a:schemeClr val="bg1"/>
              </a:solidFill>
            </a:endParaRPr>
          </a:p>
        </p:txBody>
      </p:sp>
      <p:sp>
        <p:nvSpPr>
          <p:cNvPr id="22" name="textruta 21"/>
          <p:cNvSpPr txBox="1"/>
          <p:nvPr userDrawn="1"/>
        </p:nvSpPr>
        <p:spPr>
          <a:xfrm>
            <a:off x="3405425" y="3731272"/>
            <a:ext cx="5400000" cy="400110"/>
          </a:xfrm>
          <a:prstGeom prst="rect">
            <a:avLst/>
          </a:prstGeom>
          <a:noFill/>
        </p:spPr>
        <p:txBody>
          <a:bodyPr wrap="square" rtlCol="0">
            <a:spAutoFit/>
          </a:bodyPr>
          <a:lstStyle/>
          <a:p>
            <a:pPr algn="ctr"/>
            <a:r>
              <a:rPr lang="sv-SE" sz="2000" b="0" u="none" dirty="0">
                <a:solidFill>
                  <a:schemeClr val="bg1"/>
                </a:solidFill>
              </a:rPr>
              <a:t>www.rjl.se</a:t>
            </a:r>
          </a:p>
        </p:txBody>
      </p:sp>
      <p:pic>
        <p:nvPicPr>
          <p:cNvPr id="21" name="Bildobjekt 20">
            <a:extLst>
              <a:ext uri="{FF2B5EF4-FFF2-40B4-BE49-F238E27FC236}">
                <a16:creationId xmlns:a16="http://schemas.microsoft.com/office/drawing/2014/main" id="{9C4A87F3-A64E-4FC1-ABDC-78C60D96F3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27570" y="2016541"/>
            <a:ext cx="3736856" cy="1271019"/>
          </a:xfrm>
          <a:prstGeom prst="rect">
            <a:avLst/>
          </a:prstGeom>
        </p:spPr>
      </p:pic>
    </p:spTree>
    <p:extLst>
      <p:ext uri="{BB962C8B-B14F-4D97-AF65-F5344CB8AC3E}">
        <p14:creationId xmlns:p14="http://schemas.microsoft.com/office/powerpoint/2010/main" val="23780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vslut för utskrift">
    <p:spTree>
      <p:nvGrpSpPr>
        <p:cNvPr id="1" name=""/>
        <p:cNvGrpSpPr/>
        <p:nvPr/>
      </p:nvGrpSpPr>
      <p:grpSpPr>
        <a:xfrm>
          <a:off x="0" y="0"/>
          <a:ext cx="0" cy="0"/>
          <a:chOff x="0" y="0"/>
          <a:chExt cx="0" cy="0"/>
        </a:xfrm>
      </p:grpSpPr>
      <p:grpSp>
        <p:nvGrpSpPr>
          <p:cNvPr id="12" name="Grupp 11"/>
          <p:cNvGrpSpPr/>
          <p:nvPr userDrawn="1"/>
        </p:nvGrpSpPr>
        <p:grpSpPr>
          <a:xfrm>
            <a:off x="3937444" y="1977174"/>
            <a:ext cx="4333836" cy="761546"/>
            <a:chOff x="3862028" y="1977174"/>
            <a:chExt cx="4333836" cy="761546"/>
          </a:xfrm>
        </p:grpSpPr>
        <p:sp>
          <p:nvSpPr>
            <p:cNvPr id="13" name="Ellips 12">
              <a:extLst>
                <a:ext uri="{FF2B5EF4-FFF2-40B4-BE49-F238E27FC236}">
                  <a16:creationId xmlns:a16="http://schemas.microsoft.com/office/drawing/2014/main" id="{7BEA6346-EE7D-DF4F-8BEA-2C7A0BE6A973}"/>
                </a:ext>
              </a:extLst>
            </p:cNvPr>
            <p:cNvSpPr>
              <a:spLocks noChangeAspect="1"/>
            </p:cNvSpPr>
            <p:nvPr userDrawn="1"/>
          </p:nvSpPr>
          <p:spPr>
            <a:xfrm>
              <a:off x="3862028" y="1977174"/>
              <a:ext cx="761544" cy="7615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a:extLst>
                <a:ext uri="{FF2B5EF4-FFF2-40B4-BE49-F238E27FC236}">
                  <a16:creationId xmlns:a16="http://schemas.microsoft.com/office/drawing/2014/main" id="{2C8866A6-1447-4C4D-8601-CED83278E7FF}"/>
                </a:ext>
              </a:extLst>
            </p:cNvPr>
            <p:cNvPicPr>
              <a:picLocks noChangeAspect="1"/>
            </p:cNvPicPr>
            <p:nvPr userDrawn="1"/>
          </p:nvPicPr>
          <p:blipFill>
            <a:blip r:embed="rId2"/>
            <a:stretch>
              <a:fillRect/>
            </a:stretch>
          </p:blipFill>
          <p:spPr>
            <a:xfrm>
              <a:off x="4132190" y="2159547"/>
              <a:ext cx="211077" cy="409124"/>
            </a:xfrm>
            <a:prstGeom prst="rect">
              <a:avLst/>
            </a:prstGeom>
          </p:spPr>
        </p:pic>
        <p:sp>
          <p:nvSpPr>
            <p:cNvPr id="15" name="Ellips 14">
              <a:extLst>
                <a:ext uri="{FF2B5EF4-FFF2-40B4-BE49-F238E27FC236}">
                  <a16:creationId xmlns:a16="http://schemas.microsoft.com/office/drawing/2014/main" id="{0352A41F-5C1B-2547-A459-0E5CA6601C66}"/>
                </a:ext>
              </a:extLst>
            </p:cNvPr>
            <p:cNvSpPr>
              <a:spLocks noChangeAspect="1"/>
            </p:cNvSpPr>
            <p:nvPr userDrawn="1"/>
          </p:nvSpPr>
          <p:spPr>
            <a:xfrm>
              <a:off x="5052792" y="1977176"/>
              <a:ext cx="761544" cy="7615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objekt 15">
              <a:extLst>
                <a:ext uri="{FF2B5EF4-FFF2-40B4-BE49-F238E27FC236}">
                  <a16:creationId xmlns:a16="http://schemas.microsoft.com/office/drawing/2014/main" id="{69370DD6-C6D8-0E4A-8750-557EAC2A755E}"/>
                </a:ext>
              </a:extLst>
            </p:cNvPr>
            <p:cNvPicPr>
              <a:picLocks noChangeAspect="1"/>
            </p:cNvPicPr>
            <p:nvPr userDrawn="1"/>
          </p:nvPicPr>
          <p:blipFill>
            <a:blip r:embed="rId3"/>
            <a:stretch>
              <a:fillRect/>
            </a:stretch>
          </p:blipFill>
          <p:spPr>
            <a:xfrm>
              <a:off x="5258248" y="2122547"/>
              <a:ext cx="411730" cy="409124"/>
            </a:xfrm>
            <a:prstGeom prst="rect">
              <a:avLst/>
            </a:prstGeom>
          </p:spPr>
        </p:pic>
        <p:sp>
          <p:nvSpPr>
            <p:cNvPr id="17" name="Ellips 16">
              <a:extLst>
                <a:ext uri="{FF2B5EF4-FFF2-40B4-BE49-F238E27FC236}">
                  <a16:creationId xmlns:a16="http://schemas.microsoft.com/office/drawing/2014/main" id="{834B6F64-F2EF-9E4B-927B-2D5F4354138D}"/>
                </a:ext>
              </a:extLst>
            </p:cNvPr>
            <p:cNvSpPr>
              <a:spLocks noChangeAspect="1"/>
            </p:cNvSpPr>
            <p:nvPr userDrawn="1"/>
          </p:nvSpPr>
          <p:spPr>
            <a:xfrm>
              <a:off x="6243556" y="1977175"/>
              <a:ext cx="761544" cy="7615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objekt 17">
              <a:extLst>
                <a:ext uri="{FF2B5EF4-FFF2-40B4-BE49-F238E27FC236}">
                  <a16:creationId xmlns:a16="http://schemas.microsoft.com/office/drawing/2014/main" id="{8096E689-BAD4-F647-90E4-CF3B5232A2A7}"/>
                </a:ext>
              </a:extLst>
            </p:cNvPr>
            <p:cNvPicPr>
              <a:picLocks noChangeAspect="1"/>
            </p:cNvPicPr>
            <p:nvPr userDrawn="1"/>
          </p:nvPicPr>
          <p:blipFill>
            <a:blip r:embed="rId4"/>
            <a:stretch>
              <a:fillRect/>
            </a:stretch>
          </p:blipFill>
          <p:spPr>
            <a:xfrm>
              <a:off x="6420257" y="2148720"/>
              <a:ext cx="406519" cy="406519"/>
            </a:xfrm>
            <a:prstGeom prst="rect">
              <a:avLst/>
            </a:prstGeom>
          </p:spPr>
        </p:pic>
        <p:sp>
          <p:nvSpPr>
            <p:cNvPr id="19" name="Ellips 18">
              <a:extLst>
                <a:ext uri="{FF2B5EF4-FFF2-40B4-BE49-F238E27FC236}">
                  <a16:creationId xmlns:a16="http://schemas.microsoft.com/office/drawing/2014/main" id="{FBABADBC-30EF-DE42-938F-7E556DECD178}"/>
                </a:ext>
              </a:extLst>
            </p:cNvPr>
            <p:cNvSpPr>
              <a:spLocks noChangeAspect="1"/>
            </p:cNvSpPr>
            <p:nvPr userDrawn="1"/>
          </p:nvSpPr>
          <p:spPr>
            <a:xfrm>
              <a:off x="7434320" y="1977174"/>
              <a:ext cx="761544" cy="7615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 name="Bildobjekt 19">
              <a:extLst>
                <a:ext uri="{FF2B5EF4-FFF2-40B4-BE49-F238E27FC236}">
                  <a16:creationId xmlns:a16="http://schemas.microsoft.com/office/drawing/2014/main" id="{6A5E258B-24A3-404D-9100-DE9E0AAF9DF1}"/>
                </a:ext>
              </a:extLst>
            </p:cNvPr>
            <p:cNvPicPr>
              <a:picLocks noChangeAspect="1"/>
            </p:cNvPicPr>
            <p:nvPr userDrawn="1"/>
          </p:nvPicPr>
          <p:blipFill>
            <a:blip r:embed="rId5">
              <a:alphaModFix/>
            </a:blip>
            <a:stretch>
              <a:fillRect/>
            </a:stretch>
          </p:blipFill>
          <p:spPr>
            <a:xfrm>
              <a:off x="7567532" y="2162152"/>
              <a:ext cx="495119" cy="406519"/>
            </a:xfrm>
            <a:prstGeom prst="rect">
              <a:avLst/>
            </a:prstGeom>
          </p:spPr>
        </p:pic>
      </p:grpSp>
      <p:sp>
        <p:nvSpPr>
          <p:cNvPr id="5" name="textruta 4"/>
          <p:cNvSpPr txBox="1"/>
          <p:nvPr userDrawn="1"/>
        </p:nvSpPr>
        <p:spPr>
          <a:xfrm>
            <a:off x="3403077" y="3330102"/>
            <a:ext cx="5400000" cy="432000"/>
          </a:xfrm>
          <a:prstGeom prst="rect">
            <a:avLst/>
          </a:prstGeom>
          <a:noFill/>
        </p:spPr>
        <p:txBody>
          <a:bodyPr wrap="square" rtlCol="0">
            <a:spAutoFit/>
          </a:bodyPr>
          <a:lstStyle/>
          <a:p>
            <a:pPr algn="ctr"/>
            <a:r>
              <a:rPr lang="sv-SE" sz="2200" b="1" dirty="0">
                <a:solidFill>
                  <a:srgbClr val="B1063A"/>
                </a:solidFill>
              </a:rPr>
              <a:t>Region Jönköpings</a:t>
            </a:r>
            <a:r>
              <a:rPr lang="sv-SE" sz="2200" b="1" baseline="0" dirty="0">
                <a:solidFill>
                  <a:srgbClr val="B1063A"/>
                </a:solidFill>
              </a:rPr>
              <a:t> län</a:t>
            </a:r>
            <a:endParaRPr lang="sv-SE" sz="2200" b="1" dirty="0">
              <a:solidFill>
                <a:srgbClr val="B1063A"/>
              </a:solidFill>
            </a:endParaRPr>
          </a:p>
        </p:txBody>
      </p:sp>
      <p:sp>
        <p:nvSpPr>
          <p:cNvPr id="22" name="textruta 21"/>
          <p:cNvSpPr txBox="1"/>
          <p:nvPr userDrawn="1"/>
        </p:nvSpPr>
        <p:spPr>
          <a:xfrm>
            <a:off x="3405425" y="3731272"/>
            <a:ext cx="5400000" cy="400110"/>
          </a:xfrm>
          <a:prstGeom prst="rect">
            <a:avLst/>
          </a:prstGeom>
          <a:noFill/>
        </p:spPr>
        <p:txBody>
          <a:bodyPr wrap="square" rtlCol="0">
            <a:spAutoFit/>
          </a:bodyPr>
          <a:lstStyle/>
          <a:p>
            <a:pPr algn="ctr"/>
            <a:r>
              <a:rPr lang="sv-SE" sz="2000" b="0" u="none" dirty="0">
                <a:solidFill>
                  <a:srgbClr val="B1063A"/>
                </a:solidFill>
              </a:rPr>
              <a:t>www.rjl.se</a:t>
            </a:r>
          </a:p>
        </p:txBody>
      </p:sp>
      <p:pic>
        <p:nvPicPr>
          <p:cNvPr id="21" name="Bildobjekt 20">
            <a:extLst>
              <a:ext uri="{FF2B5EF4-FFF2-40B4-BE49-F238E27FC236}">
                <a16:creationId xmlns:a16="http://schemas.microsoft.com/office/drawing/2014/main" id="{894FDCCA-D973-4BBB-B66D-650C5760AF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12496" y="5331408"/>
            <a:ext cx="2181162" cy="542465"/>
          </a:xfrm>
          <a:prstGeom prst="rect">
            <a:avLst/>
          </a:prstGeom>
        </p:spPr>
      </p:pic>
      <p:pic>
        <p:nvPicPr>
          <p:cNvPr id="23" name="Bildobjekt 22">
            <a:extLst>
              <a:ext uri="{FF2B5EF4-FFF2-40B4-BE49-F238E27FC236}">
                <a16:creationId xmlns:a16="http://schemas.microsoft.com/office/drawing/2014/main" id="{1F1C37D8-7E59-4532-B401-60F8D5005BD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4649" y="2025310"/>
            <a:ext cx="3736856" cy="1271019"/>
          </a:xfrm>
          <a:prstGeom prst="rect">
            <a:avLst/>
          </a:prstGeom>
        </p:spPr>
      </p:pic>
    </p:spTree>
    <p:extLst>
      <p:ext uri="{BB962C8B-B14F-4D97-AF65-F5344CB8AC3E}">
        <p14:creationId xmlns:p14="http://schemas.microsoft.com/office/powerpoint/2010/main" val="800461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sida">
    <p:bg>
      <p:bgPr>
        <a:solidFill>
          <a:srgbClr val="AE173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3B30222-82BC-AE48-A936-EC0D8BCB9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a:effectLst/>
        </p:spPr>
      </p:pic>
      <p:sp>
        <p:nvSpPr>
          <p:cNvPr id="2" name="Rubrik 1"/>
          <p:cNvSpPr>
            <a:spLocks noGrp="1"/>
          </p:cNvSpPr>
          <p:nvPr>
            <p:ph type="ctrTitle" hasCustomPrompt="1"/>
          </p:nvPr>
        </p:nvSpPr>
        <p:spPr>
          <a:xfrm>
            <a:off x="2160000" y="1080000"/>
            <a:ext cx="7920000" cy="3240000"/>
          </a:xfrm>
        </p:spPr>
        <p:txBody>
          <a:bodyPr anchor="ctr">
            <a:noAutofit/>
          </a:bodyPr>
          <a:lstStyle>
            <a:lvl1pPr algn="ctr">
              <a:lnSpc>
                <a:spcPct val="100000"/>
              </a:lnSpc>
              <a:defRPr sz="4800" b="1" cap="none" baseline="0">
                <a:solidFill>
                  <a:schemeClr val="bg1"/>
                </a:solidFill>
              </a:defRPr>
            </a:lvl1pPr>
          </a:lstStyle>
          <a:p>
            <a:r>
              <a:rPr lang="sv-SE" dirty="0" smtClean="0"/>
              <a:t>Här skriver du in titeln på din presentation</a:t>
            </a:r>
            <a:endParaRPr lang="sv-SE" dirty="0"/>
          </a:p>
        </p:txBody>
      </p:sp>
      <p:sp>
        <p:nvSpPr>
          <p:cNvPr id="3" name="Underrubrik 2"/>
          <p:cNvSpPr>
            <a:spLocks noGrp="1"/>
          </p:cNvSpPr>
          <p:nvPr>
            <p:ph type="subTitle" idx="1" hasCustomPrompt="1"/>
          </p:nvPr>
        </p:nvSpPr>
        <p:spPr>
          <a:xfrm>
            <a:off x="2160000" y="4320000"/>
            <a:ext cx="7920000" cy="1440000"/>
          </a:xfrm>
          <a:prstGeom prst="rect">
            <a:avLst/>
          </a:prstGeom>
        </p:spPr>
        <p:txBody>
          <a:bodyPr anchor="t">
            <a:noAutofit/>
          </a:bodyPr>
          <a:lstStyle>
            <a:lvl1pPr marL="0" indent="0" algn="ctr">
              <a:lnSpc>
                <a:spcPct val="100000"/>
              </a:lnSpc>
              <a:buNone/>
              <a:defRPr sz="2200" b="1"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Här placerar du undertiteln</a:t>
            </a:r>
            <a:endParaRPr lang="sv-SE" dirty="0"/>
          </a:p>
        </p:txBody>
      </p:sp>
      <p:pic>
        <p:nvPicPr>
          <p:cNvPr id="9" name="Bildobjekt 8">
            <a:extLst>
              <a:ext uri="{FF2B5EF4-FFF2-40B4-BE49-F238E27FC236}">
                <a16:creationId xmlns:a16="http://schemas.microsoft.com/office/drawing/2014/main" id="{485EEA9C-FE56-F441-A9C0-E8E4F0314C9B}"/>
              </a:ext>
            </a:extLst>
          </p:cNvPr>
          <p:cNvPicPr>
            <a:picLocks noChangeAspect="1"/>
          </p:cNvPicPr>
          <p:nvPr userDrawn="1"/>
        </p:nvPicPr>
        <p:blipFill>
          <a:blip r:embed="rId3"/>
          <a:srcRect/>
          <a:stretch/>
        </p:blipFill>
        <p:spPr>
          <a:xfrm>
            <a:off x="10440000" y="6192000"/>
            <a:ext cx="1376570" cy="396000"/>
          </a:xfrm>
          <a:prstGeom prst="rect">
            <a:avLst/>
          </a:prstGeom>
        </p:spPr>
      </p:pic>
    </p:spTree>
    <p:extLst>
      <p:ext uri="{BB962C8B-B14F-4D97-AF65-F5344CB8AC3E}">
        <p14:creationId xmlns:p14="http://schemas.microsoft.com/office/powerpoint/2010/main" val="404117410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vsnittsrubrik">
    <p:bg>
      <p:bgPr>
        <a:solidFill>
          <a:srgbClr val="82112B"/>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ADEDBF6-7D1C-7243-942C-5D79C3651C8B}"/>
              </a:ext>
            </a:extLst>
          </p:cNvPr>
          <p:cNvPicPr>
            <a:picLocks noChangeAspect="1"/>
          </p:cNvPicPr>
          <p:nvPr userDrawn="1"/>
        </p:nvPicPr>
        <p:blipFill rotWithShape="1">
          <a:blip r:embed="rId2">
            <a:alphaModFix amt="55000"/>
          </a:blip>
          <a:srcRect l="-4818" t="21696" r="62723" b="28424"/>
          <a:stretch/>
        </p:blipFill>
        <p:spPr>
          <a:xfrm>
            <a:off x="5807968" y="0"/>
            <a:ext cx="6384032" cy="6858000"/>
          </a:xfrm>
          <a:prstGeom prst="rect">
            <a:avLst/>
          </a:prstGeom>
          <a:noFill/>
        </p:spPr>
      </p:pic>
      <p:sp>
        <p:nvSpPr>
          <p:cNvPr id="2" name="Rubrik 1"/>
          <p:cNvSpPr>
            <a:spLocks noGrp="1"/>
          </p:cNvSpPr>
          <p:nvPr>
            <p:ph type="title" hasCustomPrompt="1"/>
          </p:nvPr>
        </p:nvSpPr>
        <p:spPr>
          <a:xfrm>
            <a:off x="2160000" y="522244"/>
            <a:ext cx="7920000" cy="5400000"/>
          </a:xfrm>
        </p:spPr>
        <p:txBody>
          <a:bodyPr anchor="ctr">
            <a:noAutofit/>
          </a:bodyPr>
          <a:lstStyle>
            <a:lvl1pPr algn="ctr">
              <a:lnSpc>
                <a:spcPct val="100000"/>
              </a:lnSpc>
              <a:defRPr sz="4000" b="1">
                <a:solidFill>
                  <a:schemeClr val="bg1"/>
                </a:solidFill>
              </a:defRPr>
            </a:lvl1pPr>
          </a:lstStyle>
          <a:p>
            <a:r>
              <a:rPr lang="sv-SE" dirty="0" smtClean="0"/>
              <a:t>Avsnittsrubrik</a:t>
            </a:r>
            <a:endParaRPr lang="sv-SE" dirty="0"/>
          </a:p>
        </p:txBody>
      </p:sp>
      <p:pic>
        <p:nvPicPr>
          <p:cNvPr id="9" name="Bildobjekt 8">
            <a:extLst>
              <a:ext uri="{FF2B5EF4-FFF2-40B4-BE49-F238E27FC236}">
                <a16:creationId xmlns:a16="http://schemas.microsoft.com/office/drawing/2014/main" id="{485EEA9C-FE56-F441-A9C0-E8E4F0314C9B}"/>
              </a:ext>
            </a:extLst>
          </p:cNvPr>
          <p:cNvPicPr>
            <a:picLocks noChangeAspect="1"/>
          </p:cNvPicPr>
          <p:nvPr userDrawn="1"/>
        </p:nvPicPr>
        <p:blipFill>
          <a:blip r:embed="rId3"/>
          <a:srcRect/>
          <a:stretch/>
        </p:blipFill>
        <p:spPr>
          <a:xfrm>
            <a:off x="10440000" y="6192000"/>
            <a:ext cx="1376570" cy="396000"/>
          </a:xfrm>
          <a:prstGeom prst="rect">
            <a:avLst/>
          </a:prstGeom>
        </p:spPr>
      </p:pic>
      <p:sp>
        <p:nvSpPr>
          <p:cNvPr id="5" name="Platshållare för bild 6"/>
          <p:cNvSpPr>
            <a:spLocks noGrp="1"/>
          </p:cNvSpPr>
          <p:nvPr>
            <p:ph type="pic" sz="quarter" idx="14" hasCustomPrompt="1"/>
          </p:nvPr>
        </p:nvSpPr>
        <p:spPr>
          <a:xfrm>
            <a:off x="10476000" y="288000"/>
            <a:ext cx="1404000" cy="1404000"/>
          </a:xfrm>
        </p:spPr>
        <p:txBody>
          <a:bodyPr/>
          <a:lstStyle>
            <a:lvl1pPr marL="0" indent="0">
              <a:lnSpc>
                <a:spcPct val="100000"/>
              </a:lnSpc>
              <a:buFontTx/>
              <a:buNone/>
              <a:defRPr sz="1200" baseline="0">
                <a:solidFill>
                  <a:schemeClr val="bg1"/>
                </a:solidFill>
              </a:defRPr>
            </a:lvl1pPr>
          </a:lstStyle>
          <a:p>
            <a:r>
              <a:rPr lang="sv-SE" dirty="0" smtClean="0"/>
              <a:t>Här kan du infoga en ikon från bildgalleriet på intranätet.</a:t>
            </a:r>
            <a:endParaRPr lang="sv-SE" dirty="0"/>
          </a:p>
        </p:txBody>
      </p:sp>
    </p:spTree>
    <p:extLst>
      <p:ext uri="{BB962C8B-B14F-4D97-AF65-F5344CB8AC3E}">
        <p14:creationId xmlns:p14="http://schemas.microsoft.com/office/powerpoint/2010/main" val="3287430251"/>
      </p:ext>
    </p:extLst>
  </p:cSld>
  <p:clrMapOvr>
    <a:masterClrMapping/>
  </p:clrMapOvr>
  <p:timing>
    <p:tnLst>
      <p:par>
        <p:cTn id="1" dur="indefinite" restart="never" nodeType="tmRoot"/>
      </p:par>
    </p:tnLst>
  </p:timing>
  <p:hf hdr="0" dt="0"/>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2" name="Rubrik 1"/>
          <p:cNvSpPr>
            <a:spLocks noGrp="1"/>
          </p:cNvSpPr>
          <p:nvPr>
            <p:ph type="title"/>
          </p:nvPr>
        </p:nvSpPr>
        <p:spPr>
          <a:xfrm>
            <a:off x="1440000" y="900000"/>
            <a:ext cx="9360000" cy="1296000"/>
          </a:xfrm>
        </p:spPr>
        <p:txBody>
          <a:bodyPr anchor="ctr">
            <a:noAutofit/>
          </a:bodyPr>
          <a:lstStyle>
            <a:lvl1pPr>
              <a:lnSpc>
                <a:spcPct val="100000"/>
              </a:lnSpc>
              <a:defRPr b="1"/>
            </a:lvl1pPr>
          </a:lstStyle>
          <a:p>
            <a:r>
              <a:rPr lang="sv-SE" smtClean="0"/>
              <a:t>Klicka här för att ändra format</a:t>
            </a:r>
            <a:endParaRPr lang="sv-SE" dirty="0"/>
          </a:p>
        </p:txBody>
      </p:sp>
      <p:sp>
        <p:nvSpPr>
          <p:cNvPr id="6" name="Platshållare för sidfot 5"/>
          <p:cNvSpPr>
            <a:spLocks noGrp="1"/>
          </p:cNvSpPr>
          <p:nvPr>
            <p:ph type="ftr" sz="quarter" idx="11"/>
          </p:nvPr>
        </p:nvSpPr>
        <p:spPr>
          <a:xfrm>
            <a:off x="1080000" y="6228000"/>
            <a:ext cx="3600000" cy="365125"/>
          </a:xfrm>
        </p:spPr>
        <p:txBody>
          <a:bodyPr/>
          <a:lstStyle>
            <a:lvl1pPr>
              <a:defRPr>
                <a:solidFill>
                  <a:schemeClr val="tx1"/>
                </a:solidFill>
              </a:defRPr>
            </a:lvl1pPr>
          </a:lstStyle>
          <a:p>
            <a:r>
              <a:rPr lang="sv-SE" smtClean="0"/>
              <a:t>Presentationsrubrik</a:t>
            </a:r>
            <a:endParaRPr lang="sv-SE"/>
          </a:p>
        </p:txBody>
      </p:sp>
      <p:sp>
        <p:nvSpPr>
          <p:cNvPr id="7" name="Platshållare för bildnummer 6"/>
          <p:cNvSpPr>
            <a:spLocks noGrp="1"/>
          </p:cNvSpPr>
          <p:nvPr>
            <p:ph type="sldNum" sz="quarter" idx="12"/>
          </p:nvPr>
        </p:nvSpPr>
        <p:spPr/>
        <p:txBody>
          <a:bodyPr/>
          <a:lstStyle>
            <a:lvl1pPr>
              <a:defRPr>
                <a:solidFill>
                  <a:schemeClr val="tx1"/>
                </a:solidFill>
              </a:defRPr>
            </a:lvl1pPr>
          </a:lstStyle>
          <a:p>
            <a:fld id="{8EEB9E62-4301-493A-8C73-0409F1A2D539}" type="slidenum">
              <a:rPr lang="sv-SE" smtClean="0"/>
              <a:pPr/>
              <a:t>‹#›</a:t>
            </a:fld>
            <a:endParaRPr lang="sv-SE"/>
          </a:p>
        </p:txBody>
      </p:sp>
      <p:pic>
        <p:nvPicPr>
          <p:cNvPr id="8" name="Bildobjekt 7">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5" name="Platshållare för datum 4"/>
          <p:cNvSpPr>
            <a:spLocks noGrp="1"/>
          </p:cNvSpPr>
          <p:nvPr>
            <p:ph type="dt" sz="half" idx="10"/>
          </p:nvPr>
        </p:nvSpPr>
        <p:spPr>
          <a:xfrm>
            <a:off x="4860000" y="6228000"/>
            <a:ext cx="2484000" cy="365125"/>
          </a:xfrm>
        </p:spPr>
        <p:txBody>
          <a:bodyPr/>
          <a:lstStyle>
            <a:lvl1pPr>
              <a:defRPr>
                <a:solidFill>
                  <a:schemeClr val="tx1"/>
                </a:solidFill>
              </a:defRPr>
            </a:lvl1pPr>
          </a:lstStyle>
          <a:p>
            <a:r>
              <a:rPr lang="sv-SE" smtClean="0"/>
              <a:t>Avsnittsrubrik</a:t>
            </a:r>
            <a:endParaRPr lang="sv-SE"/>
          </a:p>
        </p:txBody>
      </p:sp>
      <p:sp>
        <p:nvSpPr>
          <p:cNvPr id="9" name="Platshållare för text 8"/>
          <p:cNvSpPr>
            <a:spLocks noGrp="1"/>
          </p:cNvSpPr>
          <p:nvPr>
            <p:ph type="body" sz="quarter" idx="13" hasCustomPrompt="1"/>
          </p:nvPr>
        </p:nvSpPr>
        <p:spPr>
          <a:xfrm>
            <a:off x="1439863" y="2196000"/>
            <a:ext cx="9359900" cy="3780000"/>
          </a:xfrm>
        </p:spPr>
        <p:txBody>
          <a:bodyPr>
            <a:noAutofit/>
          </a:bodyPr>
          <a:lstStyle>
            <a:lvl1pPr>
              <a:lnSpc>
                <a:spcPts val="3400"/>
              </a:lnSpc>
              <a:defRPr sz="2200"/>
            </a:lvl1pPr>
            <a:lvl2pPr>
              <a:lnSpc>
                <a:spcPct val="100000"/>
              </a:lnSpc>
              <a:spcAft>
                <a:spcPts val="1800"/>
              </a:spcAft>
              <a:buFont typeface="Arial" panose="020B0604020202020204" pitchFamily="34" charset="0"/>
              <a:buChar char="•"/>
              <a:defRPr sz="2200"/>
            </a:lvl2pPr>
            <a:lvl3pPr>
              <a:lnSpc>
                <a:spcPct val="100000"/>
              </a:lnSpc>
              <a:spcAft>
                <a:spcPts val="1800"/>
              </a:spcAft>
              <a:defRPr sz="2200"/>
            </a:lvl3pPr>
            <a:lvl4pPr>
              <a:lnSpc>
                <a:spcPct val="100000"/>
              </a:lnSpc>
              <a:spcAft>
                <a:spcPts val="1800"/>
              </a:spcAft>
              <a:defRPr sz="2200"/>
            </a:lvl4pPr>
            <a:lvl5pPr>
              <a:lnSpc>
                <a:spcPct val="100000"/>
              </a:lnSpc>
              <a:spcAft>
                <a:spcPts val="1800"/>
              </a:spcAft>
              <a:defRPr sz="2200"/>
            </a:lvl5pPr>
          </a:lstStyle>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1" name="Platshållare för bild 6"/>
          <p:cNvSpPr>
            <a:spLocks noGrp="1"/>
          </p:cNvSpPr>
          <p:nvPr>
            <p:ph type="pic" sz="quarter" idx="14" hasCustomPrompt="1"/>
          </p:nvPr>
        </p:nvSpPr>
        <p:spPr>
          <a:xfrm>
            <a:off x="10476000" y="288000"/>
            <a:ext cx="1404000" cy="1404000"/>
          </a:xfrm>
        </p:spPr>
        <p:txBody>
          <a:bodyPr/>
          <a:lstStyle>
            <a:lvl1pPr marL="0" indent="0">
              <a:lnSpc>
                <a:spcPct val="100000"/>
              </a:lnSpc>
              <a:buFontTx/>
              <a:buNone/>
              <a:defRPr sz="1200" baseline="0">
                <a:solidFill>
                  <a:schemeClr val="tx1"/>
                </a:solidFill>
              </a:defRPr>
            </a:lvl1pPr>
          </a:lstStyle>
          <a:p>
            <a:r>
              <a:rPr lang="sv-SE" dirty="0" smtClean="0"/>
              <a:t>Här kan du infoga en ikon från bildgalleriet på intranätet.</a:t>
            </a:r>
            <a:endParaRPr lang="sv-SE" dirty="0"/>
          </a:p>
        </p:txBody>
      </p:sp>
    </p:spTree>
    <p:extLst>
      <p:ext uri="{BB962C8B-B14F-4D97-AF65-F5344CB8AC3E}">
        <p14:creationId xmlns:p14="http://schemas.microsoft.com/office/powerpoint/2010/main" val="2604709098"/>
      </p:ext>
    </p:extLst>
  </p:cSld>
  <p:clrMapOvr>
    <a:masterClrMapping/>
  </p:clrMapOvr>
  <p:timing>
    <p:tnLst>
      <p:par>
        <p:cTn id="1" dur="indefinite" restart="never" nodeType="tmRoot"/>
      </p:par>
    </p:tnLst>
  </p:timing>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sida">
    <p:spTree>
      <p:nvGrpSpPr>
        <p:cNvPr id="1" name=""/>
        <p:cNvGrpSpPr/>
        <p:nvPr/>
      </p:nvGrpSpPr>
      <p:grpSpPr>
        <a:xfrm>
          <a:off x="0" y="0"/>
          <a:ext cx="0" cy="0"/>
          <a:chOff x="0" y="0"/>
          <a:chExt cx="0" cy="0"/>
        </a:xfrm>
      </p:grpSpPr>
      <p:sp>
        <p:nvSpPr>
          <p:cNvPr id="2" name="Rubrik 1"/>
          <p:cNvSpPr>
            <a:spLocks noGrp="1"/>
          </p:cNvSpPr>
          <p:nvPr>
            <p:ph type="title"/>
          </p:nvPr>
        </p:nvSpPr>
        <p:spPr>
          <a:xfrm>
            <a:off x="1440000" y="900000"/>
            <a:ext cx="9360000" cy="1296000"/>
          </a:xfrm>
        </p:spPr>
        <p:txBody>
          <a:bodyPr anchor="ctr">
            <a:noAutofit/>
          </a:bodyPr>
          <a:lstStyle>
            <a:lvl1pPr>
              <a:lnSpc>
                <a:spcPct val="100000"/>
              </a:lnSpc>
              <a:defRPr/>
            </a:lvl1p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r>
              <a:rPr lang="sv-SE" smtClean="0"/>
              <a:t>Avsnittsrubrik</a:t>
            </a:r>
            <a:endParaRPr lang="sv-SE"/>
          </a:p>
        </p:txBody>
      </p:sp>
      <p:sp>
        <p:nvSpPr>
          <p:cNvPr id="5" name="Platshållare för sidfot 4"/>
          <p:cNvSpPr>
            <a:spLocks noGrp="1"/>
          </p:cNvSpPr>
          <p:nvPr>
            <p:ph type="ftr" sz="quarter" idx="11"/>
          </p:nvPr>
        </p:nvSpPr>
        <p:spPr>
          <a:xfrm>
            <a:off x="1080000" y="6228000"/>
            <a:ext cx="3600000" cy="365125"/>
          </a:xfrm>
        </p:spPr>
        <p:txBody>
          <a:bodyPr/>
          <a:lstStyle/>
          <a:p>
            <a:r>
              <a:rPr lang="sv-SE" smtClean="0"/>
              <a:t>Presentationsrubrik</a:t>
            </a:r>
            <a:endParaRPr lang="sv-SE"/>
          </a:p>
        </p:txBody>
      </p:sp>
      <p:sp>
        <p:nvSpPr>
          <p:cNvPr id="6" name="Platshållare för bildnummer 5"/>
          <p:cNvSpPr>
            <a:spLocks noGrp="1"/>
          </p:cNvSpPr>
          <p:nvPr>
            <p:ph type="sldNum" sz="quarter" idx="12"/>
          </p:nvPr>
        </p:nvSpPr>
        <p:spPr/>
        <p:txBody>
          <a:bodyPr/>
          <a:lstStyle/>
          <a:p>
            <a:fld id="{8EEB9E62-4301-493A-8C73-0409F1A2D539}" type="slidenum">
              <a:rPr lang="sv-SE" smtClean="0"/>
              <a:t>‹#›</a:t>
            </a:fld>
            <a:endParaRPr lang="sv-SE"/>
          </a:p>
        </p:txBody>
      </p:sp>
      <p:pic>
        <p:nvPicPr>
          <p:cNvPr id="9" name="Bildobjekt 8">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8" name="Platshållare för text 7"/>
          <p:cNvSpPr>
            <a:spLocks noGrp="1"/>
          </p:cNvSpPr>
          <p:nvPr>
            <p:ph type="body" sz="quarter" idx="13"/>
          </p:nvPr>
        </p:nvSpPr>
        <p:spPr>
          <a:xfrm>
            <a:off x="1439863" y="2196000"/>
            <a:ext cx="9359900" cy="3780000"/>
          </a:xfrm>
        </p:spPr>
        <p:txBody>
          <a:bodyPr>
            <a:noAutofit/>
          </a:bodyPr>
          <a:lstStyle>
            <a:lvl1pPr marL="0" indent="0">
              <a:lnSpc>
                <a:spcPct val="100000"/>
              </a:lnSpc>
              <a:spcAft>
                <a:spcPts val="1800"/>
              </a:spcAft>
              <a:buFontTx/>
              <a:buNone/>
              <a:defRPr sz="2200"/>
            </a:lvl1pPr>
            <a:lvl2pPr>
              <a:lnSpc>
                <a:spcPct val="100000"/>
              </a:lnSpc>
              <a:spcAft>
                <a:spcPts val="1800"/>
              </a:spcAft>
              <a:defRPr sz="2200"/>
            </a:lvl2pPr>
            <a:lvl3pPr>
              <a:lnSpc>
                <a:spcPct val="100000"/>
              </a:lnSpc>
              <a:spcAft>
                <a:spcPts val="1800"/>
              </a:spcAft>
              <a:defRPr sz="2200"/>
            </a:lvl3pPr>
            <a:lvl4pPr>
              <a:lnSpc>
                <a:spcPct val="100000"/>
              </a:lnSpc>
              <a:spcAft>
                <a:spcPts val="1800"/>
              </a:spcAft>
              <a:defRPr sz="2200"/>
            </a:lvl4pPr>
            <a:lvl5pPr>
              <a:lnSpc>
                <a:spcPct val="100000"/>
              </a:lnSpc>
              <a:spcAft>
                <a:spcPts val="1800"/>
              </a:spcAft>
              <a:defRPr sz="22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1" name="Platshållare för bild 6"/>
          <p:cNvSpPr>
            <a:spLocks noGrp="1"/>
          </p:cNvSpPr>
          <p:nvPr>
            <p:ph type="pic" sz="quarter" idx="14" hasCustomPrompt="1"/>
          </p:nvPr>
        </p:nvSpPr>
        <p:spPr>
          <a:xfrm>
            <a:off x="10476000" y="288000"/>
            <a:ext cx="1404000" cy="1404000"/>
          </a:xfrm>
        </p:spPr>
        <p:txBody>
          <a:bodyPr/>
          <a:lstStyle>
            <a:lvl1pPr marL="0" indent="0">
              <a:lnSpc>
                <a:spcPct val="100000"/>
              </a:lnSpc>
              <a:buFontTx/>
              <a:buNone/>
              <a:defRPr sz="1200" baseline="0">
                <a:solidFill>
                  <a:schemeClr val="tx1"/>
                </a:solidFill>
              </a:defRPr>
            </a:lvl1pPr>
          </a:lstStyle>
          <a:p>
            <a:r>
              <a:rPr lang="sv-SE" dirty="0" smtClean="0"/>
              <a:t>Här kan du infoga en ikon från bildgalleriet på intranätet.</a:t>
            </a:r>
            <a:endParaRPr lang="sv-SE" dirty="0"/>
          </a:p>
        </p:txBody>
      </p:sp>
    </p:spTree>
    <p:extLst>
      <p:ext uri="{BB962C8B-B14F-4D97-AF65-F5344CB8AC3E}">
        <p14:creationId xmlns:p14="http://schemas.microsoft.com/office/powerpoint/2010/main" val="3413937436"/>
      </p:ext>
    </p:extLst>
  </p:cSld>
  <p:clrMapOvr>
    <a:masterClrMapping/>
  </p:clrMapOvr>
  <p:timing>
    <p:tnLst>
      <p:par>
        <p:cTn id="1" dur="indefinite" restart="never" nodeType="tmRoot"/>
      </p:par>
    </p:tnLst>
  </p:timing>
  <p:hf hdr="0" dt="0"/>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to/grafik + text">
    <p:spTree>
      <p:nvGrpSpPr>
        <p:cNvPr id="1" name=""/>
        <p:cNvGrpSpPr/>
        <p:nvPr/>
      </p:nvGrpSpPr>
      <p:grpSpPr>
        <a:xfrm>
          <a:off x="0" y="0"/>
          <a:ext cx="0" cy="0"/>
          <a:chOff x="0" y="0"/>
          <a:chExt cx="0" cy="0"/>
        </a:xfrm>
      </p:grpSpPr>
      <p:sp>
        <p:nvSpPr>
          <p:cNvPr id="2" name="Rubrik 1"/>
          <p:cNvSpPr>
            <a:spLocks noGrp="1"/>
          </p:cNvSpPr>
          <p:nvPr>
            <p:ph type="title"/>
          </p:nvPr>
        </p:nvSpPr>
        <p:spPr>
          <a:xfrm>
            <a:off x="6116838" y="553660"/>
            <a:ext cx="5184000" cy="1728000"/>
          </a:xfrm>
        </p:spPr>
        <p:txBody>
          <a:bodyPr anchor="ctr">
            <a:noAutofit/>
          </a:bodyPr>
          <a:lstStyle>
            <a:lvl1pPr>
              <a:lnSpc>
                <a:spcPct val="100000"/>
              </a:lnSpc>
              <a:defRPr/>
            </a:lvl1pPr>
          </a:lstStyle>
          <a:p>
            <a:r>
              <a:rPr lang="sv-SE" smtClean="0"/>
              <a:t>Klicka här för att ändra format</a:t>
            </a:r>
            <a:endParaRPr lang="sv-SE" dirty="0"/>
          </a:p>
        </p:txBody>
      </p:sp>
      <p:sp>
        <p:nvSpPr>
          <p:cNvPr id="7" name="Platshållare för datum 6"/>
          <p:cNvSpPr>
            <a:spLocks noGrp="1"/>
          </p:cNvSpPr>
          <p:nvPr>
            <p:ph type="dt" sz="half" idx="10"/>
          </p:nvPr>
        </p:nvSpPr>
        <p:spPr>
          <a:xfrm>
            <a:off x="1080000" y="6228000"/>
            <a:ext cx="2484000" cy="365125"/>
          </a:xfrm>
        </p:spPr>
        <p:txBody>
          <a:bodyPr/>
          <a:lstStyle>
            <a:lvl1pPr algn="l">
              <a:defRPr/>
            </a:lvl1pPr>
          </a:lstStyle>
          <a:p>
            <a:r>
              <a:rPr lang="sv-SE" smtClean="0"/>
              <a:t>Avsnittsrubrik</a:t>
            </a:r>
            <a:endParaRPr lang="sv-SE"/>
          </a:p>
        </p:txBody>
      </p:sp>
      <p:sp>
        <p:nvSpPr>
          <p:cNvPr id="8" name="Platshållare för sidfot 7"/>
          <p:cNvSpPr>
            <a:spLocks noGrp="1"/>
          </p:cNvSpPr>
          <p:nvPr>
            <p:ph type="ftr" sz="quarter" idx="11"/>
          </p:nvPr>
        </p:nvSpPr>
        <p:spPr>
          <a:xfrm>
            <a:off x="6116838" y="6228000"/>
            <a:ext cx="3960000" cy="365125"/>
          </a:xfrm>
        </p:spPr>
        <p:txBody>
          <a:bodyPr/>
          <a:lstStyle>
            <a:lvl1pPr algn="l">
              <a:defRPr/>
            </a:lvl1pPr>
          </a:lstStyle>
          <a:p>
            <a:r>
              <a:rPr lang="sv-SE" smtClean="0"/>
              <a:t>Presentationsrubrik</a:t>
            </a:r>
            <a:endParaRPr lang="sv-SE"/>
          </a:p>
        </p:txBody>
      </p:sp>
      <p:sp>
        <p:nvSpPr>
          <p:cNvPr id="9" name="Platshållare för bildnummer 8"/>
          <p:cNvSpPr>
            <a:spLocks noGrp="1"/>
          </p:cNvSpPr>
          <p:nvPr>
            <p:ph type="sldNum" sz="quarter" idx="12"/>
          </p:nvPr>
        </p:nvSpPr>
        <p:spPr/>
        <p:txBody>
          <a:bodyPr/>
          <a:lstStyle/>
          <a:p>
            <a:fld id="{8EEB9E62-4301-493A-8C73-0409F1A2D539}" type="slidenum">
              <a:rPr lang="sv-SE" smtClean="0"/>
              <a:t>‹#›</a:t>
            </a:fld>
            <a:endParaRPr lang="sv-SE"/>
          </a:p>
        </p:txBody>
      </p:sp>
      <p:sp>
        <p:nvSpPr>
          <p:cNvPr id="11" name="Platshållare för bild 10"/>
          <p:cNvSpPr>
            <a:spLocks noGrp="1"/>
          </p:cNvSpPr>
          <p:nvPr>
            <p:ph type="pic" sz="quarter" idx="13" hasCustomPrompt="1"/>
          </p:nvPr>
        </p:nvSpPr>
        <p:spPr>
          <a:xfrm>
            <a:off x="0" y="0"/>
            <a:ext cx="5486400" cy="6858000"/>
          </a:xfrm>
        </p:spPr>
        <p:txBody>
          <a:bodyPr/>
          <a:lstStyle>
            <a:lvl1pPr marL="0" indent="0" algn="l" defTabSz="914400" rtl="0" eaLnBrk="1" latinLnBrk="0" hangingPunct="1">
              <a:lnSpc>
                <a:spcPct val="100000"/>
              </a:lnSpc>
              <a:spcBef>
                <a:spcPts val="0"/>
              </a:spcBef>
              <a:spcAft>
                <a:spcPts val="1800"/>
              </a:spcAft>
              <a:buClr>
                <a:srgbClr val="B1063A"/>
              </a:buClr>
              <a:buFontTx/>
              <a:buNone/>
              <a:defRPr lang="sv-SE" sz="2200" kern="1200" baseline="0" dirty="0" smtClean="0">
                <a:solidFill>
                  <a:schemeClr val="tx1"/>
                </a:solidFill>
                <a:latin typeface="+mn-lt"/>
                <a:ea typeface="+mn-ea"/>
                <a:cs typeface="+mn-cs"/>
              </a:defRPr>
            </a:lvl1pPr>
          </a:lstStyle>
          <a:p>
            <a:r>
              <a:rPr lang="sv-SE" dirty="0" smtClean="0"/>
              <a:t>Klicka på symbolen för bild för att lägga till foto eller grafik</a:t>
            </a:r>
            <a:endParaRPr lang="sv-SE" dirty="0"/>
          </a:p>
        </p:txBody>
      </p:sp>
      <p:pic>
        <p:nvPicPr>
          <p:cNvPr id="12" name="Bildobjekt 11">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4" name="Platshållare för text 3"/>
          <p:cNvSpPr>
            <a:spLocks noGrp="1"/>
          </p:cNvSpPr>
          <p:nvPr>
            <p:ph type="body" sz="quarter" idx="14"/>
          </p:nvPr>
        </p:nvSpPr>
        <p:spPr>
          <a:xfrm>
            <a:off x="6120000" y="2304000"/>
            <a:ext cx="5184775" cy="3888000"/>
          </a:xfrm>
        </p:spPr>
        <p:txBody>
          <a:bodyPr>
            <a:noAutofit/>
          </a:bodyPr>
          <a:lstStyle>
            <a:lvl1pPr marL="0" indent="0">
              <a:lnSpc>
                <a:spcPct val="100000"/>
              </a:lnSpc>
              <a:spcAft>
                <a:spcPts val="1800"/>
              </a:spcAft>
              <a:buFontTx/>
              <a:buNone/>
              <a:defRPr sz="2200"/>
            </a:lvl1pPr>
            <a:lvl2pPr>
              <a:lnSpc>
                <a:spcPct val="100000"/>
              </a:lnSpc>
              <a:spcAft>
                <a:spcPts val="1800"/>
              </a:spcAft>
              <a:defRPr sz="2200"/>
            </a:lvl2pPr>
            <a:lvl3pPr>
              <a:lnSpc>
                <a:spcPct val="100000"/>
              </a:lnSpc>
              <a:spcAft>
                <a:spcPts val="1800"/>
              </a:spcAft>
              <a:defRPr sz="2200"/>
            </a:lvl3pPr>
            <a:lvl4pPr>
              <a:lnSpc>
                <a:spcPct val="100000"/>
              </a:lnSpc>
              <a:spcAft>
                <a:spcPts val="1800"/>
              </a:spcAft>
              <a:defRPr sz="2200"/>
            </a:lvl4pPr>
            <a:lvl5pPr>
              <a:lnSpc>
                <a:spcPct val="100000"/>
              </a:lnSpc>
              <a:spcAft>
                <a:spcPts val="1800"/>
              </a:spcAft>
              <a:defRPr sz="22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58743153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sida för utskrift">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4109FD55-718D-438B-8297-319021B74331}"/>
              </a:ext>
            </a:extLst>
          </p:cNvPr>
          <p:cNvPicPr>
            <a:picLocks noChangeAspect="1"/>
          </p:cNvPicPr>
          <p:nvPr userDrawn="1"/>
        </p:nvPicPr>
        <p:blipFill rotWithShape="1">
          <a:blip r:embed="rId2">
            <a:alphaModFix amt="55000"/>
          </a:blip>
          <a:srcRect l="-4818" t="21737" r="62723" b="30128"/>
          <a:stretch/>
        </p:blipFill>
        <p:spPr>
          <a:xfrm>
            <a:off x="5807968" y="-11875"/>
            <a:ext cx="6384032" cy="6875813"/>
          </a:xfrm>
          <a:prstGeom prst="rect">
            <a:avLst/>
          </a:prstGeom>
          <a:noFill/>
          <a:effectLst/>
        </p:spPr>
      </p:pic>
      <p:sp>
        <p:nvSpPr>
          <p:cNvPr id="2" name="Rubrik 1"/>
          <p:cNvSpPr>
            <a:spLocks noGrp="1"/>
          </p:cNvSpPr>
          <p:nvPr>
            <p:ph type="ctrTitle" hasCustomPrompt="1"/>
          </p:nvPr>
        </p:nvSpPr>
        <p:spPr>
          <a:xfrm>
            <a:off x="2160000" y="1080000"/>
            <a:ext cx="7920000" cy="3240000"/>
          </a:xfrm>
        </p:spPr>
        <p:txBody>
          <a:bodyPr anchor="ctr">
            <a:noAutofit/>
          </a:bodyPr>
          <a:lstStyle>
            <a:lvl1pPr algn="ctr">
              <a:lnSpc>
                <a:spcPct val="100000"/>
              </a:lnSpc>
              <a:defRPr sz="4800" b="1" cap="none" baseline="0">
                <a:solidFill>
                  <a:srgbClr val="B1063A"/>
                </a:solidFill>
              </a:defRPr>
            </a:lvl1pPr>
          </a:lstStyle>
          <a:p>
            <a:r>
              <a:rPr lang="sv-SE" dirty="0"/>
              <a:t>Här skriver du in titeln på din presentation</a:t>
            </a:r>
          </a:p>
        </p:txBody>
      </p:sp>
      <p:sp>
        <p:nvSpPr>
          <p:cNvPr id="3" name="Underrubrik 2"/>
          <p:cNvSpPr>
            <a:spLocks noGrp="1"/>
          </p:cNvSpPr>
          <p:nvPr>
            <p:ph type="subTitle" idx="1" hasCustomPrompt="1"/>
          </p:nvPr>
        </p:nvSpPr>
        <p:spPr>
          <a:xfrm>
            <a:off x="2160000" y="4320000"/>
            <a:ext cx="7920000" cy="1440000"/>
          </a:xfrm>
          <a:prstGeom prst="rect">
            <a:avLst/>
          </a:prstGeom>
        </p:spPr>
        <p:txBody>
          <a:bodyPr anchor="t">
            <a:noAutofit/>
          </a:bodyPr>
          <a:lstStyle>
            <a:lvl1pPr marL="0" indent="0" algn="ctr">
              <a:lnSpc>
                <a:spcPct val="100000"/>
              </a:lnSpc>
              <a:buNone/>
              <a:defRPr sz="2200" b="1" cap="none" baseline="0">
                <a:solidFill>
                  <a:srgbClr val="B1063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Här placerar du undertiteln</a:t>
            </a:r>
          </a:p>
        </p:txBody>
      </p:sp>
      <p:pic>
        <p:nvPicPr>
          <p:cNvPr id="9" name="Bildobjekt 8">
            <a:extLst>
              <a:ext uri="{FF2B5EF4-FFF2-40B4-BE49-F238E27FC236}">
                <a16:creationId xmlns:a16="http://schemas.microsoft.com/office/drawing/2014/main" id="{485EEA9C-FE56-F441-A9C0-E8E4F0314C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40000" y="6217632"/>
            <a:ext cx="1376570" cy="344736"/>
          </a:xfrm>
          <a:prstGeom prst="rect">
            <a:avLst/>
          </a:prstGeom>
        </p:spPr>
      </p:pic>
    </p:spTree>
    <p:extLst>
      <p:ext uri="{BB962C8B-B14F-4D97-AF65-F5344CB8AC3E}">
        <p14:creationId xmlns:p14="http://schemas.microsoft.com/office/powerpoint/2010/main" val="3815700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to eller grafik helsida">
    <p:spTree>
      <p:nvGrpSpPr>
        <p:cNvPr id="1" name=""/>
        <p:cNvGrpSpPr/>
        <p:nvPr/>
      </p:nvGrpSpPr>
      <p:grpSpPr>
        <a:xfrm>
          <a:off x="0" y="0"/>
          <a:ext cx="0" cy="0"/>
          <a:chOff x="0" y="0"/>
          <a:chExt cx="0" cy="0"/>
        </a:xfrm>
      </p:grpSpPr>
      <p:sp>
        <p:nvSpPr>
          <p:cNvPr id="4" name="Platshållare för innehåll 3"/>
          <p:cNvSpPr>
            <a:spLocks noGrp="1"/>
          </p:cNvSpPr>
          <p:nvPr>
            <p:ph sz="quarter" idx="15" hasCustomPrompt="1"/>
          </p:nvPr>
        </p:nvSpPr>
        <p:spPr>
          <a:xfrm>
            <a:off x="0" y="1"/>
            <a:ext cx="12192000" cy="6858000"/>
          </a:xfrm>
        </p:spPr>
        <p:txBody>
          <a:bodyPr/>
          <a:lstStyle>
            <a:lvl1pPr marL="0" indent="0" algn="l" defTabSz="914400" rtl="0" eaLnBrk="1" latinLnBrk="0" hangingPunct="1">
              <a:lnSpc>
                <a:spcPct val="100000"/>
              </a:lnSpc>
              <a:spcBef>
                <a:spcPts val="0"/>
              </a:spcBef>
              <a:spcAft>
                <a:spcPts val="1800"/>
              </a:spcAft>
              <a:buClr>
                <a:srgbClr val="B1063A"/>
              </a:buClr>
              <a:buFontTx/>
              <a:buNone/>
              <a:defRPr lang="sv-SE" sz="22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1800"/>
              </a:spcAft>
              <a:buClr>
                <a:srgbClr val="B1063A"/>
              </a:buClr>
              <a:buFontTx/>
              <a:buNone/>
            </a:pPr>
            <a:r>
              <a:rPr lang="sv-SE" dirty="0" smtClean="0"/>
              <a:t>Klicka på symbolen för bild för att lägga till foto eller grafik</a:t>
            </a:r>
            <a:endParaRPr lang="sv-SE" dirty="0"/>
          </a:p>
        </p:txBody>
      </p:sp>
      <p:sp>
        <p:nvSpPr>
          <p:cNvPr id="3" name="Platshållare för bild 6"/>
          <p:cNvSpPr>
            <a:spLocks noGrp="1"/>
          </p:cNvSpPr>
          <p:nvPr>
            <p:ph type="pic" sz="quarter" idx="16" hasCustomPrompt="1"/>
          </p:nvPr>
        </p:nvSpPr>
        <p:spPr>
          <a:xfrm>
            <a:off x="10476000" y="288000"/>
            <a:ext cx="1404000" cy="1404000"/>
          </a:xfrm>
        </p:spPr>
        <p:txBody>
          <a:bodyPr/>
          <a:lstStyle>
            <a:lvl1pPr marL="0" indent="0">
              <a:lnSpc>
                <a:spcPct val="100000"/>
              </a:lnSpc>
              <a:buFontTx/>
              <a:buNone/>
              <a:defRPr sz="1200" baseline="0">
                <a:solidFill>
                  <a:schemeClr val="tx1"/>
                </a:solidFill>
              </a:defRPr>
            </a:lvl1pPr>
          </a:lstStyle>
          <a:p>
            <a:r>
              <a:rPr lang="sv-SE" dirty="0" smtClean="0"/>
              <a:t>Här kan du infoga en ikon från bildgalleriet på intranätet.</a:t>
            </a:r>
            <a:endParaRPr lang="sv-SE" dirty="0"/>
          </a:p>
        </p:txBody>
      </p:sp>
    </p:spTree>
    <p:extLst>
      <p:ext uri="{BB962C8B-B14F-4D97-AF65-F5344CB8AC3E}">
        <p14:creationId xmlns:p14="http://schemas.microsoft.com/office/powerpoint/2010/main" val="412785914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gram/grafik med rubrik">
    <p:spTree>
      <p:nvGrpSpPr>
        <p:cNvPr id="1" name=""/>
        <p:cNvGrpSpPr/>
        <p:nvPr/>
      </p:nvGrpSpPr>
      <p:grpSpPr>
        <a:xfrm>
          <a:off x="0" y="0"/>
          <a:ext cx="0" cy="0"/>
          <a:chOff x="0" y="0"/>
          <a:chExt cx="0" cy="0"/>
        </a:xfrm>
      </p:grpSpPr>
      <p:sp>
        <p:nvSpPr>
          <p:cNvPr id="3" name="Platshållare för innehåll 2"/>
          <p:cNvSpPr>
            <a:spLocks noGrp="1"/>
          </p:cNvSpPr>
          <p:nvPr>
            <p:ph sz="quarter" idx="10" hasCustomPrompt="1"/>
          </p:nvPr>
        </p:nvSpPr>
        <p:spPr>
          <a:xfrm>
            <a:off x="1440000" y="2196000"/>
            <a:ext cx="9360000" cy="3780000"/>
          </a:xfrm>
        </p:spPr>
        <p:txBody>
          <a:bodyPr/>
          <a:lstStyle>
            <a:lvl1pPr marL="0" indent="0">
              <a:buFontTx/>
              <a:buNone/>
              <a:defRPr/>
            </a:lvl1pPr>
          </a:lstStyle>
          <a:p>
            <a:pPr lvl="0"/>
            <a:r>
              <a:rPr lang="sv-SE" dirty="0" smtClean="0"/>
              <a:t>Klicka på den ikon du vill använda</a:t>
            </a:r>
            <a:endParaRPr lang="sv-SE" dirty="0"/>
          </a:p>
        </p:txBody>
      </p:sp>
      <p:sp>
        <p:nvSpPr>
          <p:cNvPr id="4" name="Rubrik 1"/>
          <p:cNvSpPr>
            <a:spLocks noGrp="1"/>
          </p:cNvSpPr>
          <p:nvPr>
            <p:ph type="title"/>
          </p:nvPr>
        </p:nvSpPr>
        <p:spPr>
          <a:xfrm>
            <a:off x="1440000" y="900000"/>
            <a:ext cx="9360000" cy="1296000"/>
          </a:xfrm>
        </p:spPr>
        <p:txBody>
          <a:bodyPr anchor="ctr">
            <a:noAutofit/>
          </a:bodyPr>
          <a:lstStyle>
            <a:lvl1pPr>
              <a:lnSpc>
                <a:spcPct val="100000"/>
              </a:lnSpc>
              <a:defRPr b="1"/>
            </a:lvl1pPr>
          </a:lstStyle>
          <a:p>
            <a:r>
              <a:rPr lang="sv-SE" smtClean="0"/>
              <a:t>Klicka här för att ändra format</a:t>
            </a:r>
            <a:endParaRPr lang="sv-SE" dirty="0"/>
          </a:p>
        </p:txBody>
      </p:sp>
      <p:sp>
        <p:nvSpPr>
          <p:cNvPr id="5" name="Platshållare för sidfot 5"/>
          <p:cNvSpPr>
            <a:spLocks noGrp="1"/>
          </p:cNvSpPr>
          <p:nvPr>
            <p:ph type="ftr" sz="quarter" idx="11"/>
          </p:nvPr>
        </p:nvSpPr>
        <p:spPr>
          <a:xfrm>
            <a:off x="1080000" y="6228000"/>
            <a:ext cx="3600000" cy="365125"/>
          </a:xfrm>
        </p:spPr>
        <p:txBody>
          <a:bodyPr/>
          <a:lstStyle>
            <a:lvl1pPr>
              <a:defRPr>
                <a:solidFill>
                  <a:schemeClr val="tx1"/>
                </a:solidFill>
              </a:defRPr>
            </a:lvl1pPr>
          </a:lstStyle>
          <a:p>
            <a:r>
              <a:rPr lang="sv-SE" smtClean="0"/>
              <a:t>Presentationsrubrik</a:t>
            </a:r>
            <a:endParaRPr lang="sv-SE"/>
          </a:p>
        </p:txBody>
      </p:sp>
      <p:sp>
        <p:nvSpPr>
          <p:cNvPr id="6" name="Platshållare för bildnummer 6"/>
          <p:cNvSpPr>
            <a:spLocks noGrp="1"/>
          </p:cNvSpPr>
          <p:nvPr>
            <p:ph type="sldNum" sz="quarter" idx="12"/>
          </p:nvPr>
        </p:nvSpPr>
        <p:spPr>
          <a:xfrm>
            <a:off x="432000" y="6228000"/>
            <a:ext cx="522000" cy="365125"/>
          </a:xfrm>
        </p:spPr>
        <p:txBody>
          <a:bodyPr/>
          <a:lstStyle>
            <a:lvl1pPr>
              <a:defRPr>
                <a:solidFill>
                  <a:schemeClr val="tx1"/>
                </a:solidFill>
              </a:defRPr>
            </a:lvl1pPr>
          </a:lstStyle>
          <a:p>
            <a:fld id="{8EEB9E62-4301-493A-8C73-0409F1A2D539}" type="slidenum">
              <a:rPr lang="sv-SE" smtClean="0"/>
              <a:pPr/>
              <a:t>‹#›</a:t>
            </a:fld>
            <a:endParaRPr lang="sv-SE"/>
          </a:p>
        </p:txBody>
      </p:sp>
      <p:pic>
        <p:nvPicPr>
          <p:cNvPr id="7" name="Bildobjekt 6">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8" name="Platshållare för datum 4"/>
          <p:cNvSpPr>
            <a:spLocks noGrp="1"/>
          </p:cNvSpPr>
          <p:nvPr>
            <p:ph type="dt" sz="half" idx="13"/>
          </p:nvPr>
        </p:nvSpPr>
        <p:spPr>
          <a:xfrm>
            <a:off x="4860000" y="6228000"/>
            <a:ext cx="2484000" cy="365125"/>
          </a:xfrm>
        </p:spPr>
        <p:txBody>
          <a:bodyPr/>
          <a:lstStyle>
            <a:lvl1pPr>
              <a:defRPr>
                <a:solidFill>
                  <a:schemeClr val="tx1"/>
                </a:solidFill>
              </a:defRPr>
            </a:lvl1pPr>
          </a:lstStyle>
          <a:p>
            <a:r>
              <a:rPr lang="sv-SE" smtClean="0"/>
              <a:t>Avsnittsrubrik</a:t>
            </a:r>
            <a:endParaRPr lang="sv-SE"/>
          </a:p>
        </p:txBody>
      </p:sp>
      <p:sp>
        <p:nvSpPr>
          <p:cNvPr id="10" name="Platshållare för bild 6"/>
          <p:cNvSpPr>
            <a:spLocks noGrp="1"/>
          </p:cNvSpPr>
          <p:nvPr>
            <p:ph type="pic" sz="quarter" idx="14" hasCustomPrompt="1"/>
          </p:nvPr>
        </p:nvSpPr>
        <p:spPr>
          <a:xfrm>
            <a:off x="10476000" y="288000"/>
            <a:ext cx="1404000" cy="1404000"/>
          </a:xfrm>
        </p:spPr>
        <p:txBody>
          <a:bodyPr/>
          <a:lstStyle>
            <a:lvl1pPr marL="0" indent="0">
              <a:lnSpc>
                <a:spcPct val="100000"/>
              </a:lnSpc>
              <a:buFontTx/>
              <a:buNone/>
              <a:defRPr sz="1200" baseline="0">
                <a:solidFill>
                  <a:schemeClr val="tx1"/>
                </a:solidFill>
              </a:defRPr>
            </a:lvl1pPr>
          </a:lstStyle>
          <a:p>
            <a:r>
              <a:rPr lang="sv-SE" dirty="0" smtClean="0"/>
              <a:t>Här kan du infoga en ikon från bildgalleriet på intranätet.</a:t>
            </a:r>
            <a:endParaRPr lang="sv-SE" dirty="0"/>
          </a:p>
        </p:txBody>
      </p:sp>
    </p:spTree>
    <p:extLst>
      <p:ext uri="{BB962C8B-B14F-4D97-AF65-F5344CB8AC3E}">
        <p14:creationId xmlns:p14="http://schemas.microsoft.com/office/powerpoint/2010/main" val="267942132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AE173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3B30222-82BC-AE48-A936-EC0D8BCB9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a:effectLst/>
        </p:spPr>
      </p:pic>
      <p:pic>
        <p:nvPicPr>
          <p:cNvPr id="9" name="Bildobjekt 8">
            <a:extLst>
              <a:ext uri="{FF2B5EF4-FFF2-40B4-BE49-F238E27FC236}">
                <a16:creationId xmlns:a16="http://schemas.microsoft.com/office/drawing/2014/main" id="{485EEA9C-FE56-F441-A9C0-E8E4F0314C9B}"/>
              </a:ext>
            </a:extLst>
          </p:cNvPr>
          <p:cNvPicPr>
            <a:picLocks noChangeAspect="1"/>
          </p:cNvPicPr>
          <p:nvPr userDrawn="1"/>
        </p:nvPicPr>
        <p:blipFill>
          <a:blip r:embed="rId3"/>
          <a:srcRect/>
          <a:stretch/>
        </p:blipFill>
        <p:spPr>
          <a:xfrm>
            <a:off x="4981876" y="5340524"/>
            <a:ext cx="2252571" cy="648000"/>
          </a:xfrm>
          <a:prstGeom prst="rect">
            <a:avLst/>
          </a:prstGeom>
        </p:spPr>
      </p:pic>
      <p:grpSp>
        <p:nvGrpSpPr>
          <p:cNvPr id="12" name="Grupp 11"/>
          <p:cNvGrpSpPr/>
          <p:nvPr userDrawn="1"/>
        </p:nvGrpSpPr>
        <p:grpSpPr>
          <a:xfrm>
            <a:off x="3937444" y="1977174"/>
            <a:ext cx="4333836" cy="761546"/>
            <a:chOff x="3862028" y="1977174"/>
            <a:chExt cx="4333836" cy="761546"/>
          </a:xfrm>
        </p:grpSpPr>
        <p:sp>
          <p:nvSpPr>
            <p:cNvPr id="13" name="Ellips 12">
              <a:extLst>
                <a:ext uri="{FF2B5EF4-FFF2-40B4-BE49-F238E27FC236}">
                  <a16:creationId xmlns:a16="http://schemas.microsoft.com/office/drawing/2014/main" id="{7BEA6346-EE7D-DF4F-8BEA-2C7A0BE6A973}"/>
                </a:ext>
              </a:extLst>
            </p:cNvPr>
            <p:cNvSpPr>
              <a:spLocks noChangeAspect="1"/>
            </p:cNvSpPr>
            <p:nvPr userDrawn="1"/>
          </p:nvSpPr>
          <p:spPr>
            <a:xfrm>
              <a:off x="3862028" y="1977174"/>
              <a:ext cx="761544" cy="7615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a:extLst>
                <a:ext uri="{FF2B5EF4-FFF2-40B4-BE49-F238E27FC236}">
                  <a16:creationId xmlns:a16="http://schemas.microsoft.com/office/drawing/2014/main" id="{2C8866A6-1447-4C4D-8601-CED83278E7FF}"/>
                </a:ext>
              </a:extLst>
            </p:cNvPr>
            <p:cNvPicPr>
              <a:picLocks noChangeAspect="1"/>
            </p:cNvPicPr>
            <p:nvPr userDrawn="1"/>
          </p:nvPicPr>
          <p:blipFill>
            <a:blip r:embed="rId4"/>
            <a:stretch>
              <a:fillRect/>
            </a:stretch>
          </p:blipFill>
          <p:spPr>
            <a:xfrm>
              <a:off x="4132190" y="2159547"/>
              <a:ext cx="211077" cy="409124"/>
            </a:xfrm>
            <a:prstGeom prst="rect">
              <a:avLst/>
            </a:prstGeom>
          </p:spPr>
        </p:pic>
        <p:sp>
          <p:nvSpPr>
            <p:cNvPr id="15" name="Ellips 14">
              <a:extLst>
                <a:ext uri="{FF2B5EF4-FFF2-40B4-BE49-F238E27FC236}">
                  <a16:creationId xmlns:a16="http://schemas.microsoft.com/office/drawing/2014/main" id="{0352A41F-5C1B-2547-A459-0E5CA6601C66}"/>
                </a:ext>
              </a:extLst>
            </p:cNvPr>
            <p:cNvSpPr>
              <a:spLocks noChangeAspect="1"/>
            </p:cNvSpPr>
            <p:nvPr userDrawn="1"/>
          </p:nvSpPr>
          <p:spPr>
            <a:xfrm>
              <a:off x="5052792" y="1977176"/>
              <a:ext cx="761544" cy="7615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objekt 15">
              <a:extLst>
                <a:ext uri="{FF2B5EF4-FFF2-40B4-BE49-F238E27FC236}">
                  <a16:creationId xmlns:a16="http://schemas.microsoft.com/office/drawing/2014/main" id="{69370DD6-C6D8-0E4A-8750-557EAC2A755E}"/>
                </a:ext>
              </a:extLst>
            </p:cNvPr>
            <p:cNvPicPr>
              <a:picLocks noChangeAspect="1"/>
            </p:cNvPicPr>
            <p:nvPr userDrawn="1"/>
          </p:nvPicPr>
          <p:blipFill>
            <a:blip r:embed="rId5"/>
            <a:stretch>
              <a:fillRect/>
            </a:stretch>
          </p:blipFill>
          <p:spPr>
            <a:xfrm>
              <a:off x="5258248" y="2122547"/>
              <a:ext cx="411730" cy="409124"/>
            </a:xfrm>
            <a:prstGeom prst="rect">
              <a:avLst/>
            </a:prstGeom>
          </p:spPr>
        </p:pic>
        <p:sp>
          <p:nvSpPr>
            <p:cNvPr id="17" name="Ellips 16">
              <a:extLst>
                <a:ext uri="{FF2B5EF4-FFF2-40B4-BE49-F238E27FC236}">
                  <a16:creationId xmlns:a16="http://schemas.microsoft.com/office/drawing/2014/main" id="{834B6F64-F2EF-9E4B-927B-2D5F4354138D}"/>
                </a:ext>
              </a:extLst>
            </p:cNvPr>
            <p:cNvSpPr>
              <a:spLocks noChangeAspect="1"/>
            </p:cNvSpPr>
            <p:nvPr userDrawn="1"/>
          </p:nvSpPr>
          <p:spPr>
            <a:xfrm>
              <a:off x="6243556" y="1977175"/>
              <a:ext cx="761544" cy="7615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objekt 17">
              <a:extLst>
                <a:ext uri="{FF2B5EF4-FFF2-40B4-BE49-F238E27FC236}">
                  <a16:creationId xmlns:a16="http://schemas.microsoft.com/office/drawing/2014/main" id="{8096E689-BAD4-F647-90E4-CF3B5232A2A7}"/>
                </a:ext>
              </a:extLst>
            </p:cNvPr>
            <p:cNvPicPr>
              <a:picLocks noChangeAspect="1"/>
            </p:cNvPicPr>
            <p:nvPr userDrawn="1"/>
          </p:nvPicPr>
          <p:blipFill>
            <a:blip r:embed="rId6"/>
            <a:stretch>
              <a:fillRect/>
            </a:stretch>
          </p:blipFill>
          <p:spPr>
            <a:xfrm>
              <a:off x="6420257" y="2148720"/>
              <a:ext cx="406519" cy="406519"/>
            </a:xfrm>
            <a:prstGeom prst="rect">
              <a:avLst/>
            </a:prstGeom>
          </p:spPr>
        </p:pic>
        <p:sp>
          <p:nvSpPr>
            <p:cNvPr id="19" name="Ellips 18">
              <a:extLst>
                <a:ext uri="{FF2B5EF4-FFF2-40B4-BE49-F238E27FC236}">
                  <a16:creationId xmlns:a16="http://schemas.microsoft.com/office/drawing/2014/main" id="{FBABADBC-30EF-DE42-938F-7E556DECD178}"/>
                </a:ext>
              </a:extLst>
            </p:cNvPr>
            <p:cNvSpPr>
              <a:spLocks noChangeAspect="1"/>
            </p:cNvSpPr>
            <p:nvPr userDrawn="1"/>
          </p:nvSpPr>
          <p:spPr>
            <a:xfrm>
              <a:off x="7434320" y="1977174"/>
              <a:ext cx="761544" cy="7615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 name="Bildobjekt 19">
              <a:extLst>
                <a:ext uri="{FF2B5EF4-FFF2-40B4-BE49-F238E27FC236}">
                  <a16:creationId xmlns:a16="http://schemas.microsoft.com/office/drawing/2014/main" id="{6A5E258B-24A3-404D-9100-DE9E0AAF9DF1}"/>
                </a:ext>
              </a:extLst>
            </p:cNvPr>
            <p:cNvPicPr>
              <a:picLocks noChangeAspect="1"/>
            </p:cNvPicPr>
            <p:nvPr userDrawn="1"/>
          </p:nvPicPr>
          <p:blipFill>
            <a:blip r:embed="rId7">
              <a:alphaModFix/>
            </a:blip>
            <a:stretch>
              <a:fillRect/>
            </a:stretch>
          </p:blipFill>
          <p:spPr>
            <a:xfrm>
              <a:off x="7567532" y="2162152"/>
              <a:ext cx="495119" cy="406519"/>
            </a:xfrm>
            <a:prstGeom prst="rect">
              <a:avLst/>
            </a:prstGeom>
          </p:spPr>
        </p:pic>
      </p:grpSp>
      <p:sp>
        <p:nvSpPr>
          <p:cNvPr id="5" name="textruta 4"/>
          <p:cNvSpPr txBox="1"/>
          <p:nvPr userDrawn="1"/>
        </p:nvSpPr>
        <p:spPr>
          <a:xfrm>
            <a:off x="3403077" y="3330102"/>
            <a:ext cx="5400000" cy="432000"/>
          </a:xfrm>
          <a:prstGeom prst="rect">
            <a:avLst/>
          </a:prstGeom>
          <a:noFill/>
        </p:spPr>
        <p:txBody>
          <a:bodyPr wrap="square" rtlCol="0">
            <a:spAutoFit/>
          </a:bodyPr>
          <a:lstStyle/>
          <a:p>
            <a:pPr algn="ctr"/>
            <a:r>
              <a:rPr lang="sv-SE" sz="2200" b="1" dirty="0" smtClean="0">
                <a:solidFill>
                  <a:schemeClr val="bg1"/>
                </a:solidFill>
              </a:rPr>
              <a:t>Region Jönköpings</a:t>
            </a:r>
            <a:r>
              <a:rPr lang="sv-SE" sz="2200" b="1" baseline="0" dirty="0" smtClean="0">
                <a:solidFill>
                  <a:schemeClr val="bg1"/>
                </a:solidFill>
              </a:rPr>
              <a:t> län</a:t>
            </a:r>
            <a:endParaRPr lang="sv-SE" sz="2200" b="1" dirty="0">
              <a:solidFill>
                <a:schemeClr val="bg1"/>
              </a:solidFill>
            </a:endParaRPr>
          </a:p>
        </p:txBody>
      </p:sp>
      <p:sp>
        <p:nvSpPr>
          <p:cNvPr id="22" name="textruta 21"/>
          <p:cNvSpPr txBox="1"/>
          <p:nvPr userDrawn="1"/>
        </p:nvSpPr>
        <p:spPr>
          <a:xfrm>
            <a:off x="3405425" y="3731272"/>
            <a:ext cx="5400000" cy="400110"/>
          </a:xfrm>
          <a:prstGeom prst="rect">
            <a:avLst/>
          </a:prstGeom>
          <a:noFill/>
        </p:spPr>
        <p:txBody>
          <a:bodyPr wrap="square" rtlCol="0">
            <a:spAutoFit/>
          </a:bodyPr>
          <a:lstStyle/>
          <a:p>
            <a:pPr algn="ctr"/>
            <a:r>
              <a:rPr lang="sv-SE" sz="2000" b="0" u="none" dirty="0" smtClean="0">
                <a:solidFill>
                  <a:schemeClr val="bg1"/>
                </a:solidFill>
              </a:rPr>
              <a:t>www.rjl.se</a:t>
            </a:r>
            <a:endParaRPr lang="sv-SE" sz="2000" b="0" u="none" dirty="0">
              <a:solidFill>
                <a:schemeClr val="bg1"/>
              </a:solidFill>
            </a:endParaRPr>
          </a:p>
        </p:txBody>
      </p:sp>
    </p:spTree>
    <p:extLst>
      <p:ext uri="{BB962C8B-B14F-4D97-AF65-F5344CB8AC3E}">
        <p14:creationId xmlns:p14="http://schemas.microsoft.com/office/powerpoint/2010/main" val="399047604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699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rubrik">
    <p:bg>
      <p:bgPr>
        <a:solidFill>
          <a:srgbClr val="82112B"/>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ADEDBF6-7D1C-7243-942C-5D79C3651C8B}"/>
              </a:ext>
            </a:extLst>
          </p:cNvPr>
          <p:cNvPicPr>
            <a:picLocks noChangeAspect="1"/>
          </p:cNvPicPr>
          <p:nvPr userDrawn="1"/>
        </p:nvPicPr>
        <p:blipFill rotWithShape="1">
          <a:blip r:embed="rId2">
            <a:alphaModFix amt="55000"/>
          </a:blip>
          <a:srcRect l="-4818" t="21696" r="62723" b="28424"/>
          <a:stretch/>
        </p:blipFill>
        <p:spPr>
          <a:xfrm>
            <a:off x="5807968" y="0"/>
            <a:ext cx="6384032" cy="6858000"/>
          </a:xfrm>
          <a:prstGeom prst="rect">
            <a:avLst/>
          </a:prstGeom>
          <a:noFill/>
        </p:spPr>
      </p:pic>
      <p:sp>
        <p:nvSpPr>
          <p:cNvPr id="2" name="Rubrik 1"/>
          <p:cNvSpPr>
            <a:spLocks noGrp="1"/>
          </p:cNvSpPr>
          <p:nvPr>
            <p:ph type="title" hasCustomPrompt="1"/>
          </p:nvPr>
        </p:nvSpPr>
        <p:spPr>
          <a:xfrm>
            <a:off x="2160000" y="522244"/>
            <a:ext cx="7920000" cy="5400000"/>
          </a:xfrm>
        </p:spPr>
        <p:txBody>
          <a:bodyPr anchor="ctr">
            <a:noAutofit/>
          </a:bodyPr>
          <a:lstStyle>
            <a:lvl1pPr algn="ctr">
              <a:lnSpc>
                <a:spcPct val="100000"/>
              </a:lnSpc>
              <a:defRPr sz="4000" b="1">
                <a:solidFill>
                  <a:schemeClr val="bg1"/>
                </a:solidFill>
              </a:defRPr>
            </a:lvl1pPr>
          </a:lstStyle>
          <a:p>
            <a:r>
              <a:rPr lang="sv-SE" dirty="0"/>
              <a:t>Avsnittsrubrik</a:t>
            </a:r>
          </a:p>
        </p:txBody>
      </p:sp>
      <p:pic>
        <p:nvPicPr>
          <p:cNvPr id="9" name="Bildobjekt 8">
            <a:extLst>
              <a:ext uri="{FF2B5EF4-FFF2-40B4-BE49-F238E27FC236}">
                <a16:creationId xmlns:a16="http://schemas.microsoft.com/office/drawing/2014/main" id="{485EEA9C-FE56-F441-A9C0-E8E4F0314C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40000" y="6217632"/>
            <a:ext cx="1376570" cy="344736"/>
          </a:xfrm>
          <a:prstGeom prst="rect">
            <a:avLst/>
          </a:prstGeom>
        </p:spPr>
      </p:pic>
      <p:sp>
        <p:nvSpPr>
          <p:cNvPr id="5" name="Platshållare för bild 6"/>
          <p:cNvSpPr>
            <a:spLocks noGrp="1"/>
          </p:cNvSpPr>
          <p:nvPr>
            <p:ph type="pic" sz="quarter" idx="14" hasCustomPrompt="1"/>
          </p:nvPr>
        </p:nvSpPr>
        <p:spPr>
          <a:xfrm>
            <a:off x="10476000" y="288000"/>
            <a:ext cx="1404000" cy="1404000"/>
          </a:xfrm>
        </p:spPr>
        <p:txBody>
          <a:bodyPr/>
          <a:lstStyle>
            <a:lvl1pPr marL="0" indent="0">
              <a:lnSpc>
                <a:spcPct val="100000"/>
              </a:lnSpc>
              <a:buFontTx/>
              <a:buNone/>
              <a:defRPr sz="1200" baseline="0">
                <a:solidFill>
                  <a:schemeClr val="bg1"/>
                </a:solidFill>
              </a:defRPr>
            </a:lvl1pPr>
          </a:lstStyle>
          <a:p>
            <a:r>
              <a:rPr lang="sv-SE" dirty="0"/>
              <a:t>Här kan du infoga en ikon från bildgalleriet på intranätet.</a:t>
            </a:r>
          </a:p>
        </p:txBody>
      </p:sp>
    </p:spTree>
    <p:extLst>
      <p:ext uri="{BB962C8B-B14F-4D97-AF65-F5344CB8AC3E}">
        <p14:creationId xmlns:p14="http://schemas.microsoft.com/office/powerpoint/2010/main" val="31015178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2" name="Rubrik 1"/>
          <p:cNvSpPr>
            <a:spLocks noGrp="1"/>
          </p:cNvSpPr>
          <p:nvPr>
            <p:ph type="title"/>
          </p:nvPr>
        </p:nvSpPr>
        <p:spPr>
          <a:xfrm>
            <a:off x="1080025" y="900000"/>
            <a:ext cx="9360000" cy="1296000"/>
          </a:xfrm>
        </p:spPr>
        <p:txBody>
          <a:bodyPr anchor="ctr">
            <a:noAutofit/>
          </a:bodyPr>
          <a:lstStyle>
            <a:lvl1pPr>
              <a:lnSpc>
                <a:spcPct val="100000"/>
              </a:lnSpc>
              <a:defRPr b="1"/>
            </a:lvl1pPr>
          </a:lstStyle>
          <a:p>
            <a:r>
              <a:rPr lang="sv-SE"/>
              <a:t>Klicka här för att ändra format</a:t>
            </a:r>
            <a:endParaRPr lang="sv-SE" dirty="0"/>
          </a:p>
        </p:txBody>
      </p:sp>
      <p:sp>
        <p:nvSpPr>
          <p:cNvPr id="6" name="Platshållare för sidfot 5"/>
          <p:cNvSpPr>
            <a:spLocks noGrp="1"/>
          </p:cNvSpPr>
          <p:nvPr>
            <p:ph type="ftr" sz="quarter" idx="11"/>
          </p:nvPr>
        </p:nvSpPr>
        <p:spPr>
          <a:xfrm>
            <a:off x="1080000" y="6228000"/>
            <a:ext cx="3600000" cy="365125"/>
          </a:xfrm>
        </p:spPr>
        <p:txBody>
          <a:bodyPr/>
          <a:lstStyle>
            <a:lvl1pPr>
              <a:defRPr>
                <a:solidFill>
                  <a:schemeClr val="tx1"/>
                </a:solidFill>
              </a:defRPr>
            </a:lvl1pPr>
          </a:lstStyle>
          <a:p>
            <a:r>
              <a:rPr lang="sv-SE"/>
              <a:t>Presentationsrubrik</a:t>
            </a:r>
          </a:p>
        </p:txBody>
      </p:sp>
      <p:sp>
        <p:nvSpPr>
          <p:cNvPr id="7" name="Platshållare för bildnummer 6"/>
          <p:cNvSpPr>
            <a:spLocks noGrp="1"/>
          </p:cNvSpPr>
          <p:nvPr>
            <p:ph type="sldNum" sz="quarter" idx="12"/>
          </p:nvPr>
        </p:nvSpPr>
        <p:spPr/>
        <p:txBody>
          <a:bodyPr/>
          <a:lstStyle>
            <a:lvl1pPr>
              <a:defRPr>
                <a:solidFill>
                  <a:schemeClr val="tx1"/>
                </a:solidFill>
              </a:defRPr>
            </a:lvl1pPr>
          </a:lstStyle>
          <a:p>
            <a:fld id="{8EEB9E62-4301-493A-8C73-0409F1A2D539}" type="slidenum">
              <a:rPr lang="sv-SE" smtClean="0"/>
              <a:pPr/>
              <a:t>‹#›</a:t>
            </a:fld>
            <a:endParaRPr lang="sv-SE"/>
          </a:p>
        </p:txBody>
      </p:sp>
      <p:pic>
        <p:nvPicPr>
          <p:cNvPr id="8" name="Bildobjekt 7">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5" name="Platshållare för datum 4"/>
          <p:cNvSpPr>
            <a:spLocks noGrp="1"/>
          </p:cNvSpPr>
          <p:nvPr>
            <p:ph type="dt" sz="half" idx="10"/>
          </p:nvPr>
        </p:nvSpPr>
        <p:spPr>
          <a:xfrm>
            <a:off x="4860000" y="6228000"/>
            <a:ext cx="2484000" cy="365125"/>
          </a:xfrm>
        </p:spPr>
        <p:txBody>
          <a:bodyPr/>
          <a:lstStyle>
            <a:lvl1pPr>
              <a:defRPr>
                <a:solidFill>
                  <a:schemeClr val="tx1"/>
                </a:solidFill>
              </a:defRPr>
            </a:lvl1pPr>
          </a:lstStyle>
          <a:p>
            <a:r>
              <a:rPr lang="sv-SE"/>
              <a:t>Avsnittsrubrik</a:t>
            </a:r>
          </a:p>
        </p:txBody>
      </p:sp>
      <p:sp>
        <p:nvSpPr>
          <p:cNvPr id="9" name="Platshållare för text 8"/>
          <p:cNvSpPr>
            <a:spLocks noGrp="1"/>
          </p:cNvSpPr>
          <p:nvPr>
            <p:ph type="body" sz="quarter" idx="13" hasCustomPrompt="1"/>
          </p:nvPr>
        </p:nvSpPr>
        <p:spPr>
          <a:xfrm>
            <a:off x="1079888" y="2196000"/>
            <a:ext cx="9359900" cy="3780000"/>
          </a:xfrm>
        </p:spPr>
        <p:txBody>
          <a:bodyPr>
            <a:noAutofit/>
          </a:bodyPr>
          <a:lstStyle>
            <a:lvl1pPr>
              <a:lnSpc>
                <a:spcPts val="3400"/>
              </a:lnSpc>
              <a:defRPr sz="2200"/>
            </a:lvl1pPr>
            <a:lvl2pPr>
              <a:lnSpc>
                <a:spcPct val="100000"/>
              </a:lnSpc>
              <a:spcAft>
                <a:spcPts val="1200"/>
              </a:spcAft>
              <a:buFont typeface="Arial" panose="020B0604020202020204" pitchFamily="34" charset="0"/>
              <a:buChar char="•"/>
              <a:defRPr sz="2200"/>
            </a:lvl2pPr>
            <a:lvl3pPr>
              <a:lnSpc>
                <a:spcPct val="100000"/>
              </a:lnSpc>
              <a:spcAft>
                <a:spcPts val="1200"/>
              </a:spcAft>
              <a:defRPr sz="2200"/>
            </a:lvl3pPr>
            <a:lvl4pPr>
              <a:lnSpc>
                <a:spcPct val="100000"/>
              </a:lnSpc>
              <a:spcAft>
                <a:spcPts val="1200"/>
              </a:spcAft>
              <a:defRPr sz="2200"/>
            </a:lvl4pPr>
            <a:lvl5pPr>
              <a:lnSpc>
                <a:spcPct val="100000"/>
              </a:lnSpc>
              <a:spcAft>
                <a:spcPts val="1200"/>
              </a:spcAft>
              <a:defRPr sz="2200"/>
            </a:lvl5pPr>
          </a:lstStyle>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bild 6"/>
          <p:cNvSpPr>
            <a:spLocks noGrp="1"/>
          </p:cNvSpPr>
          <p:nvPr>
            <p:ph type="pic" sz="quarter" idx="14" hasCustomPrompt="1"/>
          </p:nvPr>
        </p:nvSpPr>
        <p:spPr>
          <a:xfrm>
            <a:off x="10476000" y="288000"/>
            <a:ext cx="1404000" cy="1404000"/>
          </a:xfrm>
        </p:spPr>
        <p:txBody>
          <a:bodyPr/>
          <a:lstStyle>
            <a:lvl1pPr marL="0" indent="0">
              <a:lnSpc>
                <a:spcPct val="100000"/>
              </a:lnSpc>
              <a:buFontTx/>
              <a:buNone/>
              <a:defRPr sz="1200" baseline="0">
                <a:solidFill>
                  <a:schemeClr val="tx1"/>
                </a:solidFill>
              </a:defRPr>
            </a:lvl1pPr>
          </a:lstStyle>
          <a:p>
            <a:r>
              <a:rPr lang="sv-SE" dirty="0"/>
              <a:t>Här kan du infoga en ikon från bildgalleriet på intranätet.</a:t>
            </a:r>
          </a:p>
        </p:txBody>
      </p:sp>
    </p:spTree>
    <p:extLst>
      <p:ext uri="{BB962C8B-B14F-4D97-AF65-F5344CB8AC3E}">
        <p14:creationId xmlns:p14="http://schemas.microsoft.com/office/powerpoint/2010/main" val="2875201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sida">
    <p:spTree>
      <p:nvGrpSpPr>
        <p:cNvPr id="1" name=""/>
        <p:cNvGrpSpPr/>
        <p:nvPr/>
      </p:nvGrpSpPr>
      <p:grpSpPr>
        <a:xfrm>
          <a:off x="0" y="0"/>
          <a:ext cx="0" cy="0"/>
          <a:chOff x="0" y="0"/>
          <a:chExt cx="0" cy="0"/>
        </a:xfrm>
      </p:grpSpPr>
      <p:sp>
        <p:nvSpPr>
          <p:cNvPr id="2" name="Rubrik 1"/>
          <p:cNvSpPr>
            <a:spLocks noGrp="1"/>
          </p:cNvSpPr>
          <p:nvPr>
            <p:ph type="title"/>
          </p:nvPr>
        </p:nvSpPr>
        <p:spPr>
          <a:xfrm>
            <a:off x="1078050" y="900000"/>
            <a:ext cx="9360000" cy="1296000"/>
          </a:xfrm>
        </p:spPr>
        <p:txBody>
          <a:bodyPr anchor="ctr">
            <a:noAutofit/>
          </a:bodyPr>
          <a:lstStyle>
            <a:lvl1pPr>
              <a:lnSpc>
                <a:spcPct val="100000"/>
              </a:lnSpc>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r>
              <a:rPr lang="sv-SE"/>
              <a:t>Avsnittsrubrik</a:t>
            </a:r>
          </a:p>
        </p:txBody>
      </p:sp>
      <p:sp>
        <p:nvSpPr>
          <p:cNvPr id="5" name="Platshållare för sidfot 4"/>
          <p:cNvSpPr>
            <a:spLocks noGrp="1"/>
          </p:cNvSpPr>
          <p:nvPr>
            <p:ph type="ftr" sz="quarter" idx="11"/>
          </p:nvPr>
        </p:nvSpPr>
        <p:spPr>
          <a:xfrm>
            <a:off x="1080000" y="6228000"/>
            <a:ext cx="3600000" cy="365125"/>
          </a:xfrm>
        </p:spPr>
        <p:txBody>
          <a:bodyPr/>
          <a:lstStyle/>
          <a:p>
            <a:r>
              <a:rPr lang="sv-SE"/>
              <a:t>Presentationsrubrik</a:t>
            </a:r>
          </a:p>
        </p:txBody>
      </p:sp>
      <p:sp>
        <p:nvSpPr>
          <p:cNvPr id="6" name="Platshållare för bildnummer 5"/>
          <p:cNvSpPr>
            <a:spLocks noGrp="1"/>
          </p:cNvSpPr>
          <p:nvPr>
            <p:ph type="sldNum" sz="quarter" idx="12"/>
          </p:nvPr>
        </p:nvSpPr>
        <p:spPr/>
        <p:txBody>
          <a:bodyPr/>
          <a:lstStyle/>
          <a:p>
            <a:fld id="{8EEB9E62-4301-493A-8C73-0409F1A2D539}" type="slidenum">
              <a:rPr lang="sv-SE" smtClean="0"/>
              <a:t>‹#›</a:t>
            </a:fld>
            <a:endParaRPr lang="sv-SE"/>
          </a:p>
        </p:txBody>
      </p:sp>
      <p:pic>
        <p:nvPicPr>
          <p:cNvPr id="9" name="Bildobjekt 8">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8" name="Platshållare för text 7"/>
          <p:cNvSpPr>
            <a:spLocks noGrp="1"/>
          </p:cNvSpPr>
          <p:nvPr>
            <p:ph type="body" sz="quarter" idx="13"/>
          </p:nvPr>
        </p:nvSpPr>
        <p:spPr>
          <a:xfrm>
            <a:off x="1077913" y="2196000"/>
            <a:ext cx="9359900" cy="3780000"/>
          </a:xfrm>
        </p:spPr>
        <p:txBody>
          <a:bodyPr>
            <a:noAutofit/>
          </a:bodyPr>
          <a:lstStyle>
            <a:lvl1pPr marL="0" indent="0">
              <a:lnSpc>
                <a:spcPct val="100000"/>
              </a:lnSpc>
              <a:spcAft>
                <a:spcPts val="1200"/>
              </a:spcAft>
              <a:buFontTx/>
              <a:buNone/>
              <a:defRPr sz="2200"/>
            </a:lvl1pPr>
            <a:lvl2pPr>
              <a:lnSpc>
                <a:spcPct val="100000"/>
              </a:lnSpc>
              <a:spcAft>
                <a:spcPts val="1200"/>
              </a:spcAft>
              <a:defRPr sz="2200"/>
            </a:lvl2pPr>
            <a:lvl3pPr>
              <a:lnSpc>
                <a:spcPct val="100000"/>
              </a:lnSpc>
              <a:spcAft>
                <a:spcPts val="1200"/>
              </a:spcAft>
              <a:defRPr sz="2200"/>
            </a:lvl3pPr>
            <a:lvl4pPr>
              <a:lnSpc>
                <a:spcPct val="100000"/>
              </a:lnSpc>
              <a:spcAft>
                <a:spcPts val="1200"/>
              </a:spcAft>
              <a:defRPr sz="2200"/>
            </a:lvl4pPr>
            <a:lvl5pPr>
              <a:lnSpc>
                <a:spcPct val="100000"/>
              </a:lnSpc>
              <a:spcAft>
                <a:spcPts val="1200"/>
              </a:spcAft>
              <a:defRPr sz="22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bild 6"/>
          <p:cNvSpPr>
            <a:spLocks noGrp="1"/>
          </p:cNvSpPr>
          <p:nvPr>
            <p:ph type="pic" sz="quarter" idx="14" hasCustomPrompt="1"/>
          </p:nvPr>
        </p:nvSpPr>
        <p:spPr>
          <a:xfrm>
            <a:off x="10476000" y="288000"/>
            <a:ext cx="1404000" cy="1404000"/>
          </a:xfrm>
        </p:spPr>
        <p:txBody>
          <a:bodyPr/>
          <a:lstStyle>
            <a:lvl1pPr marL="0" indent="0">
              <a:lnSpc>
                <a:spcPct val="100000"/>
              </a:lnSpc>
              <a:buFontTx/>
              <a:buNone/>
              <a:defRPr sz="1200" baseline="0">
                <a:solidFill>
                  <a:schemeClr val="tx1"/>
                </a:solidFill>
              </a:defRPr>
            </a:lvl1pPr>
          </a:lstStyle>
          <a:p>
            <a:r>
              <a:rPr lang="sv-SE" dirty="0"/>
              <a:t>Här kan du infoga en ikon från bildgalleriet på intranätet.</a:t>
            </a:r>
          </a:p>
        </p:txBody>
      </p:sp>
    </p:spTree>
    <p:extLst>
      <p:ext uri="{BB962C8B-B14F-4D97-AF65-F5344CB8AC3E}">
        <p14:creationId xmlns:p14="http://schemas.microsoft.com/office/powerpoint/2010/main" val="4278308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vänster/grafik + text">
    <p:spTree>
      <p:nvGrpSpPr>
        <p:cNvPr id="1" name=""/>
        <p:cNvGrpSpPr/>
        <p:nvPr/>
      </p:nvGrpSpPr>
      <p:grpSpPr>
        <a:xfrm>
          <a:off x="0" y="0"/>
          <a:ext cx="0" cy="0"/>
          <a:chOff x="0" y="0"/>
          <a:chExt cx="0" cy="0"/>
        </a:xfrm>
      </p:grpSpPr>
      <p:sp>
        <p:nvSpPr>
          <p:cNvPr id="2" name="Rubrik 1"/>
          <p:cNvSpPr>
            <a:spLocks noGrp="1"/>
          </p:cNvSpPr>
          <p:nvPr>
            <p:ph type="title"/>
          </p:nvPr>
        </p:nvSpPr>
        <p:spPr>
          <a:xfrm>
            <a:off x="6116838" y="553660"/>
            <a:ext cx="5184000" cy="1728000"/>
          </a:xfrm>
        </p:spPr>
        <p:txBody>
          <a:bodyPr anchor="ctr">
            <a:noAutofit/>
          </a:bodyPr>
          <a:lstStyle>
            <a:lvl1pPr>
              <a:lnSpc>
                <a:spcPct val="100000"/>
              </a:lnSpc>
              <a:defRPr/>
            </a:lvl1pPr>
          </a:lstStyle>
          <a:p>
            <a:r>
              <a:rPr lang="sv-SE"/>
              <a:t>Klicka här för att ändra format</a:t>
            </a:r>
            <a:endParaRPr lang="sv-SE" dirty="0"/>
          </a:p>
        </p:txBody>
      </p:sp>
      <p:sp>
        <p:nvSpPr>
          <p:cNvPr id="7" name="Platshållare för datum 6"/>
          <p:cNvSpPr>
            <a:spLocks noGrp="1"/>
          </p:cNvSpPr>
          <p:nvPr>
            <p:ph type="dt" sz="half" idx="10"/>
          </p:nvPr>
        </p:nvSpPr>
        <p:spPr>
          <a:xfrm>
            <a:off x="1080000" y="6228000"/>
            <a:ext cx="2484000" cy="365125"/>
          </a:xfrm>
        </p:spPr>
        <p:txBody>
          <a:bodyPr/>
          <a:lstStyle>
            <a:lvl1pPr algn="l">
              <a:defRPr/>
            </a:lvl1pPr>
          </a:lstStyle>
          <a:p>
            <a:r>
              <a:rPr lang="sv-SE"/>
              <a:t>Avsnittsrubrik</a:t>
            </a:r>
          </a:p>
        </p:txBody>
      </p:sp>
      <p:sp>
        <p:nvSpPr>
          <p:cNvPr id="8" name="Platshållare för sidfot 7"/>
          <p:cNvSpPr>
            <a:spLocks noGrp="1"/>
          </p:cNvSpPr>
          <p:nvPr>
            <p:ph type="ftr" sz="quarter" idx="11"/>
          </p:nvPr>
        </p:nvSpPr>
        <p:spPr>
          <a:xfrm>
            <a:off x="6116838" y="6228000"/>
            <a:ext cx="3960000" cy="365125"/>
          </a:xfrm>
        </p:spPr>
        <p:txBody>
          <a:bodyPr/>
          <a:lstStyle>
            <a:lvl1pPr algn="l">
              <a:defRPr/>
            </a:lvl1pPr>
          </a:lstStyle>
          <a:p>
            <a:r>
              <a:rPr lang="sv-SE"/>
              <a:t>Presentationsrubrik</a:t>
            </a:r>
          </a:p>
        </p:txBody>
      </p:sp>
      <p:sp>
        <p:nvSpPr>
          <p:cNvPr id="9" name="Platshållare för bildnummer 8"/>
          <p:cNvSpPr>
            <a:spLocks noGrp="1"/>
          </p:cNvSpPr>
          <p:nvPr>
            <p:ph type="sldNum" sz="quarter" idx="12"/>
          </p:nvPr>
        </p:nvSpPr>
        <p:spPr/>
        <p:txBody>
          <a:bodyPr/>
          <a:lstStyle/>
          <a:p>
            <a:fld id="{8EEB9E62-4301-493A-8C73-0409F1A2D539}" type="slidenum">
              <a:rPr lang="sv-SE" smtClean="0"/>
              <a:t>‹#›</a:t>
            </a:fld>
            <a:endParaRPr lang="sv-SE"/>
          </a:p>
        </p:txBody>
      </p:sp>
      <p:sp>
        <p:nvSpPr>
          <p:cNvPr id="11" name="Platshållare för bild 10"/>
          <p:cNvSpPr>
            <a:spLocks noGrp="1"/>
          </p:cNvSpPr>
          <p:nvPr>
            <p:ph type="pic" sz="quarter" idx="13" hasCustomPrompt="1"/>
          </p:nvPr>
        </p:nvSpPr>
        <p:spPr>
          <a:xfrm>
            <a:off x="0" y="0"/>
            <a:ext cx="5486400" cy="6858000"/>
          </a:xfrm>
        </p:spPr>
        <p:txBody>
          <a:bodyPr/>
          <a:lstStyle>
            <a:lvl1pPr marL="0" indent="0" algn="l" defTabSz="914400" rtl="0" eaLnBrk="1" latinLnBrk="0" hangingPunct="1">
              <a:lnSpc>
                <a:spcPct val="100000"/>
              </a:lnSpc>
              <a:spcBef>
                <a:spcPts val="0"/>
              </a:spcBef>
              <a:spcAft>
                <a:spcPts val="1800"/>
              </a:spcAft>
              <a:buClr>
                <a:srgbClr val="B1063A"/>
              </a:buClr>
              <a:buFontTx/>
              <a:buNone/>
              <a:defRPr lang="sv-SE" sz="2200" kern="1200" baseline="0" dirty="0" smtClean="0">
                <a:solidFill>
                  <a:schemeClr val="tx1"/>
                </a:solidFill>
                <a:latin typeface="+mn-lt"/>
                <a:ea typeface="+mn-ea"/>
                <a:cs typeface="+mn-cs"/>
              </a:defRPr>
            </a:lvl1pPr>
          </a:lstStyle>
          <a:p>
            <a:r>
              <a:rPr lang="sv-SE" dirty="0"/>
              <a:t>Klicka på symbolen för bild för att lägga till foto eller grafik</a:t>
            </a:r>
          </a:p>
        </p:txBody>
      </p:sp>
      <p:pic>
        <p:nvPicPr>
          <p:cNvPr id="12" name="Bildobjekt 11">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4" name="Platshållare för text 3"/>
          <p:cNvSpPr>
            <a:spLocks noGrp="1"/>
          </p:cNvSpPr>
          <p:nvPr>
            <p:ph type="body" sz="quarter" idx="14"/>
          </p:nvPr>
        </p:nvSpPr>
        <p:spPr>
          <a:xfrm>
            <a:off x="6120000" y="2304000"/>
            <a:ext cx="5184775" cy="3888000"/>
          </a:xfrm>
        </p:spPr>
        <p:txBody>
          <a:bodyPr>
            <a:noAutofit/>
          </a:bodyPr>
          <a:lstStyle>
            <a:lvl1pPr marL="0" indent="0">
              <a:lnSpc>
                <a:spcPct val="100000"/>
              </a:lnSpc>
              <a:spcAft>
                <a:spcPts val="1200"/>
              </a:spcAft>
              <a:buFontTx/>
              <a:buNone/>
              <a:defRPr sz="2200"/>
            </a:lvl1pPr>
            <a:lvl2pPr>
              <a:lnSpc>
                <a:spcPct val="100000"/>
              </a:lnSpc>
              <a:spcAft>
                <a:spcPts val="1200"/>
              </a:spcAft>
              <a:defRPr sz="2200"/>
            </a:lvl2pPr>
            <a:lvl3pPr>
              <a:lnSpc>
                <a:spcPct val="100000"/>
              </a:lnSpc>
              <a:spcAft>
                <a:spcPts val="1200"/>
              </a:spcAft>
              <a:defRPr sz="2200"/>
            </a:lvl3pPr>
            <a:lvl4pPr>
              <a:lnSpc>
                <a:spcPct val="100000"/>
              </a:lnSpc>
              <a:spcAft>
                <a:spcPts val="1200"/>
              </a:spcAft>
              <a:defRPr sz="2200"/>
            </a:lvl4pPr>
            <a:lvl5pPr>
              <a:lnSpc>
                <a:spcPct val="100000"/>
              </a:lnSpc>
              <a:spcAft>
                <a:spcPts val="1200"/>
              </a:spcAft>
              <a:defRPr sz="22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307346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höger/grafik + text">
    <p:spTree>
      <p:nvGrpSpPr>
        <p:cNvPr id="1" name=""/>
        <p:cNvGrpSpPr/>
        <p:nvPr/>
      </p:nvGrpSpPr>
      <p:grpSpPr>
        <a:xfrm>
          <a:off x="0" y="0"/>
          <a:ext cx="0" cy="0"/>
          <a:chOff x="0" y="0"/>
          <a:chExt cx="0" cy="0"/>
        </a:xfrm>
      </p:grpSpPr>
      <p:sp>
        <p:nvSpPr>
          <p:cNvPr id="2" name="Rubrik 1"/>
          <p:cNvSpPr>
            <a:spLocks noGrp="1"/>
          </p:cNvSpPr>
          <p:nvPr>
            <p:ph type="title"/>
          </p:nvPr>
        </p:nvSpPr>
        <p:spPr>
          <a:xfrm>
            <a:off x="912000" y="553660"/>
            <a:ext cx="5184000" cy="1728000"/>
          </a:xfrm>
        </p:spPr>
        <p:txBody>
          <a:bodyPr anchor="ctr">
            <a:noAutofit/>
          </a:bodyPr>
          <a:lstStyle>
            <a:lvl1pPr>
              <a:lnSpc>
                <a:spcPct val="100000"/>
              </a:lnSpc>
              <a:defRPr/>
            </a:lvl1pPr>
          </a:lstStyle>
          <a:p>
            <a:r>
              <a:rPr lang="sv-SE"/>
              <a:t>Klicka här för att ändra format</a:t>
            </a:r>
            <a:endParaRPr lang="sv-SE" dirty="0"/>
          </a:p>
        </p:txBody>
      </p:sp>
      <p:sp>
        <p:nvSpPr>
          <p:cNvPr id="7" name="Platshållare för datum 6"/>
          <p:cNvSpPr>
            <a:spLocks noGrp="1"/>
          </p:cNvSpPr>
          <p:nvPr>
            <p:ph type="dt" sz="half" idx="10"/>
          </p:nvPr>
        </p:nvSpPr>
        <p:spPr>
          <a:xfrm>
            <a:off x="1080000" y="6228000"/>
            <a:ext cx="2484000" cy="365125"/>
          </a:xfrm>
        </p:spPr>
        <p:txBody>
          <a:bodyPr/>
          <a:lstStyle>
            <a:lvl1pPr algn="l">
              <a:defRPr/>
            </a:lvl1pPr>
          </a:lstStyle>
          <a:p>
            <a:r>
              <a:rPr lang="sv-SE"/>
              <a:t>Avsnittsrubrik</a:t>
            </a:r>
          </a:p>
        </p:txBody>
      </p:sp>
      <p:sp>
        <p:nvSpPr>
          <p:cNvPr id="8" name="Platshållare för sidfot 7"/>
          <p:cNvSpPr>
            <a:spLocks noGrp="1"/>
          </p:cNvSpPr>
          <p:nvPr>
            <p:ph type="ftr" sz="quarter" idx="11"/>
          </p:nvPr>
        </p:nvSpPr>
        <p:spPr>
          <a:xfrm>
            <a:off x="6116838" y="6228000"/>
            <a:ext cx="3960000" cy="365125"/>
          </a:xfrm>
        </p:spPr>
        <p:txBody>
          <a:bodyPr/>
          <a:lstStyle>
            <a:lvl1pPr algn="l">
              <a:defRPr/>
            </a:lvl1pPr>
          </a:lstStyle>
          <a:p>
            <a:r>
              <a:rPr lang="sv-SE"/>
              <a:t>Presentationsrubrik</a:t>
            </a:r>
          </a:p>
        </p:txBody>
      </p:sp>
      <p:sp>
        <p:nvSpPr>
          <p:cNvPr id="9" name="Platshållare för bildnummer 8"/>
          <p:cNvSpPr>
            <a:spLocks noGrp="1"/>
          </p:cNvSpPr>
          <p:nvPr>
            <p:ph type="sldNum" sz="quarter" idx="12"/>
          </p:nvPr>
        </p:nvSpPr>
        <p:spPr/>
        <p:txBody>
          <a:bodyPr/>
          <a:lstStyle/>
          <a:p>
            <a:fld id="{8EEB9E62-4301-493A-8C73-0409F1A2D539}" type="slidenum">
              <a:rPr lang="sv-SE" smtClean="0"/>
              <a:t>‹#›</a:t>
            </a:fld>
            <a:endParaRPr lang="sv-SE"/>
          </a:p>
        </p:txBody>
      </p:sp>
      <p:sp>
        <p:nvSpPr>
          <p:cNvPr id="11" name="Platshållare för bild 10"/>
          <p:cNvSpPr>
            <a:spLocks noGrp="1"/>
          </p:cNvSpPr>
          <p:nvPr>
            <p:ph type="pic" sz="quarter" idx="13" hasCustomPrompt="1"/>
          </p:nvPr>
        </p:nvSpPr>
        <p:spPr>
          <a:xfrm>
            <a:off x="6705600" y="0"/>
            <a:ext cx="5486400" cy="6858000"/>
          </a:xfrm>
        </p:spPr>
        <p:txBody>
          <a:bodyPr/>
          <a:lstStyle>
            <a:lvl1pPr marL="0" indent="0" algn="l" defTabSz="914400" rtl="0" eaLnBrk="1" latinLnBrk="0" hangingPunct="1">
              <a:lnSpc>
                <a:spcPct val="100000"/>
              </a:lnSpc>
              <a:spcBef>
                <a:spcPts val="0"/>
              </a:spcBef>
              <a:spcAft>
                <a:spcPts val="1800"/>
              </a:spcAft>
              <a:buClr>
                <a:srgbClr val="B1063A"/>
              </a:buClr>
              <a:buFontTx/>
              <a:buNone/>
              <a:defRPr lang="sv-SE" sz="2200" kern="1200" baseline="0" dirty="0" smtClean="0">
                <a:solidFill>
                  <a:schemeClr val="tx1"/>
                </a:solidFill>
                <a:latin typeface="+mn-lt"/>
                <a:ea typeface="+mn-ea"/>
                <a:cs typeface="+mn-cs"/>
              </a:defRPr>
            </a:lvl1pPr>
          </a:lstStyle>
          <a:p>
            <a:r>
              <a:rPr lang="sv-SE" dirty="0"/>
              <a:t>Klicka på symbolen för bild för att lägga till foto eller grafik</a:t>
            </a:r>
          </a:p>
        </p:txBody>
      </p:sp>
      <p:pic>
        <p:nvPicPr>
          <p:cNvPr id="12" name="Bildobjekt 11">
            <a:extLst>
              <a:ext uri="{FF2B5EF4-FFF2-40B4-BE49-F238E27FC236}">
                <a16:creationId xmlns:a16="http://schemas.microsoft.com/office/drawing/2014/main" id="{A13CF048-BC28-7141-B930-8EC3F94E912F}"/>
              </a:ext>
            </a:extLst>
          </p:cNvPr>
          <p:cNvPicPr>
            <a:picLocks noChangeAspect="1"/>
          </p:cNvPicPr>
          <p:nvPr userDrawn="1"/>
        </p:nvPicPr>
        <p:blipFill>
          <a:blip r:embed="rId2"/>
          <a:srcRect/>
          <a:stretch/>
        </p:blipFill>
        <p:spPr>
          <a:xfrm>
            <a:off x="10440000" y="6228000"/>
            <a:ext cx="1375200" cy="338815"/>
          </a:xfrm>
          <a:prstGeom prst="rect">
            <a:avLst/>
          </a:prstGeom>
        </p:spPr>
      </p:pic>
      <p:sp>
        <p:nvSpPr>
          <p:cNvPr id="4" name="Platshållare för text 3"/>
          <p:cNvSpPr>
            <a:spLocks noGrp="1"/>
          </p:cNvSpPr>
          <p:nvPr>
            <p:ph type="body" sz="quarter" idx="14"/>
          </p:nvPr>
        </p:nvSpPr>
        <p:spPr>
          <a:xfrm>
            <a:off x="912000" y="2304000"/>
            <a:ext cx="5184775" cy="3888000"/>
          </a:xfrm>
        </p:spPr>
        <p:txBody>
          <a:bodyPr>
            <a:noAutofit/>
          </a:bodyPr>
          <a:lstStyle>
            <a:lvl1pPr marL="0" indent="0">
              <a:lnSpc>
                <a:spcPct val="100000"/>
              </a:lnSpc>
              <a:spcAft>
                <a:spcPts val="1200"/>
              </a:spcAft>
              <a:buFontTx/>
              <a:buNone/>
              <a:defRPr sz="2200"/>
            </a:lvl1pPr>
            <a:lvl2pPr>
              <a:lnSpc>
                <a:spcPct val="100000"/>
              </a:lnSpc>
              <a:spcAft>
                <a:spcPts val="1200"/>
              </a:spcAft>
              <a:defRPr sz="2200"/>
            </a:lvl2pPr>
            <a:lvl3pPr>
              <a:lnSpc>
                <a:spcPct val="100000"/>
              </a:lnSpc>
              <a:spcAft>
                <a:spcPts val="1200"/>
              </a:spcAft>
              <a:defRPr sz="2200"/>
            </a:lvl3pPr>
            <a:lvl4pPr>
              <a:lnSpc>
                <a:spcPct val="100000"/>
              </a:lnSpc>
              <a:spcAft>
                <a:spcPts val="1200"/>
              </a:spcAft>
              <a:defRPr sz="2200"/>
            </a:lvl4pPr>
            <a:lvl5pPr>
              <a:lnSpc>
                <a:spcPct val="100000"/>
              </a:lnSpc>
              <a:spcAft>
                <a:spcPts val="1200"/>
              </a:spcAft>
              <a:defRPr sz="22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2600438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eller grafik helsida">
    <p:spTree>
      <p:nvGrpSpPr>
        <p:cNvPr id="1" name=""/>
        <p:cNvGrpSpPr/>
        <p:nvPr/>
      </p:nvGrpSpPr>
      <p:grpSpPr>
        <a:xfrm>
          <a:off x="0" y="0"/>
          <a:ext cx="0" cy="0"/>
          <a:chOff x="0" y="0"/>
          <a:chExt cx="0" cy="0"/>
        </a:xfrm>
      </p:grpSpPr>
      <p:sp>
        <p:nvSpPr>
          <p:cNvPr id="4" name="Platshållare för innehåll 3"/>
          <p:cNvSpPr>
            <a:spLocks noGrp="1"/>
          </p:cNvSpPr>
          <p:nvPr>
            <p:ph sz="quarter" idx="15" hasCustomPrompt="1"/>
          </p:nvPr>
        </p:nvSpPr>
        <p:spPr>
          <a:xfrm>
            <a:off x="0" y="1"/>
            <a:ext cx="12192000" cy="6858000"/>
          </a:xfrm>
        </p:spPr>
        <p:txBody>
          <a:bodyPr/>
          <a:lstStyle>
            <a:lvl1pPr marL="0" indent="0" algn="l" defTabSz="914400" rtl="0" eaLnBrk="1" latinLnBrk="0" hangingPunct="1">
              <a:lnSpc>
                <a:spcPct val="100000"/>
              </a:lnSpc>
              <a:spcBef>
                <a:spcPts val="0"/>
              </a:spcBef>
              <a:spcAft>
                <a:spcPts val="1800"/>
              </a:spcAft>
              <a:buClr>
                <a:srgbClr val="B1063A"/>
              </a:buClr>
              <a:buFontTx/>
              <a:buNone/>
              <a:defRPr lang="sv-SE" sz="22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1800"/>
              </a:spcAft>
              <a:buClr>
                <a:srgbClr val="B1063A"/>
              </a:buClr>
              <a:buFontTx/>
              <a:buNone/>
            </a:pPr>
            <a:r>
              <a:rPr lang="sv-SE" dirty="0"/>
              <a:t>Klicka på symbolen för bild för att lägga till foto eller grafik</a:t>
            </a:r>
          </a:p>
        </p:txBody>
      </p:sp>
      <p:sp>
        <p:nvSpPr>
          <p:cNvPr id="3" name="Platshållare för bild 6"/>
          <p:cNvSpPr>
            <a:spLocks noGrp="1"/>
          </p:cNvSpPr>
          <p:nvPr>
            <p:ph type="pic" sz="quarter" idx="16" hasCustomPrompt="1"/>
          </p:nvPr>
        </p:nvSpPr>
        <p:spPr>
          <a:xfrm>
            <a:off x="10476000" y="288000"/>
            <a:ext cx="1404000" cy="1404000"/>
          </a:xfrm>
        </p:spPr>
        <p:txBody>
          <a:bodyPr/>
          <a:lstStyle>
            <a:lvl1pPr marL="0" indent="0">
              <a:lnSpc>
                <a:spcPct val="100000"/>
              </a:lnSpc>
              <a:buFontTx/>
              <a:buNone/>
              <a:defRPr sz="1200" baseline="0">
                <a:solidFill>
                  <a:schemeClr val="tx1"/>
                </a:solidFill>
              </a:defRPr>
            </a:lvl1pPr>
          </a:lstStyle>
          <a:p>
            <a:r>
              <a:rPr lang="sv-SE" dirty="0"/>
              <a:t>Här kan du infoga en ikon från bildgalleriet på intranätet.</a:t>
            </a:r>
          </a:p>
        </p:txBody>
      </p:sp>
    </p:spTree>
    <p:extLst>
      <p:ext uri="{BB962C8B-B14F-4D97-AF65-F5344CB8AC3E}">
        <p14:creationId xmlns:p14="http://schemas.microsoft.com/office/powerpoint/2010/main" val="318061126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080000" y="540000"/>
            <a:ext cx="9360000" cy="1296000"/>
          </a:xfrm>
          <a:prstGeom prst="rect">
            <a:avLst/>
          </a:prstGeom>
        </p:spPr>
        <p:txBody>
          <a:bodyPr vert="horz" lIns="91440" tIns="45720" rIns="91440" bIns="45720" rtlCol="0" anchor="ctr">
            <a:noAutofit/>
          </a:bodyPr>
          <a:lstStyle/>
          <a:p>
            <a:r>
              <a:rPr lang="sv-SE" dirty="0"/>
              <a:t>Klicka här för att ändra format</a:t>
            </a:r>
          </a:p>
        </p:txBody>
      </p:sp>
      <p:sp>
        <p:nvSpPr>
          <p:cNvPr id="4" name="Platshållare för datum 3"/>
          <p:cNvSpPr>
            <a:spLocks noGrp="1"/>
          </p:cNvSpPr>
          <p:nvPr>
            <p:ph type="dt" sz="half" idx="2"/>
          </p:nvPr>
        </p:nvSpPr>
        <p:spPr>
          <a:xfrm>
            <a:off x="4860000" y="6228000"/>
            <a:ext cx="2484000" cy="365125"/>
          </a:xfrm>
          <a:prstGeom prst="rect">
            <a:avLst/>
          </a:prstGeom>
        </p:spPr>
        <p:txBody>
          <a:bodyPr vert="horz" lIns="91440" tIns="45720" rIns="91440" bIns="45720" rtlCol="0" anchor="ctr"/>
          <a:lstStyle>
            <a:lvl1pPr algn="ctr">
              <a:defRPr sz="1200" spc="100" baseline="0">
                <a:solidFill>
                  <a:schemeClr val="tx1"/>
                </a:solidFill>
              </a:defRPr>
            </a:lvl1pPr>
          </a:lstStyle>
          <a:p>
            <a:r>
              <a:rPr lang="sv-SE"/>
              <a:t>Avsnittsrubrik</a:t>
            </a:r>
            <a:endParaRPr lang="sv-SE" dirty="0"/>
          </a:p>
        </p:txBody>
      </p:sp>
      <p:sp>
        <p:nvSpPr>
          <p:cNvPr id="5" name="Platshållare för sidfot 4"/>
          <p:cNvSpPr>
            <a:spLocks noGrp="1"/>
          </p:cNvSpPr>
          <p:nvPr>
            <p:ph type="ftr" sz="quarter" idx="3"/>
          </p:nvPr>
        </p:nvSpPr>
        <p:spPr>
          <a:xfrm>
            <a:off x="1080000" y="6228000"/>
            <a:ext cx="3600000" cy="365125"/>
          </a:xfrm>
          <a:prstGeom prst="rect">
            <a:avLst/>
          </a:prstGeom>
        </p:spPr>
        <p:txBody>
          <a:bodyPr vert="horz" lIns="91440" tIns="45720" rIns="91440" bIns="45720" rtlCol="0" anchor="ctr"/>
          <a:lstStyle>
            <a:lvl1pPr algn="l">
              <a:defRPr sz="1200" spc="100" baseline="0">
                <a:solidFill>
                  <a:schemeClr val="tx1"/>
                </a:solidFill>
              </a:defRPr>
            </a:lvl1pPr>
          </a:lstStyle>
          <a:p>
            <a:r>
              <a:rPr lang="sv-SE"/>
              <a:t>Presentationsrubrik</a:t>
            </a:r>
            <a:endParaRPr lang="sv-SE" dirty="0"/>
          </a:p>
        </p:txBody>
      </p:sp>
      <p:sp>
        <p:nvSpPr>
          <p:cNvPr id="6" name="Platshållare för bildnummer 5"/>
          <p:cNvSpPr>
            <a:spLocks noGrp="1"/>
          </p:cNvSpPr>
          <p:nvPr>
            <p:ph type="sldNum" sz="quarter" idx="4"/>
          </p:nvPr>
        </p:nvSpPr>
        <p:spPr>
          <a:xfrm>
            <a:off x="432000" y="6228000"/>
            <a:ext cx="522000" cy="365125"/>
          </a:xfrm>
          <a:prstGeom prst="rect">
            <a:avLst/>
          </a:prstGeom>
        </p:spPr>
        <p:txBody>
          <a:bodyPr vert="horz" lIns="91440" tIns="45720" rIns="91440" bIns="45720" rtlCol="0" anchor="ctr"/>
          <a:lstStyle>
            <a:lvl1pPr algn="l">
              <a:defRPr sz="1200">
                <a:solidFill>
                  <a:schemeClr val="tx1"/>
                </a:solidFill>
              </a:defRPr>
            </a:lvl1pPr>
          </a:lstStyle>
          <a:p>
            <a:fld id="{8EEB9E62-4301-493A-8C73-0409F1A2D539}" type="slidenum">
              <a:rPr lang="sv-SE" smtClean="0"/>
              <a:pPr/>
              <a:t>‹#›</a:t>
            </a:fld>
            <a:endParaRPr lang="sv-SE"/>
          </a:p>
        </p:txBody>
      </p:sp>
      <p:sp>
        <p:nvSpPr>
          <p:cNvPr id="7" name="Platshållare för text 6"/>
          <p:cNvSpPr>
            <a:spLocks noGrp="1"/>
          </p:cNvSpPr>
          <p:nvPr>
            <p:ph type="body" idx="1"/>
          </p:nvPr>
        </p:nvSpPr>
        <p:spPr>
          <a:xfrm>
            <a:off x="1080000" y="1836000"/>
            <a:ext cx="9360000" cy="4140000"/>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866280877"/>
      </p:ext>
    </p:extLst>
  </p:cSld>
  <p:clrMap bg1="lt1" tx1="dk1" bg2="lt2" tx2="dk2" accent1="accent1" accent2="accent2" accent3="accent3" accent4="accent4" accent5="accent5" accent6="accent6" hlink="hlink" folHlink="folHlink"/>
  <p:sldLayoutIdLst>
    <p:sldLayoutId id="2147483664" r:id="rId1"/>
    <p:sldLayoutId id="2147483654" r:id="rId2"/>
    <p:sldLayoutId id="2147483652" r:id="rId3"/>
    <p:sldLayoutId id="2147483660" r:id="rId4"/>
    <p:sldLayoutId id="2147483658" r:id="rId5"/>
    <p:sldLayoutId id="2147483656" r:id="rId6"/>
    <p:sldLayoutId id="2147483653" r:id="rId7"/>
    <p:sldLayoutId id="2147483651" r:id="rId8"/>
    <p:sldLayoutId id="2147483661" r:id="rId9"/>
    <p:sldLayoutId id="2147483659" r:id="rId10"/>
    <p:sldLayoutId id="2147483657" r:id="rId11"/>
    <p:sldLayoutId id="2147483665" r:id="rId12"/>
  </p:sldLayoutIdLst>
  <p:hf hdr="0" ftr="0" dt="0"/>
  <p:txStyles>
    <p:titleStyle>
      <a:lvl1pPr algn="l" defTabSz="914400" rtl="0" eaLnBrk="1" latinLnBrk="0" hangingPunct="1">
        <a:lnSpc>
          <a:spcPct val="100000"/>
        </a:lnSpc>
        <a:spcBef>
          <a:spcPct val="0"/>
        </a:spcBef>
        <a:buNone/>
        <a:defRPr sz="3600" b="1" kern="1200" baseline="0">
          <a:solidFill>
            <a:srgbClr val="B1063A"/>
          </a:solidFill>
          <a:latin typeface="+mj-lt"/>
          <a:ea typeface="+mj-ea"/>
          <a:cs typeface="+mj-cs"/>
        </a:defRPr>
      </a:lvl1pPr>
    </p:titleStyle>
    <p:bodyStyle>
      <a:lvl1pPr marL="360000" indent="-360000" algn="l" defTabSz="914400" rtl="0" eaLnBrk="1" latinLnBrk="0" hangingPunct="1">
        <a:lnSpc>
          <a:spcPct val="100000"/>
        </a:lnSpc>
        <a:spcBef>
          <a:spcPts val="0"/>
        </a:spcBef>
        <a:spcAft>
          <a:spcPts val="1200"/>
        </a:spcAft>
        <a:buClr>
          <a:srgbClr val="B1063A"/>
        </a:buClr>
        <a:buFont typeface="Arial" panose="020B0604020202020204" pitchFamily="34" charset="0"/>
        <a:buChar char="•"/>
        <a:defRPr sz="2200" kern="1200" baseline="0">
          <a:solidFill>
            <a:schemeClr val="tx1"/>
          </a:solidFill>
          <a:latin typeface="+mn-lt"/>
          <a:ea typeface="+mn-ea"/>
          <a:cs typeface="+mn-cs"/>
        </a:defRPr>
      </a:lvl1pPr>
      <a:lvl2pPr marL="360000" indent="-360000" algn="l" defTabSz="914400" rtl="0" eaLnBrk="1" latinLnBrk="0" hangingPunct="1">
        <a:lnSpc>
          <a:spcPct val="100000"/>
        </a:lnSpc>
        <a:spcBef>
          <a:spcPts val="0"/>
        </a:spcBef>
        <a:spcAft>
          <a:spcPts val="1200"/>
        </a:spcAft>
        <a:buClr>
          <a:srgbClr val="B1063A"/>
        </a:buClr>
        <a:buFont typeface="Arial" panose="020B0604020202020204" pitchFamily="34" charset="0"/>
        <a:buChar char="•"/>
        <a:defRPr sz="2200" kern="1200">
          <a:solidFill>
            <a:schemeClr val="tx1"/>
          </a:solidFill>
          <a:latin typeface="+mn-lt"/>
          <a:ea typeface="+mn-ea"/>
          <a:cs typeface="+mn-cs"/>
        </a:defRPr>
      </a:lvl2pPr>
      <a:lvl3pPr marL="720000" indent="-360000" algn="l" defTabSz="914400" rtl="0" eaLnBrk="1" latinLnBrk="0" hangingPunct="1">
        <a:lnSpc>
          <a:spcPct val="100000"/>
        </a:lnSpc>
        <a:spcBef>
          <a:spcPts val="0"/>
        </a:spcBef>
        <a:spcAft>
          <a:spcPts val="1200"/>
        </a:spcAft>
        <a:buClr>
          <a:srgbClr val="B1063A"/>
        </a:buClr>
        <a:buFont typeface="Arial" panose="020B0604020202020204" pitchFamily="34" charset="0"/>
        <a:buChar char="•"/>
        <a:defRPr sz="1800" kern="1200" baseline="0">
          <a:solidFill>
            <a:schemeClr val="tx1"/>
          </a:solidFill>
          <a:latin typeface="+mn-lt"/>
          <a:ea typeface="+mn-ea"/>
          <a:cs typeface="+mn-cs"/>
        </a:defRPr>
      </a:lvl3pPr>
      <a:lvl4pPr marL="1080000" indent="-360000" algn="l" defTabSz="914400" rtl="0" eaLnBrk="1" latinLnBrk="0" hangingPunct="1">
        <a:lnSpc>
          <a:spcPct val="100000"/>
        </a:lnSpc>
        <a:spcBef>
          <a:spcPts val="0"/>
        </a:spcBef>
        <a:spcAft>
          <a:spcPts val="1200"/>
        </a:spcAft>
        <a:buClr>
          <a:srgbClr val="B1063A"/>
        </a:buClr>
        <a:buFont typeface="Arial" panose="020B0604020202020204" pitchFamily="34" charset="0"/>
        <a:buChar char="•"/>
        <a:defRPr sz="1600" kern="1200" baseline="0">
          <a:solidFill>
            <a:schemeClr val="tx1"/>
          </a:solidFill>
          <a:latin typeface="+mn-lt"/>
          <a:ea typeface="+mn-ea"/>
          <a:cs typeface="+mn-cs"/>
        </a:defRPr>
      </a:lvl4pPr>
      <a:lvl5pPr marL="1440000" indent="-360000" algn="l" defTabSz="914400" rtl="0" eaLnBrk="1" latinLnBrk="0" hangingPunct="1">
        <a:lnSpc>
          <a:spcPct val="100000"/>
        </a:lnSpc>
        <a:spcBef>
          <a:spcPts val="0"/>
        </a:spcBef>
        <a:spcAft>
          <a:spcPts val="1200"/>
        </a:spcAft>
        <a:buClr>
          <a:srgbClr val="B1063A"/>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080000" y="540000"/>
            <a:ext cx="9360000" cy="1296000"/>
          </a:xfrm>
          <a:prstGeom prst="rect">
            <a:avLst/>
          </a:prstGeom>
        </p:spPr>
        <p:txBody>
          <a:bodyPr vert="horz" lIns="91440" tIns="45720" rIns="91440" bIns="45720" rtlCol="0" anchor="ctr">
            <a:noAutofit/>
          </a:bodyPr>
          <a:lstStyle/>
          <a:p>
            <a:r>
              <a:rPr lang="sv-SE" dirty="0"/>
              <a:t>Klicka här för att ändra format</a:t>
            </a:r>
          </a:p>
        </p:txBody>
      </p:sp>
      <p:sp>
        <p:nvSpPr>
          <p:cNvPr id="4" name="Platshållare för datum 3"/>
          <p:cNvSpPr>
            <a:spLocks noGrp="1"/>
          </p:cNvSpPr>
          <p:nvPr>
            <p:ph type="dt" sz="half" idx="2"/>
          </p:nvPr>
        </p:nvSpPr>
        <p:spPr>
          <a:xfrm>
            <a:off x="4860000" y="6228000"/>
            <a:ext cx="2484000" cy="365125"/>
          </a:xfrm>
          <a:prstGeom prst="rect">
            <a:avLst/>
          </a:prstGeom>
        </p:spPr>
        <p:txBody>
          <a:bodyPr vert="horz" lIns="91440" tIns="45720" rIns="91440" bIns="45720" rtlCol="0" anchor="ctr"/>
          <a:lstStyle>
            <a:lvl1pPr algn="ctr">
              <a:defRPr sz="1200" spc="100" baseline="0">
                <a:solidFill>
                  <a:schemeClr val="tx1"/>
                </a:solidFill>
              </a:defRPr>
            </a:lvl1pPr>
          </a:lstStyle>
          <a:p>
            <a:r>
              <a:rPr lang="sv-SE"/>
              <a:t>Avsnittsrubrik</a:t>
            </a:r>
            <a:endParaRPr lang="sv-SE" dirty="0"/>
          </a:p>
        </p:txBody>
      </p:sp>
      <p:sp>
        <p:nvSpPr>
          <p:cNvPr id="5" name="Platshållare för sidfot 4"/>
          <p:cNvSpPr>
            <a:spLocks noGrp="1"/>
          </p:cNvSpPr>
          <p:nvPr>
            <p:ph type="ftr" sz="quarter" idx="3"/>
          </p:nvPr>
        </p:nvSpPr>
        <p:spPr>
          <a:xfrm>
            <a:off x="1080000" y="6228000"/>
            <a:ext cx="3600000" cy="365125"/>
          </a:xfrm>
          <a:prstGeom prst="rect">
            <a:avLst/>
          </a:prstGeom>
        </p:spPr>
        <p:txBody>
          <a:bodyPr vert="horz" lIns="91440" tIns="45720" rIns="91440" bIns="45720" rtlCol="0" anchor="ctr"/>
          <a:lstStyle>
            <a:lvl1pPr algn="l">
              <a:defRPr sz="1200" spc="100" baseline="0">
                <a:solidFill>
                  <a:schemeClr val="tx1"/>
                </a:solidFill>
              </a:defRPr>
            </a:lvl1pPr>
          </a:lstStyle>
          <a:p>
            <a:r>
              <a:rPr lang="sv-SE"/>
              <a:t>Presentationsrubrik</a:t>
            </a:r>
            <a:endParaRPr lang="sv-SE" dirty="0"/>
          </a:p>
        </p:txBody>
      </p:sp>
      <p:sp>
        <p:nvSpPr>
          <p:cNvPr id="6" name="Platshållare för bildnummer 5"/>
          <p:cNvSpPr>
            <a:spLocks noGrp="1"/>
          </p:cNvSpPr>
          <p:nvPr>
            <p:ph type="sldNum" sz="quarter" idx="4"/>
          </p:nvPr>
        </p:nvSpPr>
        <p:spPr>
          <a:xfrm>
            <a:off x="432000" y="6228000"/>
            <a:ext cx="522000" cy="365125"/>
          </a:xfrm>
          <a:prstGeom prst="rect">
            <a:avLst/>
          </a:prstGeom>
        </p:spPr>
        <p:txBody>
          <a:bodyPr vert="horz" lIns="91440" tIns="45720" rIns="91440" bIns="45720" rtlCol="0" anchor="ctr"/>
          <a:lstStyle>
            <a:lvl1pPr algn="l">
              <a:defRPr sz="1200">
                <a:solidFill>
                  <a:schemeClr val="tx1"/>
                </a:solidFill>
              </a:defRPr>
            </a:lvl1pPr>
          </a:lstStyle>
          <a:p>
            <a:fld id="{8EEB9E62-4301-493A-8C73-0409F1A2D539}" type="slidenum">
              <a:rPr lang="sv-SE" smtClean="0"/>
              <a:pPr/>
              <a:t>‹#›</a:t>
            </a:fld>
            <a:endParaRPr lang="sv-SE"/>
          </a:p>
        </p:txBody>
      </p:sp>
      <p:sp>
        <p:nvSpPr>
          <p:cNvPr id="7" name="Platshållare för text 6"/>
          <p:cNvSpPr>
            <a:spLocks noGrp="1"/>
          </p:cNvSpPr>
          <p:nvPr>
            <p:ph type="body" idx="1"/>
          </p:nvPr>
        </p:nvSpPr>
        <p:spPr>
          <a:xfrm>
            <a:off x="1080000" y="1836000"/>
            <a:ext cx="9360000" cy="4140000"/>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20260606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lvl1pPr algn="l" defTabSz="914400" rtl="0" eaLnBrk="1" latinLnBrk="0" hangingPunct="1">
        <a:lnSpc>
          <a:spcPct val="100000"/>
        </a:lnSpc>
        <a:spcBef>
          <a:spcPct val="0"/>
        </a:spcBef>
        <a:buNone/>
        <a:defRPr sz="3600" b="1" kern="1200" baseline="0">
          <a:solidFill>
            <a:srgbClr val="B1063A"/>
          </a:solidFill>
          <a:latin typeface="+mj-lt"/>
          <a:ea typeface="+mj-ea"/>
          <a:cs typeface="+mj-cs"/>
        </a:defRPr>
      </a:lvl1pPr>
    </p:titleStyle>
    <p:bodyStyle>
      <a:lvl1pPr marL="360000" indent="-360000" algn="l" defTabSz="914400" rtl="0" eaLnBrk="1" latinLnBrk="0" hangingPunct="1">
        <a:lnSpc>
          <a:spcPct val="100000"/>
        </a:lnSpc>
        <a:spcBef>
          <a:spcPts val="0"/>
        </a:spcBef>
        <a:spcAft>
          <a:spcPts val="1200"/>
        </a:spcAft>
        <a:buClr>
          <a:srgbClr val="B1063A"/>
        </a:buClr>
        <a:buFont typeface="Arial" panose="020B0604020202020204" pitchFamily="34" charset="0"/>
        <a:buChar char="•"/>
        <a:defRPr sz="2200" kern="1200" baseline="0">
          <a:solidFill>
            <a:schemeClr val="tx1"/>
          </a:solidFill>
          <a:latin typeface="+mn-lt"/>
          <a:ea typeface="+mn-ea"/>
          <a:cs typeface="+mn-cs"/>
        </a:defRPr>
      </a:lvl1pPr>
      <a:lvl2pPr marL="360000" indent="-360000" algn="l" defTabSz="914400" rtl="0" eaLnBrk="1" latinLnBrk="0" hangingPunct="1">
        <a:lnSpc>
          <a:spcPct val="100000"/>
        </a:lnSpc>
        <a:spcBef>
          <a:spcPts val="0"/>
        </a:spcBef>
        <a:spcAft>
          <a:spcPts val="1200"/>
        </a:spcAft>
        <a:buClr>
          <a:srgbClr val="B1063A"/>
        </a:buClr>
        <a:buFont typeface="Arial" panose="020B0604020202020204" pitchFamily="34" charset="0"/>
        <a:buChar char="•"/>
        <a:defRPr sz="2200" kern="1200">
          <a:solidFill>
            <a:schemeClr val="tx1"/>
          </a:solidFill>
          <a:latin typeface="+mn-lt"/>
          <a:ea typeface="+mn-ea"/>
          <a:cs typeface="+mn-cs"/>
        </a:defRPr>
      </a:lvl2pPr>
      <a:lvl3pPr marL="720000" indent="-360000" algn="l" defTabSz="914400" rtl="0" eaLnBrk="1" latinLnBrk="0" hangingPunct="1">
        <a:lnSpc>
          <a:spcPct val="100000"/>
        </a:lnSpc>
        <a:spcBef>
          <a:spcPts val="0"/>
        </a:spcBef>
        <a:spcAft>
          <a:spcPts val="1200"/>
        </a:spcAft>
        <a:buClr>
          <a:srgbClr val="B1063A"/>
        </a:buClr>
        <a:buFont typeface="Arial" panose="020B0604020202020204" pitchFamily="34" charset="0"/>
        <a:buChar char="•"/>
        <a:defRPr sz="1800" kern="1200" baseline="0">
          <a:solidFill>
            <a:schemeClr val="tx1"/>
          </a:solidFill>
          <a:latin typeface="+mn-lt"/>
          <a:ea typeface="+mn-ea"/>
          <a:cs typeface="+mn-cs"/>
        </a:defRPr>
      </a:lvl3pPr>
      <a:lvl4pPr marL="1080000" indent="-360000" algn="l" defTabSz="914400" rtl="0" eaLnBrk="1" latinLnBrk="0" hangingPunct="1">
        <a:lnSpc>
          <a:spcPct val="100000"/>
        </a:lnSpc>
        <a:spcBef>
          <a:spcPts val="0"/>
        </a:spcBef>
        <a:spcAft>
          <a:spcPts val="1200"/>
        </a:spcAft>
        <a:buClr>
          <a:srgbClr val="B1063A"/>
        </a:buClr>
        <a:buFont typeface="Arial" panose="020B0604020202020204" pitchFamily="34" charset="0"/>
        <a:buChar char="•"/>
        <a:defRPr sz="1600" kern="1200" baseline="0">
          <a:solidFill>
            <a:schemeClr val="tx1"/>
          </a:solidFill>
          <a:latin typeface="+mn-lt"/>
          <a:ea typeface="+mn-ea"/>
          <a:cs typeface="+mn-cs"/>
        </a:defRPr>
      </a:lvl4pPr>
      <a:lvl5pPr marL="1440000" indent="-360000" algn="l" defTabSz="914400" rtl="0" eaLnBrk="1" latinLnBrk="0" hangingPunct="1">
        <a:lnSpc>
          <a:spcPct val="100000"/>
        </a:lnSpc>
        <a:spcBef>
          <a:spcPts val="0"/>
        </a:spcBef>
        <a:spcAft>
          <a:spcPts val="1200"/>
        </a:spcAft>
        <a:buClr>
          <a:srgbClr val="B1063A"/>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440000" y="540000"/>
            <a:ext cx="9360000" cy="1296000"/>
          </a:xfrm>
          <a:prstGeom prst="rect">
            <a:avLst/>
          </a:prstGeom>
        </p:spPr>
        <p:txBody>
          <a:bodyPr vert="horz" lIns="91440" tIns="45720" rIns="91440" bIns="45720" rtlCol="0" anchor="ctr">
            <a:noAutofit/>
          </a:bodyPr>
          <a:lstStyle/>
          <a:p>
            <a:r>
              <a:rPr lang="sv-SE" dirty="0" smtClean="0"/>
              <a:t>Klicka här för att ändra format</a:t>
            </a:r>
            <a:endParaRPr lang="sv-SE" dirty="0"/>
          </a:p>
        </p:txBody>
      </p:sp>
      <p:sp>
        <p:nvSpPr>
          <p:cNvPr id="4" name="Platshållare för datum 3"/>
          <p:cNvSpPr>
            <a:spLocks noGrp="1"/>
          </p:cNvSpPr>
          <p:nvPr>
            <p:ph type="dt" sz="half" idx="2"/>
          </p:nvPr>
        </p:nvSpPr>
        <p:spPr>
          <a:xfrm>
            <a:off x="4860000" y="6228000"/>
            <a:ext cx="2484000" cy="365125"/>
          </a:xfrm>
          <a:prstGeom prst="rect">
            <a:avLst/>
          </a:prstGeom>
        </p:spPr>
        <p:txBody>
          <a:bodyPr vert="horz" lIns="91440" tIns="45720" rIns="91440" bIns="45720" rtlCol="0" anchor="ctr"/>
          <a:lstStyle>
            <a:lvl1pPr algn="ctr">
              <a:defRPr sz="1200" spc="100" baseline="0">
                <a:solidFill>
                  <a:schemeClr val="tx1"/>
                </a:solidFill>
              </a:defRPr>
            </a:lvl1pPr>
          </a:lstStyle>
          <a:p>
            <a:r>
              <a:rPr lang="sv-SE" smtClean="0"/>
              <a:t>Avsnittsrubrik</a:t>
            </a:r>
            <a:endParaRPr lang="sv-SE" dirty="0"/>
          </a:p>
        </p:txBody>
      </p:sp>
      <p:sp>
        <p:nvSpPr>
          <p:cNvPr id="5" name="Platshållare för sidfot 4"/>
          <p:cNvSpPr>
            <a:spLocks noGrp="1"/>
          </p:cNvSpPr>
          <p:nvPr>
            <p:ph type="ftr" sz="quarter" idx="3"/>
          </p:nvPr>
        </p:nvSpPr>
        <p:spPr>
          <a:xfrm>
            <a:off x="1080000" y="6228000"/>
            <a:ext cx="3600000" cy="365125"/>
          </a:xfrm>
          <a:prstGeom prst="rect">
            <a:avLst/>
          </a:prstGeom>
        </p:spPr>
        <p:txBody>
          <a:bodyPr vert="horz" lIns="91440" tIns="45720" rIns="91440" bIns="45720" rtlCol="0" anchor="ctr"/>
          <a:lstStyle>
            <a:lvl1pPr algn="l">
              <a:defRPr sz="1200" spc="100" baseline="0">
                <a:solidFill>
                  <a:schemeClr val="tx1"/>
                </a:solidFill>
              </a:defRPr>
            </a:lvl1pPr>
          </a:lstStyle>
          <a:p>
            <a:r>
              <a:rPr lang="sv-SE" smtClean="0"/>
              <a:t>Presentationsrubrik</a:t>
            </a:r>
            <a:endParaRPr lang="sv-SE" dirty="0"/>
          </a:p>
        </p:txBody>
      </p:sp>
      <p:sp>
        <p:nvSpPr>
          <p:cNvPr id="6" name="Platshållare för bildnummer 5"/>
          <p:cNvSpPr>
            <a:spLocks noGrp="1"/>
          </p:cNvSpPr>
          <p:nvPr>
            <p:ph type="sldNum" sz="quarter" idx="4"/>
          </p:nvPr>
        </p:nvSpPr>
        <p:spPr>
          <a:xfrm>
            <a:off x="432000" y="6228000"/>
            <a:ext cx="522000" cy="365125"/>
          </a:xfrm>
          <a:prstGeom prst="rect">
            <a:avLst/>
          </a:prstGeom>
        </p:spPr>
        <p:txBody>
          <a:bodyPr vert="horz" lIns="91440" tIns="45720" rIns="91440" bIns="45720" rtlCol="0" anchor="ctr"/>
          <a:lstStyle>
            <a:lvl1pPr algn="l">
              <a:defRPr sz="1200">
                <a:solidFill>
                  <a:schemeClr val="tx1"/>
                </a:solidFill>
              </a:defRPr>
            </a:lvl1pPr>
          </a:lstStyle>
          <a:p>
            <a:fld id="{8EEB9E62-4301-493A-8C73-0409F1A2D539}" type="slidenum">
              <a:rPr lang="sv-SE" smtClean="0"/>
              <a:pPr/>
              <a:t>‹#›</a:t>
            </a:fld>
            <a:endParaRPr lang="sv-SE"/>
          </a:p>
        </p:txBody>
      </p:sp>
      <p:sp>
        <p:nvSpPr>
          <p:cNvPr id="7" name="Platshållare för text 6"/>
          <p:cNvSpPr>
            <a:spLocks noGrp="1"/>
          </p:cNvSpPr>
          <p:nvPr>
            <p:ph type="body" idx="1"/>
          </p:nvPr>
        </p:nvSpPr>
        <p:spPr>
          <a:xfrm>
            <a:off x="1440000" y="1836000"/>
            <a:ext cx="9360000" cy="4140000"/>
          </a:xfrm>
          <a:prstGeom prst="rect">
            <a:avLst/>
          </a:prstGeom>
        </p:spPr>
        <p:txBody>
          <a:bodyPr vert="horz" lIns="91440" tIns="45720" rIns="91440" bIns="45720" rtlCol="0">
            <a:noAutofit/>
          </a:bodyPr>
          <a:lstStyle/>
          <a:p>
            <a:pPr lvl="0"/>
            <a:r>
              <a:rPr lang="sv-SE" dirty="0" smtClean="0"/>
              <a:t>Redigera format för bakgrundstext</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6018083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iming>
    <p:tnLst>
      <p:par>
        <p:cTn id="1" dur="indefinite" restart="never" nodeType="tmRoot"/>
      </p:par>
    </p:tnLst>
  </p:timing>
  <p:hf sldNum="0" hdr="0" ftr="0" dt="0"/>
  <p:txStyles>
    <p:titleStyle>
      <a:lvl1pPr algn="l" defTabSz="914400" rtl="0" eaLnBrk="1" latinLnBrk="0" hangingPunct="1">
        <a:lnSpc>
          <a:spcPct val="100000"/>
        </a:lnSpc>
        <a:spcBef>
          <a:spcPct val="0"/>
        </a:spcBef>
        <a:buNone/>
        <a:defRPr sz="3600" b="1" kern="1200" baseline="0">
          <a:solidFill>
            <a:srgbClr val="B1063A"/>
          </a:solidFill>
          <a:latin typeface="+mj-lt"/>
          <a:ea typeface="+mj-ea"/>
          <a:cs typeface="+mj-cs"/>
        </a:defRPr>
      </a:lvl1pPr>
    </p:titleStyle>
    <p:bodyStyle>
      <a:lvl1pPr marL="360000" indent="-360000" algn="l" defTabSz="914400" rtl="0" eaLnBrk="1" latinLnBrk="0" hangingPunct="1">
        <a:lnSpc>
          <a:spcPct val="100000"/>
        </a:lnSpc>
        <a:spcBef>
          <a:spcPts val="0"/>
        </a:spcBef>
        <a:spcAft>
          <a:spcPts val="1800"/>
        </a:spcAft>
        <a:buClr>
          <a:srgbClr val="B1063A"/>
        </a:buClr>
        <a:buFont typeface="+mj-lt"/>
        <a:buAutoNum type="arabicPeriod"/>
        <a:defRPr sz="2200" kern="1200" baseline="0">
          <a:solidFill>
            <a:schemeClr val="tx1"/>
          </a:solidFill>
          <a:latin typeface="+mn-lt"/>
          <a:ea typeface="+mn-ea"/>
          <a:cs typeface="+mn-cs"/>
        </a:defRPr>
      </a:lvl1pPr>
      <a:lvl2pPr marL="360000" indent="-360000" algn="l" defTabSz="914400" rtl="0" eaLnBrk="1" latinLnBrk="0" hangingPunct="1">
        <a:lnSpc>
          <a:spcPct val="100000"/>
        </a:lnSpc>
        <a:spcBef>
          <a:spcPts val="0"/>
        </a:spcBef>
        <a:spcAft>
          <a:spcPts val="1800"/>
        </a:spcAft>
        <a:buClr>
          <a:srgbClr val="B1063A"/>
        </a:buClr>
        <a:buFont typeface="Arial" panose="020B0604020202020204" pitchFamily="34" charset="0"/>
        <a:buChar char="•"/>
        <a:defRPr sz="2200" kern="1200">
          <a:solidFill>
            <a:schemeClr val="tx1"/>
          </a:solidFill>
          <a:latin typeface="+mn-lt"/>
          <a:ea typeface="+mn-ea"/>
          <a:cs typeface="+mn-cs"/>
        </a:defRPr>
      </a:lvl2pPr>
      <a:lvl3pPr marL="720000" indent="-360000" algn="l" defTabSz="914400" rtl="0" eaLnBrk="1" latinLnBrk="0" hangingPunct="1">
        <a:lnSpc>
          <a:spcPct val="100000"/>
        </a:lnSpc>
        <a:spcBef>
          <a:spcPts val="0"/>
        </a:spcBef>
        <a:spcAft>
          <a:spcPts val="1800"/>
        </a:spcAft>
        <a:buClr>
          <a:srgbClr val="B1063A"/>
        </a:buClr>
        <a:buFont typeface="Arial" panose="020B0604020202020204" pitchFamily="34" charset="0"/>
        <a:buChar char="•"/>
        <a:defRPr sz="1800" kern="1200" baseline="0">
          <a:solidFill>
            <a:schemeClr val="tx1"/>
          </a:solidFill>
          <a:latin typeface="+mn-lt"/>
          <a:ea typeface="+mn-ea"/>
          <a:cs typeface="+mn-cs"/>
        </a:defRPr>
      </a:lvl3pPr>
      <a:lvl4pPr marL="1080000" indent="-360000" algn="l" defTabSz="914400" rtl="0" eaLnBrk="1" latinLnBrk="0" hangingPunct="1">
        <a:lnSpc>
          <a:spcPct val="100000"/>
        </a:lnSpc>
        <a:spcBef>
          <a:spcPts val="0"/>
        </a:spcBef>
        <a:spcAft>
          <a:spcPts val="1800"/>
        </a:spcAft>
        <a:buClr>
          <a:srgbClr val="B1063A"/>
        </a:buClr>
        <a:buFont typeface="Arial" panose="020B0604020202020204" pitchFamily="34" charset="0"/>
        <a:buChar char="•"/>
        <a:defRPr sz="1600" kern="1200" baseline="0">
          <a:solidFill>
            <a:schemeClr val="tx1"/>
          </a:solidFill>
          <a:latin typeface="+mn-lt"/>
          <a:ea typeface="+mn-ea"/>
          <a:cs typeface="+mn-cs"/>
        </a:defRPr>
      </a:lvl4pPr>
      <a:lvl5pPr marL="1440000" indent="-360000" algn="l" defTabSz="914400" rtl="0" eaLnBrk="1" latinLnBrk="0" hangingPunct="1">
        <a:lnSpc>
          <a:spcPct val="100000"/>
        </a:lnSpc>
        <a:spcBef>
          <a:spcPts val="0"/>
        </a:spcBef>
        <a:spcAft>
          <a:spcPts val="1800"/>
        </a:spcAft>
        <a:buClr>
          <a:srgbClr val="B1063A"/>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chart" Target="../charts/chart131.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87.png"/><Relationship Id="rId3" Type="http://schemas.openxmlformats.org/officeDocument/2006/relationships/image" Target="../media/image81.png"/><Relationship Id="rId7" Type="http://schemas.openxmlformats.org/officeDocument/2006/relationships/image" Target="../media/image118.svg"/><Relationship Id="rId12" Type="http://schemas.openxmlformats.org/officeDocument/2006/relationships/image" Target="../media/image86.png"/><Relationship Id="rId2"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image" Target="../media/image85.png"/><Relationship Id="rId5" Type="http://schemas.openxmlformats.org/officeDocument/2006/relationships/image" Target="../media/image116.svg"/><Relationship Id="rId10" Type="http://schemas.openxmlformats.org/officeDocument/2006/relationships/image" Target="../media/image84.png"/><Relationship Id="rId4" Type="http://schemas.openxmlformats.org/officeDocument/2006/relationships/image" Target="../media/image82.png"/><Relationship Id="rId9" Type="http://schemas.openxmlformats.org/officeDocument/2006/relationships/image" Target="../media/image64.svg"/><Relationship Id="rId14" Type="http://schemas.openxmlformats.org/officeDocument/2006/relationships/image" Target="../media/image88.png"/></Relationships>
</file>

<file path=ppt/slides/_rels/slide104.xml.rels><?xml version="1.0" encoding="UTF-8" standalone="yes"?>
<Relationships xmlns="http://schemas.openxmlformats.org/package/2006/relationships"><Relationship Id="rId3" Type="http://schemas.openxmlformats.org/officeDocument/2006/relationships/chart" Target="../charts/chart133.xml"/><Relationship Id="rId2" Type="http://schemas.openxmlformats.org/officeDocument/2006/relationships/chart" Target="../charts/chart132.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chart" Target="../charts/chart134.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chart" Target="../charts/chart137.xml"/><Relationship Id="rId2" Type="http://schemas.openxmlformats.org/officeDocument/2006/relationships/chart" Target="../charts/chart136.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chart" Target="../charts/chart139.xml"/><Relationship Id="rId2" Type="http://schemas.openxmlformats.org/officeDocument/2006/relationships/chart" Target="../charts/chart138.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2.svg"/><Relationship Id="rId3" Type="http://schemas.openxmlformats.org/officeDocument/2006/relationships/image" Target="../media/image16.png"/><Relationship Id="rId7" Type="http://schemas.openxmlformats.org/officeDocument/2006/relationships/image" Target="../media/image6.sv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33.xml"/><Relationship Id="rId6" Type="http://schemas.openxmlformats.org/officeDocument/2006/relationships/image" Target="../media/image19.png"/><Relationship Id="rId11" Type="http://schemas.openxmlformats.org/officeDocument/2006/relationships/image" Target="../media/image10.svg"/><Relationship Id="rId5" Type="http://schemas.openxmlformats.org/officeDocument/2006/relationships/image" Target="../media/image18.png"/><Relationship Id="rId15" Type="http://schemas.openxmlformats.org/officeDocument/2006/relationships/image" Target="../media/image14.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8.sv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hyperlink" Target="mailto:ida.erixon@rjl.se"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10.xml"/><Relationship Id="rId4" Type="http://schemas.openxmlformats.org/officeDocument/2006/relationships/chart" Target="../charts/chart23.xml"/></Relationships>
</file>

<file path=ppt/slides/_rels/slide2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10.xml"/><Relationship Id="rId4" Type="http://schemas.openxmlformats.org/officeDocument/2006/relationships/chart" Target="../charts/chart26.xml"/></Relationships>
</file>

<file path=ppt/slides/_rels/slide24.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svg"/><Relationship Id="rId18" Type="http://schemas.openxmlformats.org/officeDocument/2006/relationships/image" Target="../media/image38.png"/><Relationship Id="rId3" Type="http://schemas.openxmlformats.org/officeDocument/2006/relationships/image" Target="../media/image32.sv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6.sv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40.svg"/><Relationship Id="rId5" Type="http://schemas.openxmlformats.org/officeDocument/2006/relationships/image" Target="../media/image29.png"/><Relationship Id="rId15" Type="http://schemas.openxmlformats.org/officeDocument/2006/relationships/image" Target="../media/image44.svg"/><Relationship Id="rId10" Type="http://schemas.openxmlformats.org/officeDocument/2006/relationships/image" Target="../media/image34.png"/><Relationship Id="rId19" Type="http://schemas.openxmlformats.org/officeDocument/2006/relationships/image" Target="../media/image48.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46.png"/><Relationship Id="rId18" Type="http://schemas.openxmlformats.org/officeDocument/2006/relationships/image" Target="../media/image66.svg"/><Relationship Id="rId26" Type="http://schemas.openxmlformats.org/officeDocument/2006/relationships/image" Target="../media/image74.svg"/><Relationship Id="rId3" Type="http://schemas.openxmlformats.org/officeDocument/2006/relationships/image" Target="../media/image51.svg"/><Relationship Id="rId21" Type="http://schemas.openxmlformats.org/officeDocument/2006/relationships/image" Target="../media/image50.png"/><Relationship Id="rId7" Type="http://schemas.openxmlformats.org/officeDocument/2006/relationships/image" Target="../media/image43.png"/><Relationship Id="rId12" Type="http://schemas.openxmlformats.org/officeDocument/2006/relationships/image" Target="../media/image60.svg"/><Relationship Id="rId17" Type="http://schemas.openxmlformats.org/officeDocument/2006/relationships/image" Target="../media/image48.png"/><Relationship Id="rId25" Type="http://schemas.openxmlformats.org/officeDocument/2006/relationships/image" Target="../media/image52.png"/><Relationship Id="rId2" Type="http://schemas.openxmlformats.org/officeDocument/2006/relationships/image" Target="../media/image40.png"/><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slideLayout" Target="../slideLayouts/slideLayout13.xml"/><Relationship Id="rId6" Type="http://schemas.openxmlformats.org/officeDocument/2006/relationships/image" Target="../media/image54.svg"/><Relationship Id="rId11" Type="http://schemas.openxmlformats.org/officeDocument/2006/relationships/image" Target="../media/image45.png"/><Relationship Id="rId24" Type="http://schemas.openxmlformats.org/officeDocument/2006/relationships/image" Target="../media/image72.svg"/><Relationship Id="rId5" Type="http://schemas.openxmlformats.org/officeDocument/2006/relationships/image" Target="../media/image42.png"/><Relationship Id="rId15" Type="http://schemas.openxmlformats.org/officeDocument/2006/relationships/image" Target="../media/image47.png"/><Relationship Id="rId23" Type="http://schemas.openxmlformats.org/officeDocument/2006/relationships/image" Target="../media/image51.png"/><Relationship Id="rId10" Type="http://schemas.openxmlformats.org/officeDocument/2006/relationships/image" Target="../media/image58.svg"/><Relationship Id="rId19"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62.svg"/><Relationship Id="rId22" Type="http://schemas.openxmlformats.org/officeDocument/2006/relationships/image" Target="../media/image70.svg"/><Relationship Id="rId27"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chart" Target="../charts/chart5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chart" Target="../charts/chart5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chart" Target="../charts/chart6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chart" Target="../charts/chart6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hyperlink" Target="https://utveckling.rjl.se/hur-gar-det/halsa/?accordionAnchor=23072" TargetMode="Externa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chart" Target="../charts/chart71.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chart" Target="../charts/chart73.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chart" Target="../charts/chart79.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510.svg"/><Relationship Id="rId3" Type="http://schemas.openxmlformats.org/officeDocument/2006/relationships/image" Target="../media/image55.png"/><Relationship Id="rId7" Type="http://schemas.openxmlformats.org/officeDocument/2006/relationships/image" Target="../media/image400.svg"/><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notesSlide" Target="../notesSlides/notesSlide4.xml"/><Relationship Id="rId16" Type="http://schemas.openxmlformats.org/officeDocument/2006/relationships/image" Target="../media/image49.svg"/><Relationship Id="rId1" Type="http://schemas.openxmlformats.org/officeDocument/2006/relationships/slideLayout" Target="../slideLayouts/slideLayout33.xml"/><Relationship Id="rId6" Type="http://schemas.openxmlformats.org/officeDocument/2006/relationships/image" Target="../media/image58.png"/><Relationship Id="rId11" Type="http://schemas.openxmlformats.org/officeDocument/2006/relationships/image" Target="../media/image44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61.png"/><Relationship Id="rId19" Type="http://schemas.openxmlformats.org/officeDocument/2006/relationships/image" Target="../media/image66.pn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47.svg"/></Relationships>
</file>

<file path=ppt/slides/_rels/slide71.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chart" Target="../charts/chart83.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chart" Target="../charts/chart8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06.svg"/><Relationship Id="rId18"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100.svg"/><Relationship Id="rId12" Type="http://schemas.openxmlformats.org/officeDocument/2006/relationships/image" Target="../media/image74.png"/><Relationship Id="rId17" Type="http://schemas.openxmlformats.org/officeDocument/2006/relationships/image" Target="../media/image77.png"/><Relationship Id="rId2" Type="http://schemas.openxmlformats.org/officeDocument/2006/relationships/image" Target="../media/image68.png"/><Relationship Id="rId16"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image" Target="../media/image104.svg"/><Relationship Id="rId5" Type="http://schemas.openxmlformats.org/officeDocument/2006/relationships/image" Target="../media/image98.svg"/><Relationship Id="rId15" Type="http://schemas.openxmlformats.org/officeDocument/2006/relationships/image" Target="../media/image108.sv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image" Target="../media/image102.svg"/><Relationship Id="rId1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chart" Target="../charts/chart89.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chart" Target="../charts/chart91.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chart" Target="../charts/chart92.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chart" Target="../charts/chart9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chart" Target="../charts/chart96.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chart" Target="../charts/chart98.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chart" Target="../charts/chart10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chart" Target="../charts/chart102.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chart" Target="../charts/chart106.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chart" Target="../charts/chart107.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chart" Target="../charts/chart111.xml"/><Relationship Id="rId2" Type="http://schemas.openxmlformats.org/officeDocument/2006/relationships/chart" Target="../charts/chart110.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chart" Target="../charts/chart11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chart" Target="../charts/chart117.xml"/><Relationship Id="rId2" Type="http://schemas.openxmlformats.org/officeDocument/2006/relationships/chart" Target="../charts/chart116.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chart" Target="../charts/chart119.xml"/><Relationship Id="rId2" Type="http://schemas.openxmlformats.org/officeDocument/2006/relationships/chart" Target="../charts/chart118.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chart" Target="../charts/chart120.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chart" Target="../charts/chart122.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chart" Target="../charts/chart123.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chart" Target="../charts/chart125.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chart" Target="../charts/chart126.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chart" Target="../charts/chart129.xml"/><Relationship Id="rId2" Type="http://schemas.openxmlformats.org/officeDocument/2006/relationships/chart" Target="../charts/chart128.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chart" Target="../charts/chart130.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1Center"/>
          <p:cNvSpPr>
            <a:spLocks noGrp="1"/>
          </p:cNvSpPr>
          <p:nvPr>
            <p:ph type="ctrTitle"/>
          </p:nvPr>
        </p:nvSpPr>
        <p:spPr/>
        <p:txBody>
          <a:bodyPr/>
          <a:lstStyle/>
          <a:p>
            <a:r>
              <a:rPr lang="sv-SE" dirty="0"/>
              <a:t>Folkhälsoenkät Ung 2023</a:t>
            </a:r>
          </a:p>
        </p:txBody>
      </p:sp>
      <p:sp>
        <p:nvSpPr>
          <p:cNvPr id="3" name="Title2Center"/>
          <p:cNvSpPr>
            <a:spLocks noGrp="1"/>
          </p:cNvSpPr>
          <p:nvPr>
            <p:ph type="subTitle" idx="1"/>
          </p:nvPr>
        </p:nvSpPr>
        <p:spPr/>
        <p:txBody>
          <a:bodyPr/>
          <a:lstStyle/>
          <a:p>
            <a:r>
              <a:rPr lang="sv-SE" dirty="0"/>
              <a:t>Länsrapport</a:t>
            </a:r>
          </a:p>
        </p:txBody>
      </p:sp>
      <p:grpSp>
        <p:nvGrpSpPr>
          <p:cNvPr id="5000" name="BodyContent"/>
          <p:cNvGrpSpPr/>
          <p:nvPr/>
        </p:nvGrpSpPr>
        <p:grpSpPr>
          <a:xfrm>
            <a:off x="720000" y="2196000"/>
            <a:ext cx="1572405" cy="351649"/>
            <a:chOff x="720000" y="2196000"/>
            <a:chExt cx="1572405" cy="351649"/>
          </a:xfrm>
        </p:grpSpPr>
        <p:graphicFrame>
          <p:nvGraphicFramePr>
            <p:cNvPr id="5002" name="BodyContentTable"/>
            <p:cNvGraphicFramePr>
              <a:graphicFrameLocks/>
            </p:cNvGraphicFramePr>
            <p:nvPr/>
          </p:nvGraphicFramePr>
          <p:xfrm>
            <a:off x="720000" y="2196000"/>
            <a:ext cx="1572405" cy="351649"/>
          </p:xfrm>
          <a:graphic>
            <a:graphicData uri="http://schemas.openxmlformats.org/drawingml/2006/table">
              <a:tbl>
                <a:tblPr/>
                <a:tblGrid>
                  <a:gridCol w="1572405">
                    <a:extLst>
                      <a:ext uri="{9D8B030D-6E8A-4147-A177-3AD203B41FA5}">
                        <a16:colId xmlns:a16="http://schemas.microsoft.com/office/drawing/2014/main" val="20000"/>
                      </a:ext>
                    </a:extLst>
                  </a:gridCol>
                </a:tblGrid>
                <a:tr h="351649">
                  <a:tc>
                    <a:txBody>
                      <a:bodyPr/>
                      <a:lstStyle/>
                      <a:p>
                        <a:endParaRPr lang="sv-SE"/>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pSp>
    </p:spTree>
    <p:extLst>
      <p:ext uri="{BB962C8B-B14F-4D97-AF65-F5344CB8AC3E}">
        <p14:creationId xmlns:p14="http://schemas.microsoft.com/office/powerpoint/2010/main" val="3123696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2" y="740973"/>
            <a:ext cx="9573577" cy="1296000"/>
          </a:xfrm>
        </p:spPr>
        <p:txBody>
          <a:bodyPr/>
          <a:lstStyle/>
          <a:p>
            <a:r>
              <a:rPr lang="sv-SE" dirty="0"/>
              <a:t>Föräldrars/vårdnadshavares sysselsättning </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9" name="Platshållare för bildnummer 8">
            <a:extLst>
              <a:ext uri="{FF2B5EF4-FFF2-40B4-BE49-F238E27FC236}">
                <a16:creationId xmlns:a16="http://schemas.microsoft.com/office/drawing/2014/main" id="{F14D1F16-FBE2-A4D6-689A-26036AD0BC9C}"/>
              </a:ext>
            </a:extLst>
          </p:cNvPr>
          <p:cNvSpPr>
            <a:spLocks noGrp="1"/>
          </p:cNvSpPr>
          <p:nvPr>
            <p:ph type="sldNum" sz="quarter" idx="12"/>
          </p:nvPr>
        </p:nvSpPr>
        <p:spPr/>
        <p:txBody>
          <a:bodyPr/>
          <a:lstStyle/>
          <a:p>
            <a:fld id="{8EEB9E62-4301-493A-8C73-0409F1A2D539}" type="slidenum">
              <a:rPr lang="sv-SE" smtClean="0"/>
              <a:pPr/>
              <a:t>10</a:t>
            </a:fld>
            <a:endParaRPr lang="sv-SE"/>
          </a:p>
        </p:txBody>
      </p:sp>
      <p:graphicFrame>
        <p:nvGraphicFramePr>
          <p:cNvPr id="6" name="BodyContentTable">
            <a:extLst>
              <a:ext uri="{FF2B5EF4-FFF2-40B4-BE49-F238E27FC236}">
                <a16:creationId xmlns:a16="http://schemas.microsoft.com/office/drawing/2014/main" id="{C3B0EB27-E4CB-4EDD-6959-8D2BCBE02E12}"/>
              </a:ext>
            </a:extLst>
          </p:cNvPr>
          <p:cNvGraphicFramePr>
            <a:graphicFrameLocks/>
          </p:cNvGraphicFramePr>
          <p:nvPr>
            <p:extLst>
              <p:ext uri="{D42A27DB-BD31-4B8C-83A1-F6EECF244321}">
                <p14:modId xmlns:p14="http://schemas.microsoft.com/office/powerpoint/2010/main" val="3991289212"/>
              </p:ext>
            </p:extLst>
          </p:nvPr>
        </p:nvGraphicFramePr>
        <p:xfrm>
          <a:off x="780176" y="2196000"/>
          <a:ext cx="10703824" cy="3576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81899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9F87C-1264-AE05-508E-9251962A6883}"/>
            </a:ext>
          </a:extLst>
        </p:cNvPr>
        <p:cNvGrpSpPr/>
        <p:nvPr/>
      </p:nvGrpSpPr>
      <p:grpSpPr>
        <a:xfrm>
          <a:off x="0" y="0"/>
          <a:ext cx="0" cy="0"/>
          <a:chOff x="0" y="0"/>
          <a:chExt cx="0" cy="0"/>
        </a:xfrm>
      </p:grpSpPr>
      <p:sp>
        <p:nvSpPr>
          <p:cNvPr id="3" name="Title1Center">
            <a:extLst>
              <a:ext uri="{FF2B5EF4-FFF2-40B4-BE49-F238E27FC236}">
                <a16:creationId xmlns:a16="http://schemas.microsoft.com/office/drawing/2014/main" id="{CAECD9B8-0604-1418-7A59-055610E056E1}"/>
              </a:ext>
            </a:extLst>
          </p:cNvPr>
          <p:cNvSpPr>
            <a:spLocks noGrp="1"/>
          </p:cNvSpPr>
          <p:nvPr>
            <p:ph type="title"/>
          </p:nvPr>
        </p:nvSpPr>
        <p:spPr>
          <a:xfrm>
            <a:off x="1439863" y="740973"/>
            <a:ext cx="9086623" cy="1296000"/>
          </a:xfrm>
        </p:spPr>
        <p:txBody>
          <a:bodyPr/>
          <a:lstStyle/>
          <a:p>
            <a:r>
              <a:rPr lang="sv-SE" dirty="0"/>
              <a:t>Demokrati och inflytande</a:t>
            </a:r>
          </a:p>
        </p:txBody>
      </p:sp>
      <p:grpSp>
        <p:nvGrpSpPr>
          <p:cNvPr id="2" name="Title2">
            <a:extLst>
              <a:ext uri="{FF2B5EF4-FFF2-40B4-BE49-F238E27FC236}">
                <a16:creationId xmlns:a16="http://schemas.microsoft.com/office/drawing/2014/main" id="{F6F0E0C4-F92E-6250-8FE1-35647E9C1A71}"/>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E7033D63-39C2-E690-E51F-7A473712D87B}"/>
                </a:ext>
              </a:extLst>
            </p:cNvPr>
            <p:cNvSpPr txBox="1"/>
            <p:nvPr/>
          </p:nvSpPr>
          <p:spPr>
            <a:xfrm>
              <a:off x="743813" y="682200"/>
              <a:ext cx="10764000" cy="998748"/>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0" normalizeH="0" baseline="0" noProof="1">
                  <a:ln>
                    <a:noFill/>
                  </a:ln>
                  <a:solidFill>
                    <a:prstClr val="black">
                      <a:tint val="84700"/>
                    </a:prstClr>
                  </a:solidFill>
                  <a:effectLst/>
                  <a:uLnTx/>
                  <a:uFillTx/>
                  <a:latin typeface="Arial"/>
                  <a:ea typeface="+mn-ea"/>
                  <a:cs typeface="+mn-cs"/>
                </a:rPr>
                <a:t> </a:t>
              </a:r>
            </a:p>
          </p:txBody>
        </p:sp>
      </p:grpSp>
      <p:sp>
        <p:nvSpPr>
          <p:cNvPr id="7" name="Platshållare för bildnummer 6">
            <a:extLst>
              <a:ext uri="{FF2B5EF4-FFF2-40B4-BE49-F238E27FC236}">
                <a16:creationId xmlns:a16="http://schemas.microsoft.com/office/drawing/2014/main" id="{D5D8D4DC-5413-8600-3754-C643039718A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A310C743-4248-C911-C866-C36D8E9D3B07}"/>
              </a:ext>
            </a:extLst>
          </p:cNvPr>
          <p:cNvSpPr/>
          <p:nvPr/>
        </p:nvSpPr>
        <p:spPr>
          <a:xfrm>
            <a:off x="71535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dirty="0">
                <a:ln>
                  <a:noFill/>
                </a:ln>
                <a:solidFill>
                  <a:srgbClr val="790726"/>
                </a:solidFill>
                <a:effectLst/>
                <a:uLnTx/>
                <a:uFillTx/>
                <a:latin typeface="Arial"/>
                <a:ea typeface="+mn-ea"/>
                <a:cs typeface="+mn-cs"/>
              </a:rPr>
              <a:t>En majoritet av de unga uppger att anledningen till att de inte vill vara med och påverka i deras kommun är att de inte är tillräckligt intresserade. Drygt 3 av 10 uppger att det är för att de kan för lite om hur de ska göra.</a:t>
            </a:r>
          </a:p>
        </p:txBody>
      </p:sp>
      <p:grpSp>
        <p:nvGrpSpPr>
          <p:cNvPr id="8" name="BodyFooter">
            <a:extLst>
              <a:ext uri="{FF2B5EF4-FFF2-40B4-BE49-F238E27FC236}">
                <a16:creationId xmlns:a16="http://schemas.microsoft.com/office/drawing/2014/main" id="{E5BC5DB6-4EF7-0793-5738-17FAB2D3C2F5}"/>
              </a:ext>
            </a:extLst>
          </p:cNvPr>
          <p:cNvGrpSpPr/>
          <p:nvPr/>
        </p:nvGrpSpPr>
        <p:grpSpPr>
          <a:xfrm>
            <a:off x="1290776" y="5833834"/>
            <a:ext cx="9359900" cy="864000"/>
            <a:chOff x="720000" y="5508000"/>
            <a:chExt cx="10764000" cy="216000"/>
          </a:xfrm>
        </p:grpSpPr>
        <p:sp>
          <p:nvSpPr>
            <p:cNvPr id="9" name="BodyFooterLeft">
              <a:extLst>
                <a:ext uri="{FF2B5EF4-FFF2-40B4-BE49-F238E27FC236}">
                  <a16:creationId xmlns:a16="http://schemas.microsoft.com/office/drawing/2014/main" id="{F80B4B2A-7FA2-80F6-FD20-CF692AC1C09B}"/>
                </a:ext>
              </a:extLst>
            </p:cNvPr>
            <p:cNvSpPr txBox="1"/>
            <p:nvPr/>
          </p:nvSpPr>
          <p:spPr>
            <a:xfrm>
              <a:off x="720000" y="5508000"/>
              <a:ext cx="10764000" cy="216000"/>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50" normalizeH="0" baseline="0" noProof="1">
                  <a:ln>
                    <a:noFill/>
                  </a:ln>
                  <a:solidFill>
                    <a:srgbClr val="6D6D6D"/>
                  </a:solidFill>
                  <a:effectLst/>
                  <a:uLnTx/>
                  <a:uFillTx/>
                  <a:latin typeface="Arial"/>
                  <a:ea typeface="+mn-ea"/>
                  <a:cs typeface="+mn-cs"/>
                </a:rPr>
                <a:t>* </a:t>
              </a:r>
              <a:r>
                <a:rPr kumimoji="0" lang="en-GB" sz="1100" b="0" i="0" u="none" strike="noStrike" kern="1200" cap="none" spc="0" normalizeH="0" baseline="0" noProof="1">
                  <a:ln>
                    <a:noFill/>
                  </a:ln>
                  <a:solidFill>
                    <a:srgbClr val="6D6D6D"/>
                  </a:solidFill>
                  <a:effectLst/>
                  <a:uLnTx/>
                  <a:uFillTx/>
                  <a:latin typeface="Arial"/>
                  <a:ea typeface="+mn-ea"/>
                  <a:cs typeface="+mn-cs"/>
                </a:rPr>
                <a:t>De fyra vanligast förekommande påståendena som de svarande har blivit utsatta för, av samtliga påståenden (</a:t>
              </a:r>
              <a:r>
                <a:rPr kumimoji="0" lang="sv-SE" sz="1100" b="0" i="0" u="none" strike="noStrike" kern="1200" cap="none" spc="0" normalizeH="0" baseline="0" noProof="1">
                  <a:ln>
                    <a:noFill/>
                  </a:ln>
                  <a:solidFill>
                    <a:srgbClr val="6D6D6D"/>
                  </a:solidFill>
                  <a:effectLst/>
                  <a:uLnTx/>
                  <a:uFillTx/>
                  <a:latin typeface="Arial"/>
                  <a:ea typeface="+mn-ea"/>
                  <a:cs typeface="+mn-cs"/>
                </a:rPr>
                <a:t>j</a:t>
              </a:r>
              <a:r>
                <a:rPr kumimoji="0" lang="sv-SE" sz="1100" b="0" i="0" u="none" strike="noStrike" kern="1200" cap="none" spc="0" normalizeH="0" baseline="0" noProof="0" dirty="0">
                  <a:ln>
                    <a:noFill/>
                  </a:ln>
                  <a:solidFill>
                    <a:srgbClr val="6D6D6D"/>
                  </a:solidFill>
                  <a:effectLst/>
                  <a:uLnTx/>
                  <a:uFillTx/>
                  <a:latin typeface="Arial"/>
                  <a:ea typeface="+mn-ea"/>
                  <a:cs typeface="+mn-cs"/>
                </a:rPr>
                <a:t>ag kan för lite om hur jag ska göra, jag är inte tillräckligt intresserad, jag har inte tid, jag tror inte att det spelar någon roll, annat, nämligen)</a:t>
              </a:r>
              <a:r>
                <a:rPr kumimoji="0" lang="en-GB" sz="1100" b="0" i="0" u="none" strike="noStrike" kern="1200" cap="none" spc="0" normalizeH="0" baseline="0" noProof="1">
                  <a:ln>
                    <a:noFill/>
                  </a:ln>
                  <a:solidFill>
                    <a:srgbClr val="6D6D6D"/>
                  </a:solidFill>
                  <a:effectLst/>
                  <a:uLnTx/>
                  <a:uFillTx/>
                  <a:latin typeface="Arial"/>
                  <a:ea typeface="+mn-ea"/>
                  <a:cs typeface="+mn-cs"/>
                </a:rPr>
                <a:t>. </a:t>
              </a:r>
              <a:r>
                <a:rPr kumimoji="0" lang="sv-SE" sz="1100" b="0" i="0" u="none" strike="noStrike" kern="1200" cap="none" spc="0" normalizeH="0" baseline="0" noProof="0" dirty="0">
                  <a:ln>
                    <a:noFill/>
                  </a:ln>
                  <a:solidFill>
                    <a:srgbClr val="6D6D6D"/>
                  </a:solidFill>
                  <a:effectLst/>
                  <a:uLnTx/>
                  <a:uFillTx/>
                  <a:latin typeface="Arial"/>
                  <a:ea typeface="+mn-ea"/>
                  <a:cs typeface="+mn-cs"/>
                </a:rPr>
                <a:t>Endast personer som svarat att de </a:t>
              </a:r>
              <a:r>
                <a:rPr kumimoji="0" lang="sv-SE" sz="1100" b="0" i="1" u="none" strike="noStrike" kern="1200" cap="none" spc="0" normalizeH="0" baseline="0" noProof="0" dirty="0">
                  <a:ln>
                    <a:noFill/>
                  </a:ln>
                  <a:solidFill>
                    <a:srgbClr val="6D6D6D"/>
                  </a:solidFill>
                  <a:effectLst/>
                  <a:uLnTx/>
                  <a:uFillTx/>
                  <a:latin typeface="Arial"/>
                  <a:ea typeface="+mn-ea"/>
                  <a:cs typeface="+mn-cs"/>
                </a:rPr>
                <a:t>inte</a:t>
              </a:r>
              <a:r>
                <a:rPr kumimoji="0" lang="sv-SE" sz="1100" b="0" i="0" u="none" strike="noStrike" kern="1200" cap="none" spc="0" normalizeH="0" baseline="0" noProof="0" dirty="0">
                  <a:ln>
                    <a:noFill/>
                  </a:ln>
                  <a:solidFill>
                    <a:srgbClr val="6D6D6D"/>
                  </a:solidFill>
                  <a:effectLst/>
                  <a:uLnTx/>
                  <a:uFillTx/>
                  <a:latin typeface="Arial"/>
                  <a:ea typeface="+mn-ea"/>
                  <a:cs typeface="+mn-cs"/>
                </a:rPr>
                <a:t> vill vara med och påverka i frågor som rör deras kommun har fått denna fråga.</a:t>
              </a:r>
              <a:endParaRPr kumimoji="0" lang="en-GB" sz="1100" b="0" i="0" u="none" strike="noStrike" kern="1200" cap="none" spc="0" normalizeH="0" baseline="0" noProof="1">
                <a:ln>
                  <a:noFill/>
                </a:ln>
                <a:solidFill>
                  <a:srgbClr val="6D6D6D"/>
                </a:solidFill>
                <a:effectLst/>
                <a:uLnTx/>
                <a:uFillTx/>
                <a:latin typeface="Arial"/>
                <a:ea typeface="+mn-ea"/>
                <a:cs typeface="+mn-cs"/>
              </a:endParaRPr>
            </a:p>
          </p:txBody>
        </p:sp>
      </p:grpSp>
      <p:graphicFrame>
        <p:nvGraphicFramePr>
          <p:cNvPr id="11" name="BodyContent">
            <a:extLst>
              <a:ext uri="{FF2B5EF4-FFF2-40B4-BE49-F238E27FC236}">
                <a16:creationId xmlns:a16="http://schemas.microsoft.com/office/drawing/2014/main" id="{91063491-161C-E8A4-72F7-359002BF9C40}"/>
              </a:ext>
            </a:extLst>
          </p:cNvPr>
          <p:cNvGraphicFramePr>
            <a:graphicFrameLocks noGrp="1"/>
          </p:cNvGraphicFramePr>
          <p:nvPr>
            <p:extLst/>
          </p:nvPr>
        </p:nvGraphicFramePr>
        <p:xfrm>
          <a:off x="1439863" y="1891938"/>
          <a:ext cx="9359900" cy="37798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48613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1439999" y="900000"/>
            <a:ext cx="9981375" cy="1296000"/>
          </a:xfrm>
        </p:spPr>
        <p:txBody>
          <a:bodyPr/>
          <a:lstStyle/>
          <a:p>
            <a:r>
              <a:rPr lang="sv-SE" dirty="0" smtClean="0"/>
              <a:t>Skillnader i svar om skola, fritid och trygghet</a:t>
            </a:r>
            <a:endParaRPr lang="sv-SE" dirty="0"/>
          </a:p>
        </p:txBody>
      </p:sp>
      <p:sp>
        <p:nvSpPr>
          <p:cNvPr id="4" name="Platshållare för bildnummer 3"/>
          <p:cNvSpPr>
            <a:spLocks noGrp="1"/>
          </p:cNvSpPr>
          <p:nvPr>
            <p:ph type="sldNum" sz="quarter" idx="12"/>
          </p:nvPr>
        </p:nvSpPr>
        <p:spPr/>
        <p:txBody>
          <a:bodyPr/>
          <a:lstStyle/>
          <a:p>
            <a:fld id="{8EEB9E62-4301-493A-8C73-0409F1A2D539}" type="slidenum">
              <a:rPr lang="sv-SE" smtClean="0"/>
              <a:pPr/>
              <a:t>101</a:t>
            </a:fld>
            <a:endParaRPr lang="sv-SE"/>
          </a:p>
        </p:txBody>
      </p:sp>
      <p:sp>
        <p:nvSpPr>
          <p:cNvPr id="6" name="Platshållare för text 3"/>
          <p:cNvSpPr>
            <a:spLocks noGrp="1"/>
          </p:cNvSpPr>
          <p:nvPr>
            <p:ph sz="quarter" idx="10"/>
          </p:nvPr>
        </p:nvSpPr>
        <p:spPr>
          <a:xfrm>
            <a:off x="1439999" y="2196000"/>
            <a:ext cx="9572129" cy="3780000"/>
          </a:xfrm>
        </p:spPr>
        <p:txBody>
          <a:bodyPr>
            <a:normAutofit fontScale="92500" lnSpcReduction="20000"/>
          </a:bodyPr>
          <a:lstStyle/>
          <a:p>
            <a:r>
              <a:rPr lang="sv-SE" sz="2400" dirty="0" smtClean="0"/>
              <a:t>Unga med funktionsnedsättning uppger i högre utsträckning att de känner sig ganska eller mycket stressade inför skolarbetet (47 %) än unga utan funktionsnedsättning (38 %) </a:t>
            </a:r>
          </a:p>
          <a:p>
            <a:r>
              <a:rPr lang="sv-SE" sz="2400" dirty="0"/>
              <a:t>De som anger att de alltid eller ofta har tillräckligt med pengar för att göra samma saker som sina kompisar rapporterar </a:t>
            </a:r>
            <a:r>
              <a:rPr lang="sv-SE" sz="2400" dirty="0" smtClean="0"/>
              <a:t>i högre </a:t>
            </a:r>
            <a:r>
              <a:rPr lang="sv-SE" sz="2400" dirty="0"/>
              <a:t>utsträckning att </a:t>
            </a:r>
            <a:r>
              <a:rPr lang="sv-SE" sz="2400" dirty="0" smtClean="0"/>
              <a:t>man är medlem i någon förening (43 </a:t>
            </a:r>
            <a:r>
              <a:rPr lang="sv-SE" sz="2400" dirty="0"/>
              <a:t>%) än de som upplever att de ibland </a:t>
            </a:r>
            <a:r>
              <a:rPr lang="sv-SE" sz="2400" dirty="0" smtClean="0"/>
              <a:t>(33 </a:t>
            </a:r>
            <a:r>
              <a:rPr lang="sv-SE" sz="2400" dirty="0"/>
              <a:t>%) respektive sällan eller aldrig har tillräckligt med pengar </a:t>
            </a:r>
            <a:r>
              <a:rPr lang="sv-SE" sz="2400" dirty="0" smtClean="0"/>
              <a:t>(34 %)</a:t>
            </a:r>
          </a:p>
          <a:p>
            <a:r>
              <a:rPr lang="sv-SE" sz="2400" dirty="0"/>
              <a:t>Unga </a:t>
            </a:r>
            <a:r>
              <a:rPr lang="sv-SE" sz="2400" dirty="0" smtClean="0"/>
              <a:t>med minst en sjukskriven förälder rapporterar i lägre utsträckning att de alltid är trygga på väg till eller från skolan (60 %) än unga vars </a:t>
            </a:r>
            <a:r>
              <a:rPr lang="sv-SE" sz="2400" dirty="0"/>
              <a:t>båda föräldrar arbetar eller </a:t>
            </a:r>
            <a:r>
              <a:rPr lang="sv-SE" sz="2400" dirty="0" smtClean="0"/>
              <a:t>studerar </a:t>
            </a:r>
            <a:r>
              <a:rPr lang="sv-SE" sz="2400" dirty="0"/>
              <a:t>(</a:t>
            </a:r>
            <a:r>
              <a:rPr lang="sv-SE" sz="2400" dirty="0" smtClean="0"/>
              <a:t>70 </a:t>
            </a:r>
            <a:r>
              <a:rPr lang="sv-SE" sz="2400" dirty="0"/>
              <a:t>%) </a:t>
            </a:r>
            <a:r>
              <a:rPr lang="sv-SE" sz="2400" dirty="0" smtClean="0"/>
              <a:t>respektive </a:t>
            </a:r>
            <a:r>
              <a:rPr lang="sv-SE" sz="2400" dirty="0"/>
              <a:t>ungdomar med minst en </a:t>
            </a:r>
            <a:r>
              <a:rPr lang="sv-SE" sz="2400" dirty="0" smtClean="0"/>
              <a:t>arbetslös förälder </a:t>
            </a:r>
            <a:r>
              <a:rPr lang="sv-SE" sz="2400" dirty="0"/>
              <a:t>(</a:t>
            </a:r>
            <a:r>
              <a:rPr lang="sv-SE" sz="2400" dirty="0" smtClean="0"/>
              <a:t>69 %)</a:t>
            </a:r>
            <a:endParaRPr lang="sv-SE" sz="2400" dirty="0"/>
          </a:p>
          <a:p>
            <a:endParaRPr lang="sv-SE" dirty="0" smtClean="0"/>
          </a:p>
          <a:p>
            <a:endParaRPr lang="sv-SE" dirty="0"/>
          </a:p>
          <a:p>
            <a:endParaRPr lang="sv-SE" dirty="0"/>
          </a:p>
        </p:txBody>
      </p:sp>
    </p:spTree>
    <p:extLst>
      <p:ext uri="{BB962C8B-B14F-4D97-AF65-F5344CB8AC3E}">
        <p14:creationId xmlns:p14="http://schemas.microsoft.com/office/powerpoint/2010/main" val="38441133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1Center">
            <a:extLst>
              <a:ext uri="{FF2B5EF4-FFF2-40B4-BE49-F238E27FC236}">
                <a16:creationId xmlns:a16="http://schemas.microsoft.com/office/drawing/2014/main" id="{50D3A854-5200-01E0-6606-7018219EB131}"/>
              </a:ext>
            </a:extLst>
          </p:cNvPr>
          <p:cNvSpPr>
            <a:spLocks noGrp="1"/>
          </p:cNvSpPr>
          <p:nvPr>
            <p:ph type="title"/>
          </p:nvPr>
        </p:nvSpPr>
        <p:spPr/>
        <p:txBody>
          <a:bodyPr/>
          <a:lstStyle/>
          <a:p>
            <a:r>
              <a:rPr lang="sv-SE" dirty="0"/>
              <a:t>Livet och framtiden</a:t>
            </a:r>
          </a:p>
        </p:txBody>
      </p:sp>
      <p:sp>
        <p:nvSpPr>
          <p:cNvPr id="5" name="Title2Center">
            <a:extLst>
              <a:ext uri="{FF2B5EF4-FFF2-40B4-BE49-F238E27FC236}">
                <a16:creationId xmlns:a16="http://schemas.microsoft.com/office/drawing/2014/main" id="{CFDBBE2B-AD98-B8F1-A02E-76675163067F}"/>
              </a:ext>
            </a:extLst>
          </p:cNvPr>
          <p:cNvSpPr>
            <a:spLocks noGrp="1"/>
          </p:cNvSpPr>
          <p:nvPr>
            <p:ph type="body" sz="quarter" idx="13"/>
          </p:nvPr>
        </p:nvSpPr>
        <p:spPr/>
        <p:txBody>
          <a:bodyPr>
            <a:normAutofit/>
          </a:bodyPr>
          <a:lstStyle/>
          <a:p>
            <a:pPr marL="0" indent="0">
              <a:lnSpc>
                <a:spcPct val="150000"/>
              </a:lnSpc>
              <a:buNone/>
            </a:pPr>
            <a:r>
              <a:rPr lang="sv-SE" sz="1700" dirty="0"/>
              <a:t>• Existentiell hälsa</a:t>
            </a:r>
            <a:br>
              <a:rPr lang="sv-SE" sz="1700" dirty="0"/>
            </a:br>
            <a:r>
              <a:rPr lang="sv-SE" sz="1700" dirty="0"/>
              <a:t>• Framtiden</a:t>
            </a:r>
          </a:p>
        </p:txBody>
      </p:sp>
      <p:grpSp>
        <p:nvGrpSpPr>
          <p:cNvPr id="5000" name="BodyContent"/>
          <p:cNvGrpSpPr/>
          <p:nvPr/>
        </p:nvGrpSpPr>
        <p:grpSpPr>
          <a:xfrm>
            <a:off x="720000" y="2196000"/>
            <a:ext cx="1572405" cy="351649"/>
            <a:chOff x="720000" y="2196000"/>
            <a:chExt cx="1572405" cy="351649"/>
          </a:xfrm>
        </p:grpSpPr>
        <p:graphicFrame>
          <p:nvGraphicFramePr>
            <p:cNvPr id="5002" name="BodyContentTable"/>
            <p:cNvGraphicFramePr>
              <a:graphicFrameLocks/>
            </p:cNvGraphicFramePr>
            <p:nvPr/>
          </p:nvGraphicFramePr>
          <p:xfrm>
            <a:off x="720000" y="2196000"/>
            <a:ext cx="1572405" cy="351649"/>
          </p:xfrm>
          <a:graphic>
            <a:graphicData uri="http://schemas.openxmlformats.org/drawingml/2006/table">
              <a:tbl>
                <a:tblPr/>
                <a:tblGrid>
                  <a:gridCol w="1572405">
                    <a:extLst>
                      <a:ext uri="{9D8B030D-6E8A-4147-A177-3AD203B41FA5}">
                        <a16:colId xmlns:a16="http://schemas.microsoft.com/office/drawing/2014/main" val="20000"/>
                      </a:ext>
                    </a:extLst>
                  </a:gridCol>
                </a:tblGrid>
                <a:tr h="351649">
                  <a:tc>
                    <a:txBody>
                      <a:bodyPr/>
                      <a:lstStyle/>
                      <a:p>
                        <a:endParaRPr lang="sv-SE"/>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pSp>
      <p:pic>
        <p:nvPicPr>
          <p:cNvPr id="3" name="Title1Right" descr="//svara.indikator.org/MediaLibraries/ProjectLibraries/{0f7eaa13-338b-4991-b035-f1cae3013bd5}/7.Livet &amp; framtiden-min.jpg">
            <a:extLst>
              <a:ext uri="{FF2B5EF4-FFF2-40B4-BE49-F238E27FC236}">
                <a16:creationId xmlns:a16="http://schemas.microsoft.com/office/drawing/2014/main" id="{083A3B34-47C8-2E03-E267-CCF59D97A4F5}"/>
              </a:ext>
            </a:extLst>
          </p:cNvPr>
          <p:cNvPicPr>
            <a:picLocks noChangeAspect="1"/>
          </p:cNvPicPr>
          <p:nvPr/>
        </p:nvPicPr>
        <p:blipFill>
          <a:blip r:embed="rId2" cstate="print"/>
          <a:stretch/>
        </p:blipFill>
        <p:spPr>
          <a:xfrm>
            <a:off x="6096000" y="2195999"/>
            <a:ext cx="5331049" cy="3481859"/>
          </a:xfrm>
          <a:prstGeom prst="rect">
            <a:avLst/>
          </a:prstGeom>
          <a:noFill/>
        </p:spPr>
      </p:pic>
      <p:sp>
        <p:nvSpPr>
          <p:cNvPr id="6" name="Platshållare för bildnummer 5">
            <a:extLst>
              <a:ext uri="{FF2B5EF4-FFF2-40B4-BE49-F238E27FC236}">
                <a16:creationId xmlns:a16="http://schemas.microsoft.com/office/drawing/2014/main" id="{E62DBEB9-E0C3-6F10-0708-BA1F68FA2D77}"/>
              </a:ext>
            </a:extLst>
          </p:cNvPr>
          <p:cNvSpPr>
            <a:spLocks noGrp="1"/>
          </p:cNvSpPr>
          <p:nvPr>
            <p:ph type="sldNum" sz="quarter" idx="12"/>
          </p:nvPr>
        </p:nvSpPr>
        <p:spPr/>
        <p:txBody>
          <a:bodyPr/>
          <a:lstStyle/>
          <a:p>
            <a:fld id="{8EEB9E62-4301-493A-8C73-0409F1A2D539}" type="slidenum">
              <a:rPr lang="sv-SE" smtClean="0"/>
              <a:pPr/>
              <a:t>102</a:t>
            </a:fld>
            <a:endParaRPr lang="sv-SE"/>
          </a:p>
        </p:txBody>
      </p:sp>
    </p:spTree>
    <p:extLst>
      <p:ext uri="{BB962C8B-B14F-4D97-AF65-F5344CB8AC3E}">
        <p14:creationId xmlns:p14="http://schemas.microsoft.com/office/powerpoint/2010/main" val="990296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7A0927"/>
        </a:solidFill>
        <a:effectLst/>
      </p:bgPr>
    </p:bg>
    <p:spTree>
      <p:nvGrpSpPr>
        <p:cNvPr id="1" name=""/>
        <p:cNvGrpSpPr/>
        <p:nvPr/>
      </p:nvGrpSpPr>
      <p:grpSpPr>
        <a:xfrm>
          <a:off x="0" y="0"/>
          <a:ext cx="0" cy="0"/>
          <a:chOff x="0" y="0"/>
          <a:chExt cx="0" cy="0"/>
        </a:xfrm>
      </p:grpSpPr>
      <p:grpSp>
        <p:nvGrpSpPr>
          <p:cNvPr id="2" name="Group 2"/>
          <p:cNvGrpSpPr/>
          <p:nvPr/>
        </p:nvGrpSpPr>
        <p:grpSpPr>
          <a:xfrm>
            <a:off x="130235" y="143897"/>
            <a:ext cx="3456887" cy="1347191"/>
            <a:chOff x="0" y="0"/>
            <a:chExt cx="812800" cy="316758"/>
          </a:xfrm>
        </p:grpSpPr>
        <p:sp>
          <p:nvSpPr>
            <p:cNvPr id="3" name="Freeform 3"/>
            <p:cNvSpPr/>
            <p:nvPr/>
          </p:nvSpPr>
          <p:spPr>
            <a:xfrm>
              <a:off x="0" y="0"/>
              <a:ext cx="812800" cy="316758"/>
            </a:xfrm>
            <a:custGeom>
              <a:avLst/>
              <a:gdLst/>
              <a:ahLst/>
              <a:cxnLst/>
              <a:rect l="l" t="t" r="r" b="b"/>
              <a:pathLst>
                <a:path w="812800" h="316758">
                  <a:moveTo>
                    <a:pt x="17917" y="0"/>
                  </a:moveTo>
                  <a:lnTo>
                    <a:pt x="794884" y="0"/>
                  </a:lnTo>
                  <a:cubicBezTo>
                    <a:pt x="799635" y="0"/>
                    <a:pt x="804192" y="1888"/>
                    <a:pt x="807552" y="5248"/>
                  </a:cubicBezTo>
                  <a:cubicBezTo>
                    <a:pt x="810912" y="8608"/>
                    <a:pt x="812800" y="13165"/>
                    <a:pt x="812800" y="17917"/>
                  </a:cubicBezTo>
                  <a:lnTo>
                    <a:pt x="812800" y="298842"/>
                  </a:lnTo>
                  <a:cubicBezTo>
                    <a:pt x="812800" y="303593"/>
                    <a:pt x="810912" y="308150"/>
                    <a:pt x="807552" y="311510"/>
                  </a:cubicBezTo>
                  <a:cubicBezTo>
                    <a:pt x="804192" y="314870"/>
                    <a:pt x="799635" y="316758"/>
                    <a:pt x="794884" y="316758"/>
                  </a:cubicBezTo>
                  <a:lnTo>
                    <a:pt x="17917" y="316758"/>
                  </a:lnTo>
                  <a:cubicBezTo>
                    <a:pt x="8021" y="316758"/>
                    <a:pt x="0" y="308737"/>
                    <a:pt x="0" y="298842"/>
                  </a:cubicBezTo>
                  <a:lnTo>
                    <a:pt x="0" y="17917"/>
                  </a:lnTo>
                  <a:cubicBezTo>
                    <a:pt x="0" y="13165"/>
                    <a:pt x="1888" y="8608"/>
                    <a:pt x="5248" y="5248"/>
                  </a:cubicBezTo>
                  <a:cubicBezTo>
                    <a:pt x="8608" y="1888"/>
                    <a:pt x="13165" y="0"/>
                    <a:pt x="17917" y="0"/>
                  </a:cubicBezTo>
                  <a:close/>
                </a:path>
              </a:pathLst>
            </a:custGeom>
            <a:solidFill>
              <a:srgbClr val="FDE7E8"/>
            </a:solidFill>
          </p:spPr>
          <p:txBody>
            <a:bodyPr/>
            <a:lstStyle/>
            <a:p>
              <a:endParaRPr lang="sv-SE" sz="1200"/>
            </a:p>
          </p:txBody>
        </p:sp>
        <p:sp>
          <p:nvSpPr>
            <p:cNvPr id="4" name="TextBox 4"/>
            <p:cNvSpPr txBox="1"/>
            <p:nvPr/>
          </p:nvSpPr>
          <p:spPr>
            <a:xfrm>
              <a:off x="0" y="-123825"/>
              <a:ext cx="812800" cy="440583"/>
            </a:xfrm>
            <a:prstGeom prst="rect">
              <a:avLst/>
            </a:prstGeom>
          </p:spPr>
          <p:txBody>
            <a:bodyPr lIns="18288" tIns="18288" rIns="18288" bIns="18288" rtlCol="0" anchor="ctr"/>
            <a:lstStyle/>
            <a:p>
              <a:pPr algn="ctr">
                <a:lnSpc>
                  <a:spcPts val="2800"/>
                </a:lnSpc>
              </a:pPr>
              <a:endParaRPr sz="1200"/>
            </a:p>
          </p:txBody>
        </p:sp>
      </p:grpSp>
      <p:grpSp>
        <p:nvGrpSpPr>
          <p:cNvPr id="5" name="Group 5"/>
          <p:cNvGrpSpPr/>
          <p:nvPr/>
        </p:nvGrpSpPr>
        <p:grpSpPr>
          <a:xfrm>
            <a:off x="3767959" y="143500"/>
            <a:ext cx="8225271" cy="2910850"/>
            <a:chOff x="0" y="0"/>
            <a:chExt cx="812800" cy="287643"/>
          </a:xfrm>
        </p:grpSpPr>
        <p:sp>
          <p:nvSpPr>
            <p:cNvPr id="6" name="Freeform 6"/>
            <p:cNvSpPr/>
            <p:nvPr/>
          </p:nvSpPr>
          <p:spPr>
            <a:xfrm>
              <a:off x="0" y="0"/>
              <a:ext cx="812800" cy="287643"/>
            </a:xfrm>
            <a:custGeom>
              <a:avLst/>
              <a:gdLst/>
              <a:ahLst/>
              <a:cxnLst/>
              <a:rect l="l" t="t" r="r" b="b"/>
              <a:pathLst>
                <a:path w="812800" h="287643">
                  <a:moveTo>
                    <a:pt x="7530" y="0"/>
                  </a:moveTo>
                  <a:lnTo>
                    <a:pt x="805270" y="0"/>
                  </a:lnTo>
                  <a:cubicBezTo>
                    <a:pt x="807267" y="0"/>
                    <a:pt x="809182" y="793"/>
                    <a:pt x="810595" y="2205"/>
                  </a:cubicBezTo>
                  <a:cubicBezTo>
                    <a:pt x="812007" y="3618"/>
                    <a:pt x="812800" y="5533"/>
                    <a:pt x="812800" y="7530"/>
                  </a:cubicBezTo>
                  <a:lnTo>
                    <a:pt x="812800" y="280113"/>
                  </a:lnTo>
                  <a:cubicBezTo>
                    <a:pt x="812800" y="282110"/>
                    <a:pt x="812007" y="284025"/>
                    <a:pt x="810595" y="285437"/>
                  </a:cubicBezTo>
                  <a:cubicBezTo>
                    <a:pt x="809182" y="286849"/>
                    <a:pt x="807267" y="287643"/>
                    <a:pt x="805270" y="287643"/>
                  </a:cubicBezTo>
                  <a:lnTo>
                    <a:pt x="7530" y="287643"/>
                  </a:lnTo>
                  <a:cubicBezTo>
                    <a:pt x="5533" y="287643"/>
                    <a:pt x="3618" y="286849"/>
                    <a:pt x="2205" y="285437"/>
                  </a:cubicBezTo>
                  <a:cubicBezTo>
                    <a:pt x="793" y="284025"/>
                    <a:pt x="0" y="282110"/>
                    <a:pt x="0" y="280113"/>
                  </a:cubicBezTo>
                  <a:lnTo>
                    <a:pt x="0" y="7530"/>
                  </a:lnTo>
                  <a:cubicBezTo>
                    <a:pt x="0" y="5533"/>
                    <a:pt x="793" y="3618"/>
                    <a:pt x="2205" y="2205"/>
                  </a:cubicBezTo>
                  <a:cubicBezTo>
                    <a:pt x="3618" y="793"/>
                    <a:pt x="5533" y="0"/>
                    <a:pt x="7530" y="0"/>
                  </a:cubicBezTo>
                  <a:close/>
                </a:path>
              </a:pathLst>
            </a:custGeom>
            <a:solidFill>
              <a:srgbClr val="FDE7E8"/>
            </a:solidFill>
          </p:spPr>
          <p:txBody>
            <a:bodyPr/>
            <a:lstStyle/>
            <a:p>
              <a:endParaRPr lang="sv-SE" sz="1200"/>
            </a:p>
          </p:txBody>
        </p:sp>
        <p:sp>
          <p:nvSpPr>
            <p:cNvPr id="7" name="TextBox 7"/>
            <p:cNvSpPr txBox="1"/>
            <p:nvPr/>
          </p:nvSpPr>
          <p:spPr>
            <a:xfrm>
              <a:off x="0" y="-19050"/>
              <a:ext cx="812800" cy="306693"/>
            </a:xfrm>
            <a:prstGeom prst="rect">
              <a:avLst/>
            </a:prstGeom>
          </p:spPr>
          <p:txBody>
            <a:bodyPr lIns="18288" tIns="18288" rIns="18288" bIns="18288" rtlCol="0" anchor="ctr"/>
            <a:lstStyle/>
            <a:p>
              <a:pPr algn="ctr">
                <a:lnSpc>
                  <a:spcPts val="907"/>
                </a:lnSpc>
              </a:pPr>
              <a:endParaRPr sz="1200"/>
            </a:p>
          </p:txBody>
        </p:sp>
      </p:grpSp>
      <p:grpSp>
        <p:nvGrpSpPr>
          <p:cNvPr id="8" name="Group 8"/>
          <p:cNvGrpSpPr/>
          <p:nvPr/>
        </p:nvGrpSpPr>
        <p:grpSpPr>
          <a:xfrm>
            <a:off x="130235" y="4327156"/>
            <a:ext cx="3456887" cy="2385041"/>
            <a:chOff x="0" y="0"/>
            <a:chExt cx="812800" cy="560783"/>
          </a:xfrm>
        </p:grpSpPr>
        <p:sp>
          <p:nvSpPr>
            <p:cNvPr id="9" name="Freeform 9"/>
            <p:cNvSpPr/>
            <p:nvPr/>
          </p:nvSpPr>
          <p:spPr>
            <a:xfrm>
              <a:off x="0" y="0"/>
              <a:ext cx="812800" cy="560783"/>
            </a:xfrm>
            <a:custGeom>
              <a:avLst/>
              <a:gdLst/>
              <a:ahLst/>
              <a:cxnLst/>
              <a:rect l="l" t="t" r="r" b="b"/>
              <a:pathLst>
                <a:path w="812800" h="560783">
                  <a:moveTo>
                    <a:pt x="17917" y="0"/>
                  </a:moveTo>
                  <a:lnTo>
                    <a:pt x="794884" y="0"/>
                  </a:lnTo>
                  <a:cubicBezTo>
                    <a:pt x="799635" y="0"/>
                    <a:pt x="804192" y="1888"/>
                    <a:pt x="807552" y="5248"/>
                  </a:cubicBezTo>
                  <a:cubicBezTo>
                    <a:pt x="810912" y="8608"/>
                    <a:pt x="812800" y="13165"/>
                    <a:pt x="812800" y="17917"/>
                  </a:cubicBezTo>
                  <a:lnTo>
                    <a:pt x="812800" y="542866"/>
                  </a:lnTo>
                  <a:cubicBezTo>
                    <a:pt x="812800" y="552761"/>
                    <a:pt x="804778" y="560783"/>
                    <a:pt x="794884" y="560783"/>
                  </a:cubicBezTo>
                  <a:lnTo>
                    <a:pt x="17917" y="560783"/>
                  </a:lnTo>
                  <a:cubicBezTo>
                    <a:pt x="13165" y="560783"/>
                    <a:pt x="8608" y="558895"/>
                    <a:pt x="5248" y="555535"/>
                  </a:cubicBezTo>
                  <a:cubicBezTo>
                    <a:pt x="1888" y="552175"/>
                    <a:pt x="0" y="547618"/>
                    <a:pt x="0" y="542866"/>
                  </a:cubicBezTo>
                  <a:lnTo>
                    <a:pt x="0" y="17917"/>
                  </a:lnTo>
                  <a:cubicBezTo>
                    <a:pt x="0" y="13165"/>
                    <a:pt x="1888" y="8608"/>
                    <a:pt x="5248" y="5248"/>
                  </a:cubicBezTo>
                  <a:cubicBezTo>
                    <a:pt x="8608" y="1888"/>
                    <a:pt x="13165" y="0"/>
                    <a:pt x="17917" y="0"/>
                  </a:cubicBezTo>
                  <a:close/>
                </a:path>
              </a:pathLst>
            </a:custGeom>
            <a:solidFill>
              <a:srgbClr val="FDE7E8"/>
            </a:solidFill>
          </p:spPr>
          <p:txBody>
            <a:bodyPr/>
            <a:lstStyle/>
            <a:p>
              <a:endParaRPr lang="sv-SE" sz="1200"/>
            </a:p>
          </p:txBody>
        </p:sp>
        <p:sp>
          <p:nvSpPr>
            <p:cNvPr id="10" name="TextBox 10"/>
            <p:cNvSpPr txBox="1"/>
            <p:nvPr/>
          </p:nvSpPr>
          <p:spPr>
            <a:xfrm>
              <a:off x="0" y="-19050"/>
              <a:ext cx="812800" cy="579833"/>
            </a:xfrm>
            <a:prstGeom prst="rect">
              <a:avLst/>
            </a:prstGeom>
          </p:spPr>
          <p:txBody>
            <a:bodyPr lIns="18288" tIns="18288" rIns="18288" bIns="18288" rtlCol="0" anchor="ctr"/>
            <a:lstStyle/>
            <a:p>
              <a:pPr algn="ctr">
                <a:lnSpc>
                  <a:spcPts val="907"/>
                </a:lnSpc>
              </a:pPr>
              <a:endParaRPr sz="1200"/>
            </a:p>
          </p:txBody>
        </p:sp>
      </p:grpSp>
      <p:grpSp>
        <p:nvGrpSpPr>
          <p:cNvPr id="11" name="Group 11"/>
          <p:cNvGrpSpPr/>
          <p:nvPr/>
        </p:nvGrpSpPr>
        <p:grpSpPr>
          <a:xfrm>
            <a:off x="3767959" y="3206751"/>
            <a:ext cx="8225271" cy="3505447"/>
            <a:chOff x="0" y="0"/>
            <a:chExt cx="812800" cy="346399"/>
          </a:xfrm>
        </p:grpSpPr>
        <p:sp>
          <p:nvSpPr>
            <p:cNvPr id="12" name="Freeform 12"/>
            <p:cNvSpPr/>
            <p:nvPr/>
          </p:nvSpPr>
          <p:spPr>
            <a:xfrm>
              <a:off x="0" y="0"/>
              <a:ext cx="812800" cy="346399"/>
            </a:xfrm>
            <a:custGeom>
              <a:avLst/>
              <a:gdLst/>
              <a:ahLst/>
              <a:cxnLst/>
              <a:rect l="l" t="t" r="r" b="b"/>
              <a:pathLst>
                <a:path w="812800" h="346399">
                  <a:moveTo>
                    <a:pt x="7530" y="0"/>
                  </a:moveTo>
                  <a:lnTo>
                    <a:pt x="805270" y="0"/>
                  </a:lnTo>
                  <a:cubicBezTo>
                    <a:pt x="807267" y="0"/>
                    <a:pt x="809182" y="793"/>
                    <a:pt x="810595" y="2205"/>
                  </a:cubicBezTo>
                  <a:cubicBezTo>
                    <a:pt x="812007" y="3618"/>
                    <a:pt x="812800" y="5533"/>
                    <a:pt x="812800" y="7530"/>
                  </a:cubicBezTo>
                  <a:lnTo>
                    <a:pt x="812800" y="338869"/>
                  </a:lnTo>
                  <a:cubicBezTo>
                    <a:pt x="812800" y="340866"/>
                    <a:pt x="812007" y="342782"/>
                    <a:pt x="810595" y="344194"/>
                  </a:cubicBezTo>
                  <a:cubicBezTo>
                    <a:pt x="809182" y="345606"/>
                    <a:pt x="807267" y="346399"/>
                    <a:pt x="805270" y="346399"/>
                  </a:cubicBezTo>
                  <a:lnTo>
                    <a:pt x="7530" y="346399"/>
                  </a:lnTo>
                  <a:cubicBezTo>
                    <a:pt x="5533" y="346399"/>
                    <a:pt x="3618" y="345606"/>
                    <a:pt x="2205" y="344194"/>
                  </a:cubicBezTo>
                  <a:cubicBezTo>
                    <a:pt x="793" y="342782"/>
                    <a:pt x="0" y="340866"/>
                    <a:pt x="0" y="338869"/>
                  </a:cubicBezTo>
                  <a:lnTo>
                    <a:pt x="0" y="7530"/>
                  </a:lnTo>
                  <a:cubicBezTo>
                    <a:pt x="0" y="5533"/>
                    <a:pt x="793" y="3618"/>
                    <a:pt x="2205" y="2205"/>
                  </a:cubicBezTo>
                  <a:cubicBezTo>
                    <a:pt x="3618" y="793"/>
                    <a:pt x="5533" y="0"/>
                    <a:pt x="7530" y="0"/>
                  </a:cubicBezTo>
                  <a:close/>
                </a:path>
              </a:pathLst>
            </a:custGeom>
            <a:solidFill>
              <a:srgbClr val="FDE7E8"/>
            </a:solidFill>
          </p:spPr>
          <p:txBody>
            <a:bodyPr/>
            <a:lstStyle/>
            <a:p>
              <a:endParaRPr lang="sv-SE" sz="1200"/>
            </a:p>
          </p:txBody>
        </p:sp>
        <p:sp>
          <p:nvSpPr>
            <p:cNvPr id="13" name="TextBox 13"/>
            <p:cNvSpPr txBox="1"/>
            <p:nvPr/>
          </p:nvSpPr>
          <p:spPr>
            <a:xfrm>
              <a:off x="0" y="-38100"/>
              <a:ext cx="812800" cy="384499"/>
            </a:xfrm>
            <a:prstGeom prst="rect">
              <a:avLst/>
            </a:prstGeom>
          </p:spPr>
          <p:txBody>
            <a:bodyPr lIns="18288" tIns="18288" rIns="18288" bIns="18288" rtlCol="0" anchor="ctr"/>
            <a:lstStyle/>
            <a:p>
              <a:pPr algn="ctr">
                <a:lnSpc>
                  <a:spcPts val="1467"/>
                </a:lnSpc>
              </a:pPr>
              <a:endParaRPr sz="1200"/>
            </a:p>
          </p:txBody>
        </p:sp>
      </p:grpSp>
      <p:pic>
        <p:nvPicPr>
          <p:cNvPr id="14" name="Picture 14"/>
          <p:cNvPicPr>
            <a:picLocks noChangeAspect="1"/>
          </p:cNvPicPr>
          <p:nvPr/>
        </p:nvPicPr>
        <p:blipFill>
          <a:blip r:embed="rId2"/>
          <a:stretch>
            <a:fillRect/>
          </a:stretch>
        </p:blipFill>
        <p:spPr>
          <a:xfrm>
            <a:off x="8328821" y="3849807"/>
            <a:ext cx="3611423" cy="2951781"/>
          </a:xfrm>
          <a:prstGeom prst="rect">
            <a:avLst/>
          </a:prstGeom>
        </p:spPr>
      </p:pic>
      <p:pic>
        <p:nvPicPr>
          <p:cNvPr id="15" name="Picture 15"/>
          <p:cNvPicPr>
            <a:picLocks noChangeAspect="1"/>
          </p:cNvPicPr>
          <p:nvPr/>
        </p:nvPicPr>
        <p:blipFill>
          <a:blip r:embed="rId3"/>
          <a:stretch>
            <a:fillRect/>
          </a:stretch>
        </p:blipFill>
        <p:spPr>
          <a:xfrm>
            <a:off x="7498282" y="395456"/>
            <a:ext cx="4631597" cy="2827251"/>
          </a:xfrm>
          <a:prstGeom prst="rect">
            <a:avLst/>
          </a:prstGeom>
        </p:spPr>
      </p:pic>
      <p:sp>
        <p:nvSpPr>
          <p:cNvPr id="16" name="Freeform 16"/>
          <p:cNvSpPr/>
          <p:nvPr/>
        </p:nvSpPr>
        <p:spPr>
          <a:xfrm>
            <a:off x="5040400" y="1503680"/>
            <a:ext cx="1159037" cy="1159037"/>
          </a:xfrm>
          <a:custGeom>
            <a:avLst/>
            <a:gdLst/>
            <a:ahLst/>
            <a:cxnLst/>
            <a:rect l="l" t="t" r="r" b="b"/>
            <a:pathLst>
              <a:path w="1738556" h="1738556">
                <a:moveTo>
                  <a:pt x="0" y="0"/>
                </a:moveTo>
                <a:lnTo>
                  <a:pt x="1738556" y="0"/>
                </a:lnTo>
                <a:lnTo>
                  <a:pt x="1738556" y="1738556"/>
                </a:lnTo>
                <a:lnTo>
                  <a:pt x="0" y="17385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sv-SE" sz="1200"/>
          </a:p>
        </p:txBody>
      </p:sp>
      <p:grpSp>
        <p:nvGrpSpPr>
          <p:cNvPr id="17" name="Group 17"/>
          <p:cNvGrpSpPr/>
          <p:nvPr/>
        </p:nvGrpSpPr>
        <p:grpSpPr>
          <a:xfrm>
            <a:off x="130235" y="1599039"/>
            <a:ext cx="3456887" cy="2620983"/>
            <a:chOff x="0" y="0"/>
            <a:chExt cx="812800" cy="616258"/>
          </a:xfrm>
        </p:grpSpPr>
        <p:sp>
          <p:nvSpPr>
            <p:cNvPr id="18" name="Freeform 18"/>
            <p:cNvSpPr/>
            <p:nvPr/>
          </p:nvSpPr>
          <p:spPr>
            <a:xfrm>
              <a:off x="0" y="0"/>
              <a:ext cx="812800" cy="616258"/>
            </a:xfrm>
            <a:custGeom>
              <a:avLst/>
              <a:gdLst/>
              <a:ahLst/>
              <a:cxnLst/>
              <a:rect l="l" t="t" r="r" b="b"/>
              <a:pathLst>
                <a:path w="812800" h="616258">
                  <a:moveTo>
                    <a:pt x="17917" y="0"/>
                  </a:moveTo>
                  <a:lnTo>
                    <a:pt x="794884" y="0"/>
                  </a:lnTo>
                  <a:cubicBezTo>
                    <a:pt x="799635" y="0"/>
                    <a:pt x="804192" y="1888"/>
                    <a:pt x="807552" y="5248"/>
                  </a:cubicBezTo>
                  <a:cubicBezTo>
                    <a:pt x="810912" y="8608"/>
                    <a:pt x="812800" y="13165"/>
                    <a:pt x="812800" y="17917"/>
                  </a:cubicBezTo>
                  <a:lnTo>
                    <a:pt x="812800" y="598342"/>
                  </a:lnTo>
                  <a:cubicBezTo>
                    <a:pt x="812800" y="608237"/>
                    <a:pt x="804778" y="616258"/>
                    <a:pt x="794884" y="616258"/>
                  </a:cubicBezTo>
                  <a:lnTo>
                    <a:pt x="17917" y="616258"/>
                  </a:lnTo>
                  <a:cubicBezTo>
                    <a:pt x="13165" y="616258"/>
                    <a:pt x="8608" y="614371"/>
                    <a:pt x="5248" y="611011"/>
                  </a:cubicBezTo>
                  <a:cubicBezTo>
                    <a:pt x="1888" y="607651"/>
                    <a:pt x="0" y="603094"/>
                    <a:pt x="0" y="598342"/>
                  </a:cubicBezTo>
                  <a:lnTo>
                    <a:pt x="0" y="17917"/>
                  </a:lnTo>
                  <a:cubicBezTo>
                    <a:pt x="0" y="13165"/>
                    <a:pt x="1888" y="8608"/>
                    <a:pt x="5248" y="5248"/>
                  </a:cubicBezTo>
                  <a:cubicBezTo>
                    <a:pt x="8608" y="1888"/>
                    <a:pt x="13165" y="0"/>
                    <a:pt x="17917" y="0"/>
                  </a:cubicBezTo>
                  <a:close/>
                </a:path>
              </a:pathLst>
            </a:custGeom>
            <a:solidFill>
              <a:srgbClr val="FDE7E8"/>
            </a:solidFill>
          </p:spPr>
          <p:txBody>
            <a:bodyPr/>
            <a:lstStyle/>
            <a:p>
              <a:endParaRPr lang="sv-SE" sz="1200" b="1"/>
            </a:p>
          </p:txBody>
        </p:sp>
        <p:sp>
          <p:nvSpPr>
            <p:cNvPr id="19" name="TextBox 19"/>
            <p:cNvSpPr txBox="1"/>
            <p:nvPr/>
          </p:nvSpPr>
          <p:spPr>
            <a:xfrm>
              <a:off x="0" y="-19050"/>
              <a:ext cx="812800" cy="635308"/>
            </a:xfrm>
            <a:prstGeom prst="rect">
              <a:avLst/>
            </a:prstGeom>
          </p:spPr>
          <p:txBody>
            <a:bodyPr lIns="18288" tIns="18288" rIns="18288" bIns="18288" rtlCol="0" anchor="ctr"/>
            <a:lstStyle/>
            <a:p>
              <a:pPr algn="ctr">
                <a:lnSpc>
                  <a:spcPts val="907"/>
                </a:lnSpc>
              </a:pPr>
              <a:endParaRPr sz="1200" b="1"/>
            </a:p>
          </p:txBody>
        </p:sp>
      </p:grpSp>
      <p:sp>
        <p:nvSpPr>
          <p:cNvPr id="20" name="Freeform 20"/>
          <p:cNvSpPr/>
          <p:nvPr/>
        </p:nvSpPr>
        <p:spPr>
          <a:xfrm flipH="1" flipV="1">
            <a:off x="1602047" y="2423737"/>
            <a:ext cx="425107" cy="425107"/>
          </a:xfrm>
          <a:custGeom>
            <a:avLst/>
            <a:gdLst/>
            <a:ahLst/>
            <a:cxnLst/>
            <a:rect l="l" t="t" r="r" b="b"/>
            <a:pathLst>
              <a:path w="637660" h="637660">
                <a:moveTo>
                  <a:pt x="637660" y="637660"/>
                </a:moveTo>
                <a:lnTo>
                  <a:pt x="0" y="637660"/>
                </a:lnTo>
                <a:lnTo>
                  <a:pt x="0" y="0"/>
                </a:lnTo>
                <a:lnTo>
                  <a:pt x="637660" y="0"/>
                </a:lnTo>
                <a:lnTo>
                  <a:pt x="637660" y="63766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endParaRPr lang="sv-SE" sz="1200"/>
          </a:p>
        </p:txBody>
      </p:sp>
      <p:sp>
        <p:nvSpPr>
          <p:cNvPr id="21" name="AutoShape 21"/>
          <p:cNvSpPr/>
          <p:nvPr/>
        </p:nvSpPr>
        <p:spPr>
          <a:xfrm flipV="1">
            <a:off x="265301" y="5312997"/>
            <a:ext cx="3249963" cy="12700"/>
          </a:xfrm>
          <a:prstGeom prst="line">
            <a:avLst/>
          </a:prstGeom>
          <a:ln w="38100" cap="flat">
            <a:solidFill>
              <a:srgbClr val="7A0927"/>
            </a:solidFill>
            <a:prstDash val="solid"/>
            <a:headEnd type="none" w="sm" len="sm"/>
            <a:tailEnd type="none" w="sm" len="sm"/>
          </a:ln>
        </p:spPr>
        <p:txBody>
          <a:bodyPr/>
          <a:lstStyle/>
          <a:p>
            <a:endParaRPr lang="sv-SE" sz="1200"/>
          </a:p>
        </p:txBody>
      </p:sp>
      <p:sp>
        <p:nvSpPr>
          <p:cNvPr id="22" name="TextBox 22"/>
          <p:cNvSpPr txBox="1"/>
          <p:nvPr/>
        </p:nvSpPr>
        <p:spPr>
          <a:xfrm>
            <a:off x="4058155" y="564482"/>
            <a:ext cx="3123527" cy="654025"/>
          </a:xfrm>
          <a:prstGeom prst="rect">
            <a:avLst/>
          </a:prstGeom>
        </p:spPr>
        <p:txBody>
          <a:bodyPr lIns="0" tIns="0" rIns="0" bIns="0" rtlCol="0" anchor="t">
            <a:spAutoFit/>
          </a:bodyPr>
          <a:lstStyle/>
          <a:p>
            <a:pPr algn="ctr">
              <a:lnSpc>
                <a:spcPts val="1735"/>
              </a:lnSpc>
              <a:spcBef>
                <a:spcPct val="0"/>
              </a:spcBef>
            </a:pPr>
            <a:r>
              <a:rPr lang="en-US" sz="1445" b="1">
                <a:solidFill>
                  <a:srgbClr val="7A0927"/>
                </a:solidFill>
                <a:latin typeface="Arial Bold"/>
              </a:rPr>
              <a:t>Andelen unga som har en tro eller övertygelse som ger tröst/lättnad i vardagen har ökat över tid.</a:t>
            </a:r>
          </a:p>
        </p:txBody>
      </p:sp>
      <p:sp>
        <p:nvSpPr>
          <p:cNvPr id="23" name="Freeform 23"/>
          <p:cNvSpPr/>
          <p:nvPr/>
        </p:nvSpPr>
        <p:spPr>
          <a:xfrm rot="3539354">
            <a:off x="7027005" y="835364"/>
            <a:ext cx="658557" cy="635507"/>
          </a:xfrm>
          <a:custGeom>
            <a:avLst/>
            <a:gdLst/>
            <a:ahLst/>
            <a:cxnLst/>
            <a:rect l="l" t="t" r="r" b="b"/>
            <a:pathLst>
              <a:path w="987835" h="953261">
                <a:moveTo>
                  <a:pt x="0" y="0"/>
                </a:moveTo>
                <a:lnTo>
                  <a:pt x="987834" y="0"/>
                </a:lnTo>
                <a:lnTo>
                  <a:pt x="987834" y="953261"/>
                </a:lnTo>
                <a:lnTo>
                  <a:pt x="0" y="9532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sv-SE" sz="1200"/>
          </a:p>
        </p:txBody>
      </p:sp>
      <p:pic>
        <p:nvPicPr>
          <p:cNvPr id="24" name="Picture 24"/>
          <p:cNvPicPr>
            <a:picLocks noChangeAspect="1"/>
          </p:cNvPicPr>
          <p:nvPr/>
        </p:nvPicPr>
        <p:blipFill>
          <a:blip r:embed="rId10"/>
          <a:stretch>
            <a:fillRect/>
          </a:stretch>
        </p:blipFill>
        <p:spPr>
          <a:xfrm>
            <a:off x="1919046" y="5293915"/>
            <a:ext cx="1492953" cy="1492953"/>
          </a:xfrm>
          <a:prstGeom prst="rect">
            <a:avLst/>
          </a:prstGeom>
        </p:spPr>
      </p:pic>
      <p:pic>
        <p:nvPicPr>
          <p:cNvPr id="25" name="Picture 25"/>
          <p:cNvPicPr>
            <a:picLocks noChangeAspect="1"/>
          </p:cNvPicPr>
          <p:nvPr/>
        </p:nvPicPr>
        <p:blipFill>
          <a:blip r:embed="rId11"/>
          <a:stretch>
            <a:fillRect/>
          </a:stretch>
        </p:blipFill>
        <p:spPr>
          <a:xfrm>
            <a:off x="318271" y="5293915"/>
            <a:ext cx="1492953" cy="1492953"/>
          </a:xfrm>
          <a:prstGeom prst="rect">
            <a:avLst/>
          </a:prstGeom>
        </p:spPr>
      </p:pic>
      <p:pic>
        <p:nvPicPr>
          <p:cNvPr id="26" name="Picture 26"/>
          <p:cNvPicPr>
            <a:picLocks noChangeAspect="1"/>
          </p:cNvPicPr>
          <p:nvPr/>
        </p:nvPicPr>
        <p:blipFill>
          <a:blip r:embed="rId12"/>
          <a:stretch>
            <a:fillRect/>
          </a:stretch>
        </p:blipFill>
        <p:spPr>
          <a:xfrm>
            <a:off x="1780092" y="2502129"/>
            <a:ext cx="1022982" cy="1609939"/>
          </a:xfrm>
          <a:prstGeom prst="rect">
            <a:avLst/>
          </a:prstGeom>
        </p:spPr>
      </p:pic>
      <p:pic>
        <p:nvPicPr>
          <p:cNvPr id="27" name="Picture 27"/>
          <p:cNvPicPr>
            <a:picLocks noChangeAspect="1"/>
          </p:cNvPicPr>
          <p:nvPr/>
        </p:nvPicPr>
        <p:blipFill>
          <a:blip r:embed="rId13"/>
          <a:stretch>
            <a:fillRect/>
          </a:stretch>
        </p:blipFill>
        <p:spPr>
          <a:xfrm>
            <a:off x="919568" y="2533842"/>
            <a:ext cx="982681" cy="1546513"/>
          </a:xfrm>
          <a:prstGeom prst="rect">
            <a:avLst/>
          </a:prstGeom>
        </p:spPr>
      </p:pic>
      <p:sp>
        <p:nvSpPr>
          <p:cNvPr id="28" name="Freeform 28"/>
          <p:cNvSpPr/>
          <p:nvPr/>
        </p:nvSpPr>
        <p:spPr>
          <a:xfrm>
            <a:off x="4379770" y="3457259"/>
            <a:ext cx="3432462" cy="1408555"/>
          </a:xfrm>
          <a:custGeom>
            <a:avLst/>
            <a:gdLst/>
            <a:ahLst/>
            <a:cxnLst/>
            <a:rect l="l" t="t" r="r" b="b"/>
            <a:pathLst>
              <a:path w="5148693" h="2112833">
                <a:moveTo>
                  <a:pt x="0" y="0"/>
                </a:moveTo>
                <a:lnTo>
                  <a:pt x="5148692" y="0"/>
                </a:lnTo>
                <a:lnTo>
                  <a:pt x="5148692" y="2112832"/>
                </a:lnTo>
                <a:lnTo>
                  <a:pt x="0" y="2112832"/>
                </a:lnTo>
                <a:lnTo>
                  <a:pt x="0" y="0"/>
                </a:lnTo>
                <a:close/>
              </a:path>
            </a:pathLst>
          </a:custGeom>
          <a:blipFill>
            <a:blip r:embed="rId14"/>
            <a:stretch>
              <a:fillRect t="-609" b="-609"/>
            </a:stretch>
          </a:blipFill>
        </p:spPr>
        <p:txBody>
          <a:bodyPr/>
          <a:lstStyle/>
          <a:p>
            <a:endParaRPr lang="sv-SE" sz="1200"/>
          </a:p>
        </p:txBody>
      </p:sp>
      <p:sp>
        <p:nvSpPr>
          <p:cNvPr id="29" name="TextBox 29"/>
          <p:cNvSpPr txBox="1"/>
          <p:nvPr/>
        </p:nvSpPr>
        <p:spPr>
          <a:xfrm>
            <a:off x="604532" y="198008"/>
            <a:ext cx="2508292" cy="1152367"/>
          </a:xfrm>
          <a:prstGeom prst="rect">
            <a:avLst/>
          </a:prstGeom>
        </p:spPr>
        <p:txBody>
          <a:bodyPr lIns="0" tIns="0" rIns="0" bIns="0" rtlCol="0" anchor="t">
            <a:spAutoFit/>
          </a:bodyPr>
          <a:lstStyle/>
          <a:p>
            <a:pPr algn="ctr">
              <a:lnSpc>
                <a:spcPts val="4678"/>
              </a:lnSpc>
            </a:pPr>
            <a:r>
              <a:rPr lang="en-US" sz="3341" b="1">
                <a:solidFill>
                  <a:srgbClr val="7A0927"/>
                </a:solidFill>
                <a:latin typeface="Arial Bold"/>
              </a:rPr>
              <a:t>LIVET &amp; FRAMTIDEN</a:t>
            </a:r>
          </a:p>
        </p:txBody>
      </p:sp>
      <p:sp>
        <p:nvSpPr>
          <p:cNvPr id="30" name="TextBox 30"/>
          <p:cNvSpPr txBox="1"/>
          <p:nvPr/>
        </p:nvSpPr>
        <p:spPr>
          <a:xfrm>
            <a:off x="8303716" y="3431858"/>
            <a:ext cx="3689513" cy="359073"/>
          </a:xfrm>
          <a:prstGeom prst="rect">
            <a:avLst/>
          </a:prstGeom>
        </p:spPr>
        <p:txBody>
          <a:bodyPr lIns="0" tIns="0" rIns="0" bIns="0" rtlCol="0" anchor="t">
            <a:spAutoFit/>
          </a:bodyPr>
          <a:lstStyle/>
          <a:p>
            <a:pPr algn="ctr">
              <a:lnSpc>
                <a:spcPts val="1445"/>
              </a:lnSpc>
              <a:spcBef>
                <a:spcPct val="0"/>
              </a:spcBef>
            </a:pPr>
            <a:r>
              <a:rPr lang="en-US" sz="1205" b="1">
                <a:solidFill>
                  <a:srgbClr val="7A0927"/>
                </a:solidFill>
                <a:latin typeface="Arial Bold"/>
              </a:rPr>
              <a:t>Andelen tjejer årskurs 9 som ser ganska eller mycket ljust på framtiden</a:t>
            </a:r>
          </a:p>
        </p:txBody>
      </p:sp>
      <p:sp>
        <p:nvSpPr>
          <p:cNvPr id="31" name="TextBox 31"/>
          <p:cNvSpPr txBox="1"/>
          <p:nvPr/>
        </p:nvSpPr>
        <p:spPr>
          <a:xfrm>
            <a:off x="445672" y="1835824"/>
            <a:ext cx="2889220" cy="421782"/>
          </a:xfrm>
          <a:prstGeom prst="rect">
            <a:avLst/>
          </a:prstGeom>
        </p:spPr>
        <p:txBody>
          <a:bodyPr lIns="0" tIns="0" rIns="0" bIns="0" rtlCol="0" anchor="t">
            <a:spAutoFit/>
          </a:bodyPr>
          <a:lstStyle/>
          <a:p>
            <a:pPr algn="ctr">
              <a:lnSpc>
                <a:spcPts val="1655"/>
              </a:lnSpc>
              <a:spcBef>
                <a:spcPct val="0"/>
              </a:spcBef>
            </a:pPr>
            <a:r>
              <a:rPr lang="en-US" sz="1379" b="1">
                <a:solidFill>
                  <a:srgbClr val="7A0927"/>
                </a:solidFill>
                <a:latin typeface="Arial Bold"/>
              </a:rPr>
              <a:t>Killar har en generellt mer positiv syn på livet och framtiden än tjejer</a:t>
            </a:r>
          </a:p>
        </p:txBody>
      </p:sp>
      <p:sp>
        <p:nvSpPr>
          <p:cNvPr id="32" name="TextBox 32"/>
          <p:cNvSpPr txBox="1"/>
          <p:nvPr/>
        </p:nvSpPr>
        <p:spPr>
          <a:xfrm>
            <a:off x="4082059" y="5185997"/>
            <a:ext cx="4027883" cy="1202830"/>
          </a:xfrm>
          <a:prstGeom prst="rect">
            <a:avLst/>
          </a:prstGeom>
        </p:spPr>
        <p:txBody>
          <a:bodyPr lIns="0" tIns="0" rIns="0" bIns="0" rtlCol="0" anchor="t">
            <a:spAutoFit/>
          </a:bodyPr>
          <a:lstStyle/>
          <a:p>
            <a:pPr algn="ctr">
              <a:lnSpc>
                <a:spcPts val="1867"/>
              </a:lnSpc>
            </a:pPr>
            <a:r>
              <a:rPr lang="en-US" sz="1556" b="1">
                <a:solidFill>
                  <a:srgbClr val="7A0927"/>
                </a:solidFill>
                <a:latin typeface="Arial Bold"/>
              </a:rPr>
              <a:t>De flesta unga ser ljust på sin framtid och har gjort så de senaste tio åren. </a:t>
            </a:r>
          </a:p>
          <a:p>
            <a:pPr algn="ctr">
              <a:lnSpc>
                <a:spcPts val="1867"/>
              </a:lnSpc>
            </a:pPr>
            <a:endParaRPr lang="en-US" sz="1556" b="1">
              <a:solidFill>
                <a:srgbClr val="7A0927"/>
              </a:solidFill>
              <a:latin typeface="Arial Bold"/>
            </a:endParaRPr>
          </a:p>
          <a:p>
            <a:pPr algn="ctr">
              <a:lnSpc>
                <a:spcPts val="1867"/>
              </a:lnSpc>
              <a:spcBef>
                <a:spcPct val="0"/>
              </a:spcBef>
            </a:pPr>
            <a:r>
              <a:rPr lang="en-US" sz="1556" b="1">
                <a:solidFill>
                  <a:srgbClr val="7A0927"/>
                </a:solidFill>
                <a:latin typeface="Arial Bold"/>
              </a:rPr>
              <a:t>Undantaget är tjejer årskurs 9 där andelen som ser ljust på sin framtid har minskat.</a:t>
            </a:r>
          </a:p>
        </p:txBody>
      </p:sp>
      <p:sp>
        <p:nvSpPr>
          <p:cNvPr id="33" name="TextBox 33"/>
          <p:cNvSpPr txBox="1"/>
          <p:nvPr/>
        </p:nvSpPr>
        <p:spPr>
          <a:xfrm>
            <a:off x="2043458" y="5090747"/>
            <a:ext cx="883454" cy="205184"/>
          </a:xfrm>
          <a:prstGeom prst="rect">
            <a:avLst/>
          </a:prstGeom>
        </p:spPr>
        <p:txBody>
          <a:bodyPr lIns="0" tIns="0" rIns="0" bIns="0" rtlCol="0" anchor="t">
            <a:spAutoFit/>
          </a:bodyPr>
          <a:lstStyle/>
          <a:p>
            <a:pPr>
              <a:lnSpc>
                <a:spcPts val="1643"/>
              </a:lnSpc>
              <a:spcBef>
                <a:spcPct val="0"/>
              </a:spcBef>
            </a:pPr>
            <a:r>
              <a:rPr lang="en-US" sz="1369" b="1">
                <a:solidFill>
                  <a:srgbClr val="7A0927"/>
                </a:solidFill>
                <a:latin typeface="Arial Bold"/>
              </a:rPr>
              <a:t>Killar</a:t>
            </a:r>
          </a:p>
        </p:txBody>
      </p:sp>
      <p:sp>
        <p:nvSpPr>
          <p:cNvPr id="34" name="TextBox 34"/>
          <p:cNvSpPr txBox="1"/>
          <p:nvPr/>
        </p:nvSpPr>
        <p:spPr>
          <a:xfrm>
            <a:off x="442684" y="5090747"/>
            <a:ext cx="861375" cy="205184"/>
          </a:xfrm>
          <a:prstGeom prst="rect">
            <a:avLst/>
          </a:prstGeom>
        </p:spPr>
        <p:txBody>
          <a:bodyPr lIns="0" tIns="0" rIns="0" bIns="0" rtlCol="0" anchor="t">
            <a:spAutoFit/>
          </a:bodyPr>
          <a:lstStyle/>
          <a:p>
            <a:pPr>
              <a:lnSpc>
                <a:spcPts val="1643"/>
              </a:lnSpc>
              <a:spcBef>
                <a:spcPct val="0"/>
              </a:spcBef>
            </a:pPr>
            <a:r>
              <a:rPr lang="en-US" sz="1369" b="1">
                <a:solidFill>
                  <a:srgbClr val="7A0927"/>
                </a:solidFill>
                <a:latin typeface="Arial Bold"/>
              </a:rPr>
              <a:t>Tjejer</a:t>
            </a:r>
          </a:p>
        </p:txBody>
      </p:sp>
      <p:sp>
        <p:nvSpPr>
          <p:cNvPr id="35" name="TextBox 35"/>
          <p:cNvSpPr txBox="1"/>
          <p:nvPr/>
        </p:nvSpPr>
        <p:spPr>
          <a:xfrm>
            <a:off x="748290" y="4404172"/>
            <a:ext cx="2364534" cy="446789"/>
          </a:xfrm>
          <a:prstGeom prst="rect">
            <a:avLst/>
          </a:prstGeom>
        </p:spPr>
        <p:txBody>
          <a:bodyPr lIns="0" tIns="0" rIns="0" bIns="0" rtlCol="0" anchor="t">
            <a:spAutoFit/>
          </a:bodyPr>
          <a:lstStyle/>
          <a:p>
            <a:pPr algn="ctr">
              <a:lnSpc>
                <a:spcPts val="1759"/>
              </a:lnSpc>
              <a:spcBef>
                <a:spcPct val="0"/>
              </a:spcBef>
            </a:pPr>
            <a:r>
              <a:rPr lang="en-US" sz="1466" b="1">
                <a:solidFill>
                  <a:srgbClr val="7A0927"/>
                </a:solidFill>
                <a:latin typeface="Arial Bold"/>
              </a:rPr>
              <a:t>Unga som tycker att deras liv är meningsfullt</a:t>
            </a:r>
          </a:p>
        </p:txBody>
      </p:sp>
      <p:sp>
        <p:nvSpPr>
          <p:cNvPr id="36" name="TextBox 36"/>
          <p:cNvSpPr txBox="1"/>
          <p:nvPr/>
        </p:nvSpPr>
        <p:spPr>
          <a:xfrm>
            <a:off x="8028517" y="254767"/>
            <a:ext cx="3715396" cy="359073"/>
          </a:xfrm>
          <a:prstGeom prst="rect">
            <a:avLst/>
          </a:prstGeom>
        </p:spPr>
        <p:txBody>
          <a:bodyPr lIns="0" tIns="0" rIns="0" bIns="0" rtlCol="0" anchor="t">
            <a:spAutoFit/>
          </a:bodyPr>
          <a:lstStyle/>
          <a:p>
            <a:pPr algn="ctr">
              <a:lnSpc>
                <a:spcPts val="1415"/>
              </a:lnSpc>
              <a:spcBef>
                <a:spcPct val="0"/>
              </a:spcBef>
            </a:pPr>
            <a:r>
              <a:rPr lang="en-US" sz="1179" b="1">
                <a:solidFill>
                  <a:srgbClr val="7A0927"/>
                </a:solidFill>
                <a:latin typeface="Arial Bold"/>
              </a:rPr>
              <a:t>Andel som har en tro eller övertygelse som ger tröst/lättnad i vardagen</a:t>
            </a:r>
          </a:p>
        </p:txBody>
      </p:sp>
      <p:sp>
        <p:nvSpPr>
          <p:cNvPr id="37" name="TextBox 37"/>
          <p:cNvSpPr txBox="1"/>
          <p:nvPr/>
        </p:nvSpPr>
        <p:spPr>
          <a:xfrm>
            <a:off x="2491493" y="5907042"/>
            <a:ext cx="348059" cy="205184"/>
          </a:xfrm>
          <a:prstGeom prst="rect">
            <a:avLst/>
          </a:prstGeom>
        </p:spPr>
        <p:txBody>
          <a:bodyPr lIns="0" tIns="0" rIns="0" bIns="0" rtlCol="0" anchor="t">
            <a:spAutoFit/>
          </a:bodyPr>
          <a:lstStyle/>
          <a:p>
            <a:pPr algn="ctr">
              <a:lnSpc>
                <a:spcPts val="1643"/>
              </a:lnSpc>
              <a:spcBef>
                <a:spcPct val="0"/>
              </a:spcBef>
            </a:pPr>
            <a:r>
              <a:rPr lang="en-US" sz="1369" b="1">
                <a:solidFill>
                  <a:srgbClr val="7A0927"/>
                </a:solidFill>
                <a:latin typeface="Arial Bold"/>
              </a:rPr>
              <a:t>82%</a:t>
            </a:r>
          </a:p>
        </p:txBody>
      </p:sp>
      <p:sp>
        <p:nvSpPr>
          <p:cNvPr id="38" name="TextBox 38"/>
          <p:cNvSpPr txBox="1"/>
          <p:nvPr/>
        </p:nvSpPr>
        <p:spPr>
          <a:xfrm>
            <a:off x="890718" y="5907042"/>
            <a:ext cx="348059" cy="205184"/>
          </a:xfrm>
          <a:prstGeom prst="rect">
            <a:avLst/>
          </a:prstGeom>
        </p:spPr>
        <p:txBody>
          <a:bodyPr lIns="0" tIns="0" rIns="0" bIns="0" rtlCol="0" anchor="t">
            <a:spAutoFit/>
          </a:bodyPr>
          <a:lstStyle/>
          <a:p>
            <a:pPr algn="ctr">
              <a:lnSpc>
                <a:spcPts val="1643"/>
              </a:lnSpc>
              <a:spcBef>
                <a:spcPct val="0"/>
              </a:spcBef>
            </a:pPr>
            <a:r>
              <a:rPr lang="en-US" sz="1369" b="1">
                <a:solidFill>
                  <a:srgbClr val="7A0927"/>
                </a:solidFill>
                <a:latin typeface="Arial Bold"/>
              </a:rPr>
              <a:t>71%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Existentiell hälsa</a:t>
            </a:r>
          </a:p>
        </p:txBody>
      </p:sp>
      <p:graphicFrame>
        <p:nvGraphicFramePr>
          <p:cNvPr id="14" name="BodyContentTable">
            <a:extLst>
              <a:ext uri="{FF2B5EF4-FFF2-40B4-BE49-F238E27FC236}">
                <a16:creationId xmlns:a16="http://schemas.microsoft.com/office/drawing/2014/main" id="{3C3557AE-B9B4-C0F9-FB41-BD148E359878}"/>
              </a:ext>
            </a:extLst>
          </p:cNvPr>
          <p:cNvGraphicFramePr>
            <a:graphicFrameLocks/>
          </p:cNvGraphicFramePr>
          <p:nvPr>
            <p:extLst>
              <p:ext uri="{D42A27DB-BD31-4B8C-83A1-F6EECF244321}">
                <p14:modId xmlns:p14="http://schemas.microsoft.com/office/powerpoint/2010/main" val="2462799827"/>
              </p:ext>
            </p:extLst>
          </p:nvPr>
        </p:nvGraphicFramePr>
        <p:xfrm>
          <a:off x="714000" y="2187122"/>
          <a:ext cx="5364000"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2" name="Platshållare för bildnummer 1">
            <a:extLst>
              <a:ext uri="{FF2B5EF4-FFF2-40B4-BE49-F238E27FC236}">
                <a16:creationId xmlns:a16="http://schemas.microsoft.com/office/drawing/2014/main" id="{B760FAFF-EF1D-300C-50B4-62F250426729}"/>
              </a:ext>
            </a:extLst>
          </p:cNvPr>
          <p:cNvSpPr>
            <a:spLocks noGrp="1"/>
          </p:cNvSpPr>
          <p:nvPr>
            <p:ph type="sldNum" sz="quarter" idx="12"/>
          </p:nvPr>
        </p:nvSpPr>
        <p:spPr/>
        <p:txBody>
          <a:bodyPr/>
          <a:lstStyle/>
          <a:p>
            <a:fld id="{8EEB9E62-4301-493A-8C73-0409F1A2D539}" type="slidenum">
              <a:rPr lang="sv-SE" smtClean="0"/>
              <a:pPr/>
              <a:t>104</a:t>
            </a:fld>
            <a:endParaRPr lang="sv-SE"/>
          </a:p>
        </p:txBody>
      </p:sp>
      <p:graphicFrame>
        <p:nvGraphicFramePr>
          <p:cNvPr id="4" name="BodyContent">
            <a:extLst>
              <a:ext uri="{FF2B5EF4-FFF2-40B4-BE49-F238E27FC236}">
                <a16:creationId xmlns:a16="http://schemas.microsoft.com/office/drawing/2014/main" id="{09D61BB5-B29B-3522-EBE8-A405D9A3A7E0}"/>
              </a:ext>
            </a:extLst>
          </p:cNvPr>
          <p:cNvGraphicFramePr>
            <a:graphicFrameLocks noGrp="1"/>
          </p:cNvGraphicFramePr>
          <p:nvPr>
            <p:ph sz="quarter" idx="10"/>
            <p:extLst>
              <p:ext uri="{D42A27DB-BD31-4B8C-83A1-F6EECF244321}">
                <p14:modId xmlns:p14="http://schemas.microsoft.com/office/powerpoint/2010/main" val="3564710841"/>
              </p:ext>
            </p:extLst>
          </p:nvPr>
        </p:nvGraphicFramePr>
        <p:xfrm>
          <a:off x="6078000" y="2187122"/>
          <a:ext cx="5400000" cy="331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a:extLst>
              <a:ext uri="{FF2B5EF4-FFF2-40B4-BE49-F238E27FC236}">
                <a16:creationId xmlns:a16="http://schemas.microsoft.com/office/drawing/2014/main" id="{4686F404-EE43-6AF9-FEA7-83BC0860D02F}"/>
              </a:ext>
            </a:extLst>
          </p:cNvPr>
          <p:cNvSpPr txBox="1"/>
          <p:nvPr/>
        </p:nvSpPr>
        <p:spPr>
          <a:xfrm>
            <a:off x="3030000" y="1817790"/>
            <a:ext cx="6096000" cy="400110"/>
          </a:xfrm>
          <a:prstGeom prst="rect">
            <a:avLst/>
          </a:prstGeom>
          <a:noFill/>
        </p:spPr>
        <p:txBody>
          <a:bodyPr wrap="square">
            <a:spAutoFit/>
          </a:bodyPr>
          <a:lstStyle/>
          <a:p>
            <a:pPr algn="ctr" rtl="0">
              <a:defRPr sz="900" b="0" i="0" u="none" strike="noStrike" kern="1200" spc="50" baseline="0">
                <a:solidFill>
                  <a:prstClr val="black"/>
                </a:solidFill>
                <a:latin typeface="+mn-lt"/>
                <a:ea typeface="+mn-ea"/>
                <a:cs typeface="+mn-cs"/>
              </a:defRPr>
            </a:pPr>
            <a:r>
              <a:rPr lang="sv-SE" sz="1000" dirty="0"/>
              <a:t>Andel (%) som svarade stämmer precis eller stämmer ganska bra på påståendet: Jag upplever att mitt liv är meningsfullt</a:t>
            </a:r>
          </a:p>
        </p:txBody>
      </p:sp>
      <p:sp>
        <p:nvSpPr>
          <p:cNvPr id="5" name="Rektangel: rundade hörn 4">
            <a:extLst>
              <a:ext uri="{FF2B5EF4-FFF2-40B4-BE49-F238E27FC236}">
                <a16:creationId xmlns:a16="http://schemas.microsoft.com/office/drawing/2014/main" id="{B4152AD6-BD8F-D15B-6655-99CCE08D9E62}"/>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r>
              <a:rPr lang="sv-SE" sz="1100" spc="50" dirty="0">
                <a:solidFill>
                  <a:srgbClr val="790726"/>
                </a:solidFill>
              </a:rPr>
              <a:t>Killar upplever generellt oftare att deras liv är meningsfullt än vad tjejer gör. Tjejer i årskurs 9 är den grupp där lägst andel, 68%, håller med om att deras liv är meningsfullt.  </a:t>
            </a:r>
          </a:p>
        </p:txBody>
      </p:sp>
    </p:spTree>
    <p:extLst>
      <p:ext uri="{BB962C8B-B14F-4D97-AF65-F5344CB8AC3E}">
        <p14:creationId xmlns:p14="http://schemas.microsoft.com/office/powerpoint/2010/main" val="21395168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Existentiell hälsa</a:t>
            </a:r>
          </a:p>
        </p:txBody>
      </p:sp>
      <p:graphicFrame>
        <p:nvGraphicFramePr>
          <p:cNvPr id="15" name="BodyContentTable">
            <a:extLst>
              <a:ext uri="{FF2B5EF4-FFF2-40B4-BE49-F238E27FC236}">
                <a16:creationId xmlns:a16="http://schemas.microsoft.com/office/drawing/2014/main" id="{31F9CAFF-CEBE-A590-7ABB-4B9F15B884A6}"/>
              </a:ext>
            </a:extLst>
          </p:cNvPr>
          <p:cNvGraphicFramePr>
            <a:graphicFrameLocks/>
          </p:cNvGraphicFramePr>
          <p:nvPr>
            <p:extLst>
              <p:ext uri="{D42A27DB-BD31-4B8C-83A1-F6EECF244321}">
                <p14:modId xmlns:p14="http://schemas.microsoft.com/office/powerpoint/2010/main" val="599249615"/>
              </p:ext>
            </p:extLst>
          </p:nvPr>
        </p:nvGraphicFramePr>
        <p:xfrm>
          <a:off x="88011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2" name="Platshållare för bildnummer 1">
            <a:extLst>
              <a:ext uri="{FF2B5EF4-FFF2-40B4-BE49-F238E27FC236}">
                <a16:creationId xmlns:a16="http://schemas.microsoft.com/office/drawing/2014/main" id="{B760FAFF-EF1D-300C-50B4-62F250426729}"/>
              </a:ext>
            </a:extLst>
          </p:cNvPr>
          <p:cNvSpPr>
            <a:spLocks noGrp="1"/>
          </p:cNvSpPr>
          <p:nvPr>
            <p:ph type="sldNum" sz="quarter" idx="12"/>
          </p:nvPr>
        </p:nvSpPr>
        <p:spPr/>
        <p:txBody>
          <a:bodyPr/>
          <a:lstStyle/>
          <a:p>
            <a:fld id="{8EEB9E62-4301-493A-8C73-0409F1A2D539}" type="slidenum">
              <a:rPr lang="sv-SE" smtClean="0"/>
              <a:pPr/>
              <a:t>105</a:t>
            </a:fld>
            <a:endParaRPr lang="sv-SE"/>
          </a:p>
        </p:txBody>
      </p:sp>
      <p:graphicFrame>
        <p:nvGraphicFramePr>
          <p:cNvPr id="5" name="BodyContentTable">
            <a:extLst>
              <a:ext uri="{FF2B5EF4-FFF2-40B4-BE49-F238E27FC236}">
                <a16:creationId xmlns:a16="http://schemas.microsoft.com/office/drawing/2014/main" id="{F6A3DDD6-55B4-19AF-7ED5-3D9EB2DC3A62}"/>
              </a:ext>
            </a:extLst>
          </p:cNvPr>
          <p:cNvGraphicFramePr>
            <a:graphicFrameLocks/>
          </p:cNvGraphicFramePr>
          <p:nvPr/>
        </p:nvGraphicFramePr>
        <p:xfrm>
          <a:off x="6114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ktangel: rundade hörn 6">
            <a:extLst>
              <a:ext uri="{FF2B5EF4-FFF2-40B4-BE49-F238E27FC236}">
                <a16:creationId xmlns:a16="http://schemas.microsoft.com/office/drawing/2014/main" id="{16C123A1-81ED-AE6A-9491-2E5F0409CE3D}"/>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r>
              <a:rPr lang="sv-SE" sz="1100" spc="50" dirty="0">
                <a:solidFill>
                  <a:srgbClr val="790726"/>
                </a:solidFill>
              </a:rPr>
              <a:t>Killar upplever i högre grad än tjejer att deras liv har ett syfte och att de är hoppfulla inför sitt liv.</a:t>
            </a:r>
          </a:p>
        </p:txBody>
      </p:sp>
    </p:spTree>
    <p:extLst>
      <p:ext uri="{BB962C8B-B14F-4D97-AF65-F5344CB8AC3E}">
        <p14:creationId xmlns:p14="http://schemas.microsoft.com/office/powerpoint/2010/main" val="5709550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Existentiell hälsa</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8" name="BodyContentTable">
            <a:extLst>
              <a:ext uri="{FF2B5EF4-FFF2-40B4-BE49-F238E27FC236}">
                <a16:creationId xmlns:a16="http://schemas.microsoft.com/office/drawing/2014/main" id="{D58C93DA-CED1-8C27-31E3-E170AB0209F7}"/>
              </a:ext>
            </a:extLst>
          </p:cNvPr>
          <p:cNvGraphicFramePr>
            <a:graphicFrameLocks/>
          </p:cNvGraphicFramePr>
          <p:nvPr>
            <p:extLst>
              <p:ext uri="{D42A27DB-BD31-4B8C-83A1-F6EECF244321}">
                <p14:modId xmlns:p14="http://schemas.microsoft.com/office/powerpoint/2010/main" val="1359350946"/>
              </p:ext>
            </p:extLst>
          </p:nvPr>
        </p:nvGraphicFramePr>
        <p:xfrm>
          <a:off x="714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Platshållare för bildnummer 9">
            <a:extLst>
              <a:ext uri="{FF2B5EF4-FFF2-40B4-BE49-F238E27FC236}">
                <a16:creationId xmlns:a16="http://schemas.microsoft.com/office/drawing/2014/main" id="{D495853E-96F2-3B7A-2B6D-0355D48A466F}"/>
              </a:ext>
            </a:extLst>
          </p:cNvPr>
          <p:cNvSpPr>
            <a:spLocks noGrp="1"/>
          </p:cNvSpPr>
          <p:nvPr>
            <p:ph type="sldNum" sz="quarter" idx="12"/>
          </p:nvPr>
        </p:nvSpPr>
        <p:spPr/>
        <p:txBody>
          <a:bodyPr/>
          <a:lstStyle/>
          <a:p>
            <a:fld id="{8EEB9E62-4301-493A-8C73-0409F1A2D539}" type="slidenum">
              <a:rPr lang="sv-SE" smtClean="0"/>
              <a:pPr/>
              <a:t>106</a:t>
            </a:fld>
            <a:endParaRPr lang="sv-SE"/>
          </a:p>
        </p:txBody>
      </p:sp>
      <p:graphicFrame>
        <p:nvGraphicFramePr>
          <p:cNvPr id="5" name="BodyContent">
            <a:extLst>
              <a:ext uri="{FF2B5EF4-FFF2-40B4-BE49-F238E27FC236}">
                <a16:creationId xmlns:a16="http://schemas.microsoft.com/office/drawing/2014/main" id="{8C4384E4-4E27-BFCD-EFEE-1827254ACAAC}"/>
              </a:ext>
            </a:extLst>
          </p:cNvPr>
          <p:cNvGraphicFramePr>
            <a:graphicFrameLocks noGrp="1"/>
          </p:cNvGraphicFramePr>
          <p:nvPr>
            <p:ph sz="quarter" idx="10"/>
            <p:extLst>
              <p:ext uri="{D42A27DB-BD31-4B8C-83A1-F6EECF244321}">
                <p14:modId xmlns:p14="http://schemas.microsoft.com/office/powerpoint/2010/main" val="165096919"/>
              </p:ext>
            </p:extLst>
          </p:nvPr>
        </p:nvGraphicFramePr>
        <p:xfrm>
          <a:off x="6114001" y="2195513"/>
          <a:ext cx="5098944" cy="3312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ruta 11">
            <a:extLst>
              <a:ext uri="{FF2B5EF4-FFF2-40B4-BE49-F238E27FC236}">
                <a16:creationId xmlns:a16="http://schemas.microsoft.com/office/drawing/2014/main" id="{E6FA26DD-32C4-74AB-F31C-1070BAF5D007}"/>
              </a:ext>
            </a:extLst>
          </p:cNvPr>
          <p:cNvSpPr txBox="1"/>
          <p:nvPr/>
        </p:nvSpPr>
        <p:spPr>
          <a:xfrm>
            <a:off x="3030000" y="1746424"/>
            <a:ext cx="6096000" cy="400110"/>
          </a:xfrm>
          <a:prstGeom prst="rect">
            <a:avLst/>
          </a:prstGeom>
          <a:noFill/>
        </p:spPr>
        <p:txBody>
          <a:bodyPr wrap="square">
            <a:spAutoFit/>
          </a:bodyPr>
          <a:lstStyle/>
          <a:p>
            <a:pPr algn="ctr" rtl="0">
              <a:defRPr sz="900" b="0" i="0" u="none" strike="noStrike" kern="1200" spc="50" baseline="0">
                <a:solidFill>
                  <a:prstClr val="black"/>
                </a:solidFill>
                <a:latin typeface="+mn-lt"/>
                <a:ea typeface="+mn-ea"/>
                <a:cs typeface="+mn-cs"/>
              </a:defRPr>
            </a:pPr>
            <a:r>
              <a:rPr lang="sv-SE" sz="1000" dirty="0"/>
              <a:t>Andel (%) som svarade stämmer precis eller stämmer ganska bra på påståendet: Jag har en tro eller övertygelse som ger mig tröst/lättnad i vardagen</a:t>
            </a:r>
          </a:p>
        </p:txBody>
      </p:sp>
      <p:sp>
        <p:nvSpPr>
          <p:cNvPr id="7" name="Rektangel: rundade hörn 6">
            <a:extLst>
              <a:ext uri="{FF2B5EF4-FFF2-40B4-BE49-F238E27FC236}">
                <a16:creationId xmlns:a16="http://schemas.microsoft.com/office/drawing/2014/main" id="{B6609752-2293-1009-B1B7-C30A78A223EF}"/>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Andelen som uppger att de har en tro eller övertygelse som ger tröst eller lättnad i vardagen är högre i årets undersökning än tidigare år, särskilt bland killar i årskurs 9. </a:t>
            </a:r>
          </a:p>
        </p:txBody>
      </p:sp>
    </p:spTree>
    <p:extLst>
      <p:ext uri="{BB962C8B-B14F-4D97-AF65-F5344CB8AC3E}">
        <p14:creationId xmlns:p14="http://schemas.microsoft.com/office/powerpoint/2010/main" val="21395168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Framtiden</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BodyFooterLeft">
            <a:extLst>
              <a:ext uri="{FF2B5EF4-FFF2-40B4-BE49-F238E27FC236}">
                <a16:creationId xmlns:a16="http://schemas.microsoft.com/office/drawing/2014/main" id="{5AFC2FA9-4C4D-081C-8F15-B63D50AE2AD8}"/>
              </a:ext>
            </a:extLst>
          </p:cNvPr>
          <p:cNvSpPr txBox="1"/>
          <p:nvPr/>
        </p:nvSpPr>
        <p:spPr>
          <a:xfrm>
            <a:off x="1678402" y="5816810"/>
            <a:ext cx="9359900" cy="666769"/>
          </a:xfrm>
          <a:prstGeom prst="rect">
            <a:avLst/>
          </a:prstGeom>
          <a:noFill/>
        </p:spPr>
        <p:txBody>
          <a:bodyPr vertOverflow="clip" wrap="square" lIns="0" tIns="0" rIns="0" bIns="0" rtlCol="0" anchor="t"/>
          <a:lstStyle/>
          <a:p>
            <a:pPr algn="l"/>
            <a:endParaRPr lang="sv-SE" sz="1100" spc="50" dirty="0">
              <a:solidFill>
                <a:schemeClr val="tx1">
                  <a:tint val="84600"/>
                </a:schemeClr>
              </a:solidFill>
            </a:endParaRPr>
          </a:p>
        </p:txBody>
      </p:sp>
      <p:graphicFrame>
        <p:nvGraphicFramePr>
          <p:cNvPr id="11" name="BodyContent">
            <a:extLst>
              <a:ext uri="{FF2B5EF4-FFF2-40B4-BE49-F238E27FC236}">
                <a16:creationId xmlns:a16="http://schemas.microsoft.com/office/drawing/2014/main" id="{99E80166-71E9-8886-9CB1-46779FEBA793}"/>
              </a:ext>
            </a:extLst>
          </p:cNvPr>
          <p:cNvGraphicFramePr>
            <a:graphicFrameLocks/>
          </p:cNvGraphicFramePr>
          <p:nvPr>
            <p:extLst>
              <p:ext uri="{D42A27DB-BD31-4B8C-83A1-F6EECF244321}">
                <p14:modId xmlns:p14="http://schemas.microsoft.com/office/powerpoint/2010/main" val="3175333275"/>
              </p:ext>
            </p:extLst>
          </p:nvPr>
        </p:nvGraphicFramePr>
        <p:xfrm>
          <a:off x="976352" y="2186756"/>
          <a:ext cx="5119648" cy="3480271"/>
        </p:xfrm>
        <a:graphic>
          <a:graphicData uri="http://schemas.openxmlformats.org/drawingml/2006/chart">
            <c:chart xmlns:c="http://schemas.openxmlformats.org/drawingml/2006/chart" xmlns:r="http://schemas.openxmlformats.org/officeDocument/2006/relationships" r:id="rId2"/>
          </a:graphicData>
        </a:graphic>
      </p:graphicFrame>
      <p:sp>
        <p:nvSpPr>
          <p:cNvPr id="7" name="Platshållare för bildnummer 6">
            <a:extLst>
              <a:ext uri="{FF2B5EF4-FFF2-40B4-BE49-F238E27FC236}">
                <a16:creationId xmlns:a16="http://schemas.microsoft.com/office/drawing/2014/main" id="{5CA84232-5098-6D92-5967-92D2B5583CA6}"/>
              </a:ext>
            </a:extLst>
          </p:cNvPr>
          <p:cNvSpPr>
            <a:spLocks noGrp="1"/>
          </p:cNvSpPr>
          <p:nvPr>
            <p:ph type="sldNum" sz="quarter" idx="12"/>
          </p:nvPr>
        </p:nvSpPr>
        <p:spPr/>
        <p:txBody>
          <a:bodyPr/>
          <a:lstStyle/>
          <a:p>
            <a:fld id="{8EEB9E62-4301-493A-8C73-0409F1A2D539}" type="slidenum">
              <a:rPr lang="sv-SE" smtClean="0"/>
              <a:pPr/>
              <a:t>107</a:t>
            </a:fld>
            <a:endParaRPr lang="sv-SE"/>
          </a:p>
        </p:txBody>
      </p:sp>
      <p:sp>
        <p:nvSpPr>
          <p:cNvPr id="9" name="textruta 8">
            <a:extLst>
              <a:ext uri="{FF2B5EF4-FFF2-40B4-BE49-F238E27FC236}">
                <a16:creationId xmlns:a16="http://schemas.microsoft.com/office/drawing/2014/main" id="{4BF13779-D758-09F0-8D25-2485D8FB227F}"/>
              </a:ext>
            </a:extLst>
          </p:cNvPr>
          <p:cNvSpPr txBox="1"/>
          <p:nvPr/>
        </p:nvSpPr>
        <p:spPr>
          <a:xfrm>
            <a:off x="3048000" y="1980528"/>
            <a:ext cx="6096000" cy="253916"/>
          </a:xfrm>
          <a:prstGeom prst="rect">
            <a:avLst/>
          </a:prstGeom>
          <a:noFill/>
        </p:spPr>
        <p:txBody>
          <a:bodyPr wrap="square">
            <a:spAutoFit/>
          </a:bodyPr>
          <a:lstStyle/>
          <a:p>
            <a:pPr algn="ctr" rtl="0">
              <a:defRPr sz="1000" b="0" i="0" u="none" strike="noStrike" kern="1200" spc="50" baseline="0">
                <a:solidFill>
                  <a:prstClr val="black"/>
                </a:solidFill>
                <a:latin typeface="+mn-lt"/>
                <a:ea typeface="+mn-ea"/>
                <a:cs typeface="+mn-cs"/>
              </a:defRPr>
            </a:pPr>
            <a:r>
              <a:rPr lang="sv-SE" sz="1050" dirty="0"/>
              <a:t>Andel (%) som ser mycket ljust eller ganska ljust på sin framtid</a:t>
            </a:r>
          </a:p>
        </p:txBody>
      </p:sp>
      <p:graphicFrame>
        <p:nvGraphicFramePr>
          <p:cNvPr id="10" name="BodyContent">
            <a:extLst>
              <a:ext uri="{FF2B5EF4-FFF2-40B4-BE49-F238E27FC236}">
                <a16:creationId xmlns:a16="http://schemas.microsoft.com/office/drawing/2014/main" id="{83670CA5-25E3-ABA6-8B66-F570C8D90A2E}"/>
              </a:ext>
            </a:extLst>
          </p:cNvPr>
          <p:cNvGraphicFramePr>
            <a:graphicFrameLocks noGrp="1"/>
          </p:cNvGraphicFramePr>
          <p:nvPr>
            <p:ph sz="quarter" idx="10"/>
            <p:extLst>
              <p:ext uri="{D42A27DB-BD31-4B8C-83A1-F6EECF244321}">
                <p14:modId xmlns:p14="http://schemas.microsoft.com/office/powerpoint/2010/main" val="2508798390"/>
              </p:ext>
            </p:extLst>
          </p:nvPr>
        </p:nvGraphicFramePr>
        <p:xfrm>
          <a:off x="6096000" y="2195513"/>
          <a:ext cx="5331834" cy="3321732"/>
        </p:xfrm>
        <a:graphic>
          <a:graphicData uri="http://schemas.openxmlformats.org/drawingml/2006/chart">
            <c:chart xmlns:c="http://schemas.openxmlformats.org/drawingml/2006/chart" xmlns:r="http://schemas.openxmlformats.org/officeDocument/2006/relationships" r:id="rId3"/>
          </a:graphicData>
        </a:graphic>
      </p:graphicFrame>
      <p:sp>
        <p:nvSpPr>
          <p:cNvPr id="5" name="Rektangel: rundade hörn 4">
            <a:extLst>
              <a:ext uri="{FF2B5EF4-FFF2-40B4-BE49-F238E27FC236}">
                <a16:creationId xmlns:a16="http://schemas.microsoft.com/office/drawing/2014/main" id="{61F58DBA-91B9-C8D3-513F-AD0084454055}"/>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Andelen som ser ljust på framtiden ligger över tid på en jämn nivå där över 8 av 10 killar och under 8 av 10 tjejer ser mycket eller ganska ljust på sin framtid. Tjejer i årskurs 9 ligger dock på en något lägre nivå i årets undersökning (72%). </a:t>
            </a:r>
          </a:p>
        </p:txBody>
      </p:sp>
    </p:spTree>
    <p:extLst>
      <p:ext uri="{BB962C8B-B14F-4D97-AF65-F5344CB8AC3E}">
        <p14:creationId xmlns:p14="http://schemas.microsoft.com/office/powerpoint/2010/main" val="21395168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0"/>
          </p:nvPr>
        </p:nvSpPr>
        <p:spPr/>
        <p:txBody>
          <a:bodyPr/>
          <a:lstStyle/>
          <a:p>
            <a:r>
              <a:rPr lang="sv-SE" sz="2000" dirty="0" smtClean="0"/>
              <a:t>Unga med någon funktionsnedsättning svarar i lägre utsträckning att livet är meningsfullt (67 %) jämfört med unga </a:t>
            </a:r>
            <a:r>
              <a:rPr lang="sv-SE" sz="2000" smtClean="0"/>
              <a:t>utan funktionsnedsättning (80 %)</a:t>
            </a:r>
            <a:endParaRPr lang="sv-SE" sz="2000" dirty="0" smtClean="0"/>
          </a:p>
          <a:p>
            <a:r>
              <a:rPr lang="sv-SE" sz="2000" dirty="0"/>
              <a:t>Unga med svensk härkomst </a:t>
            </a:r>
            <a:r>
              <a:rPr lang="sv-SE" sz="2000" dirty="0" smtClean="0"/>
              <a:t>anger i lägre </a:t>
            </a:r>
            <a:r>
              <a:rPr lang="sv-SE" sz="2000" dirty="0"/>
              <a:t>utsträckning </a:t>
            </a:r>
            <a:r>
              <a:rPr lang="sv-SE" sz="2000" dirty="0" smtClean="0"/>
              <a:t>att man har en tro eller övertygelse som ger tröst och lättnad i vardagen (56 </a:t>
            </a:r>
            <a:r>
              <a:rPr lang="sv-SE" sz="2000" dirty="0"/>
              <a:t>%) än de med europeisk härkomst </a:t>
            </a:r>
            <a:r>
              <a:rPr lang="sv-SE" sz="2000" dirty="0" smtClean="0"/>
              <a:t>(74 </a:t>
            </a:r>
            <a:r>
              <a:rPr lang="sv-SE" sz="2000" dirty="0"/>
              <a:t>%) respektive de med härkomst i övriga världen </a:t>
            </a:r>
            <a:r>
              <a:rPr lang="sv-SE" sz="2000" dirty="0" smtClean="0"/>
              <a:t>(81 </a:t>
            </a:r>
            <a:r>
              <a:rPr lang="sv-SE" sz="2000" dirty="0"/>
              <a:t>%) </a:t>
            </a:r>
          </a:p>
          <a:p>
            <a:r>
              <a:rPr lang="sv-SE" sz="2000" dirty="0" smtClean="0"/>
              <a:t>De </a:t>
            </a:r>
            <a:r>
              <a:rPr lang="sv-SE" sz="2000" dirty="0"/>
              <a:t>som anger att de alltid eller ofta har tillräckligt med pengar för att göra samma saker som sina kompisar rapporterar i </a:t>
            </a:r>
            <a:r>
              <a:rPr lang="sv-SE" sz="2000" dirty="0" smtClean="0"/>
              <a:t>betydligt högre </a:t>
            </a:r>
            <a:r>
              <a:rPr lang="sv-SE" sz="2000" dirty="0"/>
              <a:t>utsträckning att man </a:t>
            </a:r>
            <a:r>
              <a:rPr lang="sv-SE" sz="2000" dirty="0" smtClean="0"/>
              <a:t>ser mycket eller ganska ljust på sin framtid (83 </a:t>
            </a:r>
            <a:r>
              <a:rPr lang="sv-SE" sz="2000" dirty="0"/>
              <a:t>%) än de som upplever att de ibland </a:t>
            </a:r>
            <a:r>
              <a:rPr lang="sv-SE" sz="2000" dirty="0" smtClean="0"/>
              <a:t>(64 </a:t>
            </a:r>
            <a:r>
              <a:rPr lang="sv-SE" sz="2000" dirty="0"/>
              <a:t>%) respektive sällan eller aldrig har tillräckligt med pengar </a:t>
            </a:r>
            <a:r>
              <a:rPr lang="sv-SE" sz="2000" dirty="0" smtClean="0"/>
              <a:t>(54 </a:t>
            </a:r>
            <a:r>
              <a:rPr lang="sv-SE" sz="2000" dirty="0"/>
              <a:t>%)</a:t>
            </a:r>
          </a:p>
        </p:txBody>
      </p:sp>
      <p:sp>
        <p:nvSpPr>
          <p:cNvPr id="3" name="Rubrik 2"/>
          <p:cNvSpPr>
            <a:spLocks noGrp="1"/>
          </p:cNvSpPr>
          <p:nvPr>
            <p:ph type="title"/>
          </p:nvPr>
        </p:nvSpPr>
        <p:spPr>
          <a:xfrm>
            <a:off x="1440000" y="900000"/>
            <a:ext cx="9584558" cy="1296000"/>
          </a:xfrm>
        </p:spPr>
        <p:txBody>
          <a:bodyPr/>
          <a:lstStyle/>
          <a:p>
            <a:r>
              <a:rPr lang="sv-SE" dirty="0" smtClean="0"/>
              <a:t>Skillnader i svar om existentiell hälsa och framtiden</a:t>
            </a:r>
            <a:endParaRPr lang="sv-SE" dirty="0"/>
          </a:p>
        </p:txBody>
      </p:sp>
      <p:sp>
        <p:nvSpPr>
          <p:cNvPr id="4" name="Platshållare för bildnummer 3"/>
          <p:cNvSpPr>
            <a:spLocks noGrp="1"/>
          </p:cNvSpPr>
          <p:nvPr>
            <p:ph type="sldNum" sz="quarter" idx="12"/>
          </p:nvPr>
        </p:nvSpPr>
        <p:spPr/>
        <p:txBody>
          <a:bodyPr/>
          <a:lstStyle/>
          <a:p>
            <a:fld id="{8EEB9E62-4301-493A-8C73-0409F1A2D539}" type="slidenum">
              <a:rPr lang="sv-SE" smtClean="0"/>
              <a:pPr/>
              <a:t>108</a:t>
            </a:fld>
            <a:endParaRPr lang="sv-SE"/>
          </a:p>
        </p:txBody>
      </p:sp>
    </p:spTree>
    <p:extLst>
      <p:ext uri="{BB962C8B-B14F-4D97-AF65-F5344CB8AC3E}">
        <p14:creationId xmlns:p14="http://schemas.microsoft.com/office/powerpoint/2010/main" val="4058332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Ekonomi</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Platshållare för bildnummer 5">
            <a:extLst>
              <a:ext uri="{FF2B5EF4-FFF2-40B4-BE49-F238E27FC236}">
                <a16:creationId xmlns:a16="http://schemas.microsoft.com/office/drawing/2014/main" id="{892D9D65-F44F-08A8-9F6A-5AF5BE6CBE9C}"/>
              </a:ext>
            </a:extLst>
          </p:cNvPr>
          <p:cNvSpPr>
            <a:spLocks noGrp="1"/>
          </p:cNvSpPr>
          <p:nvPr>
            <p:ph type="sldNum" sz="quarter" idx="12"/>
          </p:nvPr>
        </p:nvSpPr>
        <p:spPr/>
        <p:txBody>
          <a:bodyPr/>
          <a:lstStyle/>
          <a:p>
            <a:fld id="{8EEB9E62-4301-493A-8C73-0409F1A2D539}" type="slidenum">
              <a:rPr lang="sv-SE" smtClean="0"/>
              <a:pPr/>
              <a:t>11</a:t>
            </a:fld>
            <a:endParaRPr lang="sv-SE"/>
          </a:p>
        </p:txBody>
      </p:sp>
      <p:grpSp>
        <p:nvGrpSpPr>
          <p:cNvPr id="5" name="BodyContent">
            <a:extLst>
              <a:ext uri="{FF2B5EF4-FFF2-40B4-BE49-F238E27FC236}">
                <a16:creationId xmlns:a16="http://schemas.microsoft.com/office/drawing/2014/main" id="{912F1943-49C3-2B30-77F5-79D07F291EA9}"/>
              </a:ext>
            </a:extLst>
          </p:cNvPr>
          <p:cNvGrpSpPr/>
          <p:nvPr/>
        </p:nvGrpSpPr>
        <p:grpSpPr>
          <a:xfrm>
            <a:off x="720000" y="2196000"/>
            <a:ext cx="10764000" cy="3312000"/>
            <a:chOff x="720000" y="2196000"/>
            <a:chExt cx="10764000" cy="3312000"/>
          </a:xfrm>
        </p:grpSpPr>
        <p:graphicFrame>
          <p:nvGraphicFramePr>
            <p:cNvPr id="7" name="BodyContentTable">
              <a:extLst>
                <a:ext uri="{FF2B5EF4-FFF2-40B4-BE49-F238E27FC236}">
                  <a16:creationId xmlns:a16="http://schemas.microsoft.com/office/drawing/2014/main" id="{833ACF03-86A7-B5DA-2068-6311DDAC9218}"/>
                </a:ext>
              </a:extLst>
            </p:cNvPr>
            <p:cNvGraphicFramePr>
              <a:graphicFrameLocks/>
            </p:cNvGraphicFramePr>
            <p:nvPr>
              <p:extLst>
                <p:ext uri="{D42A27DB-BD31-4B8C-83A1-F6EECF244321}">
                  <p14:modId xmlns:p14="http://schemas.microsoft.com/office/powerpoint/2010/main" val="3419876070"/>
                </p:ext>
              </p:extLst>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BodyContentTable">
              <a:extLst>
                <a:ext uri="{FF2B5EF4-FFF2-40B4-BE49-F238E27FC236}">
                  <a16:creationId xmlns:a16="http://schemas.microsoft.com/office/drawing/2014/main" id="{9D932C3F-09B1-216E-5CAB-BFB09F009109}"/>
                </a:ext>
              </a:extLst>
            </p:cNvPr>
            <p:cNvGraphicFramePr>
              <a:graphicFrameLocks/>
            </p:cNvGraphicFramePr>
            <p:nvPr>
              <p:extLst>
                <p:ext uri="{D42A27DB-BD31-4B8C-83A1-F6EECF244321}">
                  <p14:modId xmlns:p14="http://schemas.microsoft.com/office/powerpoint/2010/main" val="1413718423"/>
                </p:ext>
              </p:extLst>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2139516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Härkomst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11" name="BodyContent">
            <a:extLst>
              <a:ext uri="{FF2B5EF4-FFF2-40B4-BE49-F238E27FC236}">
                <a16:creationId xmlns:a16="http://schemas.microsoft.com/office/drawing/2014/main" id="{98D24289-A52D-9ECD-3E22-C890FDBF0D58}"/>
              </a:ext>
            </a:extLst>
          </p:cNvPr>
          <p:cNvGraphicFramePr>
            <a:graphicFrameLocks/>
          </p:cNvGraphicFramePr>
          <p:nvPr>
            <p:extLst>
              <p:ext uri="{D42A27DB-BD31-4B8C-83A1-F6EECF244321}">
                <p14:modId xmlns:p14="http://schemas.microsoft.com/office/powerpoint/2010/main" val="3713843635"/>
              </p:ext>
            </p:extLst>
          </p:nvPr>
        </p:nvGraphicFramePr>
        <p:xfrm>
          <a:off x="1678402" y="2116243"/>
          <a:ext cx="9359900" cy="3779837"/>
        </p:xfrm>
        <a:graphic>
          <a:graphicData uri="http://schemas.openxmlformats.org/drawingml/2006/chart">
            <c:chart xmlns:c="http://schemas.openxmlformats.org/drawingml/2006/chart" xmlns:r="http://schemas.openxmlformats.org/officeDocument/2006/relationships" r:id="rId2"/>
          </a:graphicData>
        </a:graphic>
      </p:graphicFrame>
      <p:sp>
        <p:nvSpPr>
          <p:cNvPr id="6" name="Platshållare för bildnummer 5">
            <a:extLst>
              <a:ext uri="{FF2B5EF4-FFF2-40B4-BE49-F238E27FC236}">
                <a16:creationId xmlns:a16="http://schemas.microsoft.com/office/drawing/2014/main" id="{DB1A2399-F484-37F1-CF93-39BFB790DB5A}"/>
              </a:ext>
            </a:extLst>
          </p:cNvPr>
          <p:cNvSpPr>
            <a:spLocks noGrp="1"/>
          </p:cNvSpPr>
          <p:nvPr>
            <p:ph type="sldNum" sz="quarter" idx="12"/>
          </p:nvPr>
        </p:nvSpPr>
        <p:spPr/>
        <p:txBody>
          <a:bodyPr/>
          <a:lstStyle/>
          <a:p>
            <a:fld id="{8EEB9E62-4301-493A-8C73-0409F1A2D539}" type="slidenum">
              <a:rPr lang="sv-SE" smtClean="0"/>
              <a:pPr/>
              <a:t>12</a:t>
            </a:fld>
            <a:endParaRPr lang="sv-SE"/>
          </a:p>
        </p:txBody>
      </p:sp>
      <p:grpSp>
        <p:nvGrpSpPr>
          <p:cNvPr id="5" name="BodyFooter">
            <a:extLst>
              <a:ext uri="{FF2B5EF4-FFF2-40B4-BE49-F238E27FC236}">
                <a16:creationId xmlns:a16="http://schemas.microsoft.com/office/drawing/2014/main" id="{2853AF4B-B84C-6FE5-83C1-75A07B5CB81C}"/>
              </a:ext>
            </a:extLst>
          </p:cNvPr>
          <p:cNvGrpSpPr/>
          <p:nvPr/>
        </p:nvGrpSpPr>
        <p:grpSpPr>
          <a:xfrm>
            <a:off x="1439863" y="5896080"/>
            <a:ext cx="8862377" cy="864000"/>
            <a:chOff x="720000" y="5508000"/>
            <a:chExt cx="10764000" cy="216000"/>
          </a:xfrm>
        </p:grpSpPr>
        <p:sp>
          <p:nvSpPr>
            <p:cNvPr id="7" name="BodyFooterLeft">
              <a:extLst>
                <a:ext uri="{FF2B5EF4-FFF2-40B4-BE49-F238E27FC236}">
                  <a16:creationId xmlns:a16="http://schemas.microsoft.com/office/drawing/2014/main" id="{03FFDF8A-0D9A-0250-1135-07F80E47A7D6}"/>
                </a:ext>
              </a:extLst>
            </p:cNvPr>
            <p:cNvSpPr txBox="1"/>
            <p:nvPr/>
          </p:nvSpPr>
          <p:spPr>
            <a:xfrm>
              <a:off x="720000" y="5508000"/>
              <a:ext cx="10764000" cy="216000"/>
            </a:xfrm>
            <a:prstGeom prst="rect">
              <a:avLst/>
            </a:prstGeom>
            <a:noFill/>
          </p:spPr>
          <p:txBody>
            <a:bodyPr vertOverflow="clip" wrap="square" lIns="0" tIns="0" rIns="0" bIns="0" rtlCol="0" anchor="t"/>
            <a:lstStyle/>
            <a:p>
              <a:pPr algn="l"/>
              <a:r>
                <a:rPr lang="en-GB" sz="1100" spc="50" noProof="1">
                  <a:solidFill>
                    <a:schemeClr val="tx1">
                      <a:tint val="84600"/>
                    </a:schemeClr>
                  </a:solidFill>
                </a:rPr>
                <a:t>Siffrorna som redovisas beräknas enligt följande: </a:t>
              </a:r>
              <a:br>
                <a:rPr lang="en-GB" sz="1100" spc="50" noProof="1">
                  <a:solidFill>
                    <a:schemeClr val="tx1">
                      <a:tint val="84600"/>
                    </a:schemeClr>
                  </a:solidFill>
                </a:rPr>
              </a:br>
              <a:r>
                <a:rPr lang="en-GB" sz="1100" spc="50" noProof="1">
                  <a:solidFill>
                    <a:schemeClr val="tx1">
                      <a:tint val="84600"/>
                    </a:schemeClr>
                  </a:solidFill>
                </a:rPr>
                <a:t>Sverige: om man själv </a:t>
              </a:r>
              <a:r>
                <a:rPr lang="en-GB" sz="1100" i="1" spc="50" noProof="1">
                  <a:solidFill>
                    <a:schemeClr val="tx1">
                      <a:tint val="84600"/>
                    </a:schemeClr>
                  </a:solidFill>
                </a:rPr>
                <a:t>och</a:t>
              </a:r>
              <a:r>
                <a:rPr lang="en-GB" sz="1100" spc="50" noProof="1">
                  <a:solidFill>
                    <a:schemeClr val="tx1">
                      <a:tint val="84600"/>
                    </a:schemeClr>
                  </a:solidFill>
                </a:rPr>
                <a:t> någon av ens föräldrar är födda i Sverige. </a:t>
              </a:r>
              <a:br>
                <a:rPr lang="en-GB" sz="1100" spc="50" noProof="1">
                  <a:solidFill>
                    <a:schemeClr val="tx1">
                      <a:tint val="84600"/>
                    </a:schemeClr>
                  </a:solidFill>
                </a:rPr>
              </a:br>
              <a:r>
                <a:rPr lang="en-GB" sz="1100" spc="50" noProof="1">
                  <a:solidFill>
                    <a:schemeClr val="tx1">
                      <a:tint val="84600"/>
                    </a:schemeClr>
                  </a:solidFill>
                </a:rPr>
                <a:t>Övriga Europa: om man själv </a:t>
              </a:r>
              <a:r>
                <a:rPr lang="en-GB" sz="1100" i="1" spc="50" noProof="1">
                  <a:solidFill>
                    <a:schemeClr val="tx1">
                      <a:tint val="84600"/>
                    </a:schemeClr>
                  </a:solidFill>
                </a:rPr>
                <a:t>eller</a:t>
              </a:r>
              <a:r>
                <a:rPr lang="en-GB" sz="1100" spc="50" noProof="1">
                  <a:solidFill>
                    <a:schemeClr val="tx1">
                      <a:tint val="84600"/>
                    </a:schemeClr>
                  </a:solidFill>
                </a:rPr>
                <a:t> någon av ens föräldrar är födda i Europa exkl Sverige, och man inte uppfyller villkoren för alternativ 1. </a:t>
              </a:r>
              <a:br>
                <a:rPr lang="en-GB" sz="1100" spc="50" noProof="1">
                  <a:solidFill>
                    <a:schemeClr val="tx1">
                      <a:tint val="84600"/>
                    </a:schemeClr>
                  </a:solidFill>
                </a:rPr>
              </a:br>
              <a:r>
                <a:rPr lang="en-GB" sz="1100" spc="50" noProof="1">
                  <a:solidFill>
                    <a:schemeClr val="tx1">
                      <a:tint val="84600"/>
                    </a:schemeClr>
                  </a:solidFill>
                </a:rPr>
                <a:t>Övriga världen: om man själv </a:t>
              </a:r>
              <a:r>
                <a:rPr lang="en-GB" sz="1100" i="1" spc="50" noProof="1">
                  <a:solidFill>
                    <a:schemeClr val="tx1">
                      <a:tint val="84600"/>
                    </a:schemeClr>
                  </a:solidFill>
                </a:rPr>
                <a:t>eller</a:t>
              </a:r>
              <a:r>
                <a:rPr lang="en-GB" sz="1100" spc="50" noProof="1">
                  <a:solidFill>
                    <a:schemeClr val="tx1">
                      <a:tint val="84600"/>
                    </a:schemeClr>
                  </a:solidFill>
                </a:rPr>
                <a:t> någon av ens föräldrar är födda utanför Europa och man inte uppfyller villkoren för alternativ 1 eller 2.</a:t>
              </a:r>
            </a:p>
          </p:txBody>
        </p:sp>
      </p:grpSp>
    </p:spTree>
    <p:extLst>
      <p:ext uri="{BB962C8B-B14F-4D97-AF65-F5344CB8AC3E}">
        <p14:creationId xmlns:p14="http://schemas.microsoft.com/office/powerpoint/2010/main" val="2139516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1Center">
            <a:extLst>
              <a:ext uri="{FF2B5EF4-FFF2-40B4-BE49-F238E27FC236}">
                <a16:creationId xmlns:a16="http://schemas.microsoft.com/office/drawing/2014/main" id="{50D3A854-5200-01E0-6606-7018219EB131}"/>
              </a:ext>
            </a:extLst>
          </p:cNvPr>
          <p:cNvSpPr>
            <a:spLocks noGrp="1"/>
          </p:cNvSpPr>
          <p:nvPr>
            <p:ph type="title"/>
          </p:nvPr>
        </p:nvSpPr>
        <p:spPr/>
        <p:txBody>
          <a:bodyPr/>
          <a:lstStyle/>
          <a:p>
            <a:r>
              <a:rPr lang="sv-SE" dirty="0"/>
              <a:t>HÄLSA</a:t>
            </a:r>
          </a:p>
        </p:txBody>
      </p:sp>
      <p:sp>
        <p:nvSpPr>
          <p:cNvPr id="5" name="Title2Center">
            <a:extLst>
              <a:ext uri="{FF2B5EF4-FFF2-40B4-BE49-F238E27FC236}">
                <a16:creationId xmlns:a16="http://schemas.microsoft.com/office/drawing/2014/main" id="{CFDBBE2B-AD98-B8F1-A02E-76675163067F}"/>
              </a:ext>
            </a:extLst>
          </p:cNvPr>
          <p:cNvSpPr>
            <a:spLocks noGrp="1"/>
          </p:cNvSpPr>
          <p:nvPr>
            <p:ph type="body" sz="quarter" idx="13"/>
          </p:nvPr>
        </p:nvSpPr>
        <p:spPr/>
        <p:txBody>
          <a:bodyPr>
            <a:normAutofit/>
          </a:bodyPr>
          <a:lstStyle/>
          <a:p>
            <a:pPr marL="0" indent="0">
              <a:lnSpc>
                <a:spcPct val="150000"/>
              </a:lnSpc>
              <a:buNone/>
            </a:pPr>
            <a:r>
              <a:rPr lang="sv-SE" sz="1700" dirty="0"/>
              <a:t>• Allmän hälsa</a:t>
            </a:r>
            <a:br>
              <a:rPr lang="sv-SE" sz="1700" dirty="0"/>
            </a:br>
            <a:r>
              <a:rPr lang="sv-SE" sz="1700" dirty="0"/>
              <a:t>• Psykiskt välbefinnande</a:t>
            </a:r>
            <a:br>
              <a:rPr lang="sv-SE" sz="1700" dirty="0"/>
            </a:br>
            <a:r>
              <a:rPr lang="sv-SE" sz="1700" dirty="0"/>
              <a:t>• Psykosomatiska besvär</a:t>
            </a:r>
            <a:br>
              <a:rPr lang="sv-SE" sz="1700" dirty="0"/>
            </a:br>
            <a:r>
              <a:rPr lang="sv-SE" sz="1700" dirty="0"/>
              <a:t>• Upplevd självkänsla</a:t>
            </a:r>
            <a:br>
              <a:rPr lang="sv-SE" sz="1700" dirty="0"/>
            </a:br>
            <a:r>
              <a:rPr lang="sv-SE" sz="1700" dirty="0"/>
              <a:t>• Impulskontroll</a:t>
            </a:r>
            <a:br>
              <a:rPr lang="sv-SE" sz="1700" dirty="0"/>
            </a:br>
            <a:r>
              <a:rPr lang="sv-SE" sz="1700" dirty="0"/>
              <a:t>• Funktionsnedsättning</a:t>
            </a:r>
            <a:br>
              <a:rPr lang="sv-SE" sz="1700" dirty="0"/>
            </a:br>
            <a:r>
              <a:rPr lang="sv-SE" sz="1700" dirty="0"/>
              <a:t>• Långvarig sjukdom</a:t>
            </a:r>
          </a:p>
        </p:txBody>
      </p:sp>
      <p:grpSp>
        <p:nvGrpSpPr>
          <p:cNvPr id="5000" name="BodyContent"/>
          <p:cNvGrpSpPr/>
          <p:nvPr/>
        </p:nvGrpSpPr>
        <p:grpSpPr>
          <a:xfrm>
            <a:off x="720000" y="2196000"/>
            <a:ext cx="1572405" cy="351649"/>
            <a:chOff x="720000" y="2196000"/>
            <a:chExt cx="1572405" cy="351649"/>
          </a:xfrm>
        </p:grpSpPr>
        <p:graphicFrame>
          <p:nvGraphicFramePr>
            <p:cNvPr id="5002" name="BodyContentTable"/>
            <p:cNvGraphicFramePr>
              <a:graphicFrameLocks/>
            </p:cNvGraphicFramePr>
            <p:nvPr/>
          </p:nvGraphicFramePr>
          <p:xfrm>
            <a:off x="720000" y="2196000"/>
            <a:ext cx="1572405" cy="351649"/>
          </p:xfrm>
          <a:graphic>
            <a:graphicData uri="http://schemas.openxmlformats.org/drawingml/2006/table">
              <a:tbl>
                <a:tblPr/>
                <a:tblGrid>
                  <a:gridCol w="1572405">
                    <a:extLst>
                      <a:ext uri="{9D8B030D-6E8A-4147-A177-3AD203B41FA5}">
                        <a16:colId xmlns:a16="http://schemas.microsoft.com/office/drawing/2014/main" val="20000"/>
                      </a:ext>
                    </a:extLst>
                  </a:gridCol>
                </a:tblGrid>
                <a:tr h="351649">
                  <a:tc>
                    <a:txBody>
                      <a:bodyPr/>
                      <a:lstStyle/>
                      <a:p>
                        <a:endParaRPr lang="sv-SE"/>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pSp>
      <p:pic>
        <p:nvPicPr>
          <p:cNvPr id="6" name="Title1Right" descr="//svara.indikator.org/MediaLibraries/ProjectLibraries/{0f7eaa13-338b-4991-b035-f1cae3013bd5}/2.Hälsa-min.jpg">
            <a:extLst>
              <a:ext uri="{FF2B5EF4-FFF2-40B4-BE49-F238E27FC236}">
                <a16:creationId xmlns:a16="http://schemas.microsoft.com/office/drawing/2014/main" id="{3B8D0F8D-0093-1CEB-4AF6-8A9E4EA6BA77}"/>
              </a:ext>
            </a:extLst>
          </p:cNvPr>
          <p:cNvPicPr>
            <a:picLocks noChangeAspect="1"/>
          </p:cNvPicPr>
          <p:nvPr/>
        </p:nvPicPr>
        <p:blipFill>
          <a:blip r:embed="rId2" cstate="print"/>
          <a:stretch/>
        </p:blipFill>
        <p:spPr>
          <a:xfrm>
            <a:off x="6096000" y="2195999"/>
            <a:ext cx="5331049" cy="3554033"/>
          </a:xfrm>
          <a:prstGeom prst="rect">
            <a:avLst/>
          </a:prstGeom>
          <a:noFill/>
        </p:spPr>
      </p:pic>
      <p:sp>
        <p:nvSpPr>
          <p:cNvPr id="3" name="Platshållare för bildnummer 2">
            <a:extLst>
              <a:ext uri="{FF2B5EF4-FFF2-40B4-BE49-F238E27FC236}">
                <a16:creationId xmlns:a16="http://schemas.microsoft.com/office/drawing/2014/main" id="{979CC110-337E-CBD2-A47D-1F2A9B34B01F}"/>
              </a:ext>
            </a:extLst>
          </p:cNvPr>
          <p:cNvSpPr>
            <a:spLocks noGrp="1"/>
          </p:cNvSpPr>
          <p:nvPr>
            <p:ph type="sldNum" sz="quarter" idx="12"/>
          </p:nvPr>
        </p:nvSpPr>
        <p:spPr/>
        <p:txBody>
          <a:bodyPr/>
          <a:lstStyle/>
          <a:p>
            <a:fld id="{8EEB9E62-4301-493A-8C73-0409F1A2D539}" type="slidenum">
              <a:rPr lang="sv-SE" smtClean="0"/>
              <a:pPr/>
              <a:t>13</a:t>
            </a:fld>
            <a:endParaRPr lang="sv-SE"/>
          </a:p>
        </p:txBody>
      </p:sp>
    </p:spTree>
    <p:extLst>
      <p:ext uri="{BB962C8B-B14F-4D97-AF65-F5344CB8AC3E}">
        <p14:creationId xmlns:p14="http://schemas.microsoft.com/office/powerpoint/2010/main" val="2498133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812" y="3417882"/>
            <a:ext cx="3362075" cy="3285857"/>
            <a:chOff x="0" y="0"/>
            <a:chExt cx="1822670" cy="1781350"/>
          </a:xfrm>
        </p:grpSpPr>
        <p:sp>
          <p:nvSpPr>
            <p:cNvPr id="3" name="Freeform 3"/>
            <p:cNvSpPr/>
            <p:nvPr/>
          </p:nvSpPr>
          <p:spPr>
            <a:xfrm>
              <a:off x="0" y="0"/>
              <a:ext cx="1822670" cy="1781350"/>
            </a:xfrm>
            <a:custGeom>
              <a:avLst/>
              <a:gdLst/>
              <a:ahLst/>
              <a:cxnLst/>
              <a:rect l="l" t="t" r="r" b="b"/>
              <a:pathLst>
                <a:path w="1822670" h="1781350">
                  <a:moveTo>
                    <a:pt x="18422" y="0"/>
                  </a:moveTo>
                  <a:lnTo>
                    <a:pt x="1804248" y="0"/>
                  </a:lnTo>
                  <a:cubicBezTo>
                    <a:pt x="1809134" y="0"/>
                    <a:pt x="1813819" y="1941"/>
                    <a:pt x="1817274" y="5396"/>
                  </a:cubicBezTo>
                  <a:cubicBezTo>
                    <a:pt x="1820729" y="8850"/>
                    <a:pt x="1822670" y="13536"/>
                    <a:pt x="1822670" y="18422"/>
                  </a:cubicBezTo>
                  <a:lnTo>
                    <a:pt x="1822670" y="1762928"/>
                  </a:lnTo>
                  <a:cubicBezTo>
                    <a:pt x="1822670" y="1767814"/>
                    <a:pt x="1820729" y="1772500"/>
                    <a:pt x="1817274" y="1775954"/>
                  </a:cubicBezTo>
                  <a:cubicBezTo>
                    <a:pt x="1813819" y="1779409"/>
                    <a:pt x="1809134" y="1781350"/>
                    <a:pt x="1804248" y="1781350"/>
                  </a:cubicBezTo>
                  <a:lnTo>
                    <a:pt x="18422" y="1781350"/>
                  </a:lnTo>
                  <a:cubicBezTo>
                    <a:pt x="13536" y="1781350"/>
                    <a:pt x="8850" y="1779409"/>
                    <a:pt x="5396" y="1775954"/>
                  </a:cubicBezTo>
                  <a:cubicBezTo>
                    <a:pt x="1941" y="1772500"/>
                    <a:pt x="0" y="1767814"/>
                    <a:pt x="0" y="1762928"/>
                  </a:cubicBezTo>
                  <a:lnTo>
                    <a:pt x="0" y="18422"/>
                  </a:lnTo>
                  <a:cubicBezTo>
                    <a:pt x="0" y="13536"/>
                    <a:pt x="1941" y="8850"/>
                    <a:pt x="5396" y="5396"/>
                  </a:cubicBezTo>
                  <a:cubicBezTo>
                    <a:pt x="8850" y="1941"/>
                    <a:pt x="13536" y="0"/>
                    <a:pt x="18422" y="0"/>
                  </a:cubicBezTo>
                  <a:close/>
                </a:path>
              </a:pathLst>
            </a:custGeom>
            <a:solidFill>
              <a:srgbClr val="7A0927"/>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TextBox 4"/>
            <p:cNvSpPr txBox="1"/>
            <p:nvPr/>
          </p:nvSpPr>
          <p:spPr>
            <a:xfrm>
              <a:off x="0" y="-19050"/>
              <a:ext cx="1822670" cy="1800400"/>
            </a:xfrm>
            <a:prstGeom prst="rect">
              <a:avLst/>
            </a:prstGeom>
          </p:spPr>
          <p:txBody>
            <a:bodyPr lIns="18288" tIns="18288" rIns="18288" bIns="18288" rtlCol="0" anchor="ctr"/>
            <a:lstStyle/>
            <a:p>
              <a:pPr marL="0" marR="0" lvl="0" indent="0" algn="ctr" defTabSz="914400" rtl="0" eaLnBrk="1" fontAlgn="auto" latinLnBrk="0" hangingPunct="1">
                <a:lnSpc>
                  <a:spcPts val="907"/>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 name="Group 5"/>
          <p:cNvGrpSpPr/>
          <p:nvPr/>
        </p:nvGrpSpPr>
        <p:grpSpPr>
          <a:xfrm>
            <a:off x="3664631" y="133192"/>
            <a:ext cx="8353595" cy="2226451"/>
            <a:chOff x="0" y="0"/>
            <a:chExt cx="4523808" cy="1205713"/>
          </a:xfrm>
        </p:grpSpPr>
        <p:sp>
          <p:nvSpPr>
            <p:cNvPr id="6" name="Freeform 6"/>
            <p:cNvSpPr/>
            <p:nvPr/>
          </p:nvSpPr>
          <p:spPr>
            <a:xfrm>
              <a:off x="0" y="0"/>
              <a:ext cx="4523808" cy="1205713"/>
            </a:xfrm>
            <a:custGeom>
              <a:avLst/>
              <a:gdLst/>
              <a:ahLst/>
              <a:cxnLst/>
              <a:rect l="l" t="t" r="r" b="b"/>
              <a:pathLst>
                <a:path w="4523808" h="1205713">
                  <a:moveTo>
                    <a:pt x="7414" y="0"/>
                  </a:moveTo>
                  <a:lnTo>
                    <a:pt x="4516394" y="0"/>
                  </a:lnTo>
                  <a:cubicBezTo>
                    <a:pt x="4520488" y="0"/>
                    <a:pt x="4523808" y="3319"/>
                    <a:pt x="4523808" y="7414"/>
                  </a:cubicBezTo>
                  <a:lnTo>
                    <a:pt x="4523808" y="1198298"/>
                  </a:lnTo>
                  <a:cubicBezTo>
                    <a:pt x="4523808" y="1200265"/>
                    <a:pt x="4523027" y="1202151"/>
                    <a:pt x="4521636" y="1203541"/>
                  </a:cubicBezTo>
                  <a:cubicBezTo>
                    <a:pt x="4520246" y="1204931"/>
                    <a:pt x="4518360" y="1205713"/>
                    <a:pt x="4516394" y="1205713"/>
                  </a:cubicBezTo>
                  <a:lnTo>
                    <a:pt x="7414" y="1205713"/>
                  </a:lnTo>
                  <a:cubicBezTo>
                    <a:pt x="3319" y="1205713"/>
                    <a:pt x="0" y="1202393"/>
                    <a:pt x="0" y="1198298"/>
                  </a:cubicBezTo>
                  <a:lnTo>
                    <a:pt x="0" y="7414"/>
                  </a:lnTo>
                  <a:cubicBezTo>
                    <a:pt x="0" y="3319"/>
                    <a:pt x="3319" y="0"/>
                    <a:pt x="7414" y="0"/>
                  </a:cubicBezTo>
                  <a:close/>
                </a:path>
              </a:pathLst>
            </a:custGeom>
            <a:solidFill>
              <a:srgbClr val="7A0927"/>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7"/>
            <p:cNvSpPr txBox="1"/>
            <p:nvPr/>
          </p:nvSpPr>
          <p:spPr>
            <a:xfrm>
              <a:off x="0" y="-19050"/>
              <a:ext cx="4523808" cy="1224763"/>
            </a:xfrm>
            <a:prstGeom prst="rect">
              <a:avLst/>
            </a:prstGeom>
          </p:spPr>
          <p:txBody>
            <a:bodyPr lIns="18288" tIns="18288" rIns="18288" bIns="18288" rtlCol="0" anchor="ctr"/>
            <a:lstStyle/>
            <a:p>
              <a:pPr marL="0" marR="0" lvl="0" indent="0" algn="ctr" defTabSz="914400" rtl="0" eaLnBrk="1" fontAlgn="auto" latinLnBrk="0" hangingPunct="1">
                <a:lnSpc>
                  <a:spcPts val="907"/>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8" name="Group 8"/>
          <p:cNvGrpSpPr/>
          <p:nvPr/>
        </p:nvGrpSpPr>
        <p:grpSpPr>
          <a:xfrm>
            <a:off x="137721" y="1376829"/>
            <a:ext cx="3362075" cy="1925171"/>
            <a:chOff x="0" y="0"/>
            <a:chExt cx="870050" cy="498203"/>
          </a:xfrm>
        </p:grpSpPr>
        <p:sp>
          <p:nvSpPr>
            <p:cNvPr id="9" name="Freeform 9"/>
            <p:cNvSpPr/>
            <p:nvPr/>
          </p:nvSpPr>
          <p:spPr>
            <a:xfrm>
              <a:off x="0" y="0"/>
              <a:ext cx="870050" cy="498203"/>
            </a:xfrm>
            <a:custGeom>
              <a:avLst/>
              <a:gdLst/>
              <a:ahLst/>
              <a:cxnLst/>
              <a:rect l="l" t="t" r="r" b="b"/>
              <a:pathLst>
                <a:path w="870050" h="498203">
                  <a:moveTo>
                    <a:pt x="18422" y="0"/>
                  </a:moveTo>
                  <a:lnTo>
                    <a:pt x="851628" y="0"/>
                  </a:lnTo>
                  <a:cubicBezTo>
                    <a:pt x="856514" y="0"/>
                    <a:pt x="861200" y="1941"/>
                    <a:pt x="864654" y="5396"/>
                  </a:cubicBezTo>
                  <a:cubicBezTo>
                    <a:pt x="868109" y="8850"/>
                    <a:pt x="870050" y="13536"/>
                    <a:pt x="870050" y="18422"/>
                  </a:cubicBezTo>
                  <a:lnTo>
                    <a:pt x="870050" y="479781"/>
                  </a:lnTo>
                  <a:cubicBezTo>
                    <a:pt x="870050" y="484667"/>
                    <a:pt x="868109" y="489352"/>
                    <a:pt x="864654" y="492807"/>
                  </a:cubicBezTo>
                  <a:cubicBezTo>
                    <a:pt x="861200" y="496262"/>
                    <a:pt x="856514" y="498203"/>
                    <a:pt x="851628" y="498203"/>
                  </a:cubicBezTo>
                  <a:lnTo>
                    <a:pt x="18422" y="498203"/>
                  </a:lnTo>
                  <a:cubicBezTo>
                    <a:pt x="13536" y="498203"/>
                    <a:pt x="8850" y="496262"/>
                    <a:pt x="5396" y="492807"/>
                  </a:cubicBezTo>
                  <a:cubicBezTo>
                    <a:pt x="1941" y="489352"/>
                    <a:pt x="0" y="484667"/>
                    <a:pt x="0" y="479781"/>
                  </a:cubicBezTo>
                  <a:lnTo>
                    <a:pt x="0" y="18422"/>
                  </a:lnTo>
                  <a:cubicBezTo>
                    <a:pt x="0" y="13536"/>
                    <a:pt x="1941" y="8850"/>
                    <a:pt x="5396" y="5396"/>
                  </a:cubicBezTo>
                  <a:cubicBezTo>
                    <a:pt x="8850" y="1941"/>
                    <a:pt x="13536" y="0"/>
                    <a:pt x="18422" y="0"/>
                  </a:cubicBezTo>
                  <a:close/>
                </a:path>
              </a:pathLst>
            </a:custGeom>
            <a:solidFill>
              <a:srgbClr val="7A09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10"/>
            <p:cNvSpPr txBox="1"/>
            <p:nvPr/>
          </p:nvSpPr>
          <p:spPr>
            <a:xfrm>
              <a:off x="0" y="-19050"/>
              <a:ext cx="870050" cy="517253"/>
            </a:xfrm>
            <a:prstGeom prst="rect">
              <a:avLst/>
            </a:prstGeom>
          </p:spPr>
          <p:txBody>
            <a:bodyPr lIns="18288" tIns="18288" rIns="18288" bIns="18288" rtlCol="0" anchor="ctr"/>
            <a:lstStyle/>
            <a:p>
              <a:pPr marL="0" marR="0" lvl="0" indent="0" algn="ctr" defTabSz="914400" rtl="0" eaLnBrk="1" fontAlgn="auto" latinLnBrk="0" hangingPunct="1">
                <a:lnSpc>
                  <a:spcPts val="9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 name="Group 11"/>
          <p:cNvGrpSpPr/>
          <p:nvPr/>
        </p:nvGrpSpPr>
        <p:grpSpPr>
          <a:xfrm>
            <a:off x="7689878" y="2512190"/>
            <a:ext cx="4347260" cy="4209165"/>
            <a:chOff x="0" y="0"/>
            <a:chExt cx="1047424" cy="1014151"/>
          </a:xfrm>
        </p:grpSpPr>
        <p:sp>
          <p:nvSpPr>
            <p:cNvPr id="12" name="Freeform 12"/>
            <p:cNvSpPr/>
            <p:nvPr/>
          </p:nvSpPr>
          <p:spPr>
            <a:xfrm>
              <a:off x="0" y="0"/>
              <a:ext cx="1047424" cy="1014151"/>
            </a:xfrm>
            <a:custGeom>
              <a:avLst/>
              <a:gdLst/>
              <a:ahLst/>
              <a:cxnLst/>
              <a:rect l="l" t="t" r="r" b="b"/>
              <a:pathLst>
                <a:path w="1047424" h="1014151">
                  <a:moveTo>
                    <a:pt x="14247" y="0"/>
                  </a:moveTo>
                  <a:lnTo>
                    <a:pt x="1033177" y="0"/>
                  </a:lnTo>
                  <a:cubicBezTo>
                    <a:pt x="1041045" y="0"/>
                    <a:pt x="1047424" y="6379"/>
                    <a:pt x="1047424" y="14247"/>
                  </a:cubicBezTo>
                  <a:lnTo>
                    <a:pt x="1047424" y="999904"/>
                  </a:lnTo>
                  <a:cubicBezTo>
                    <a:pt x="1047424" y="1007773"/>
                    <a:pt x="1041045" y="1014151"/>
                    <a:pt x="1033177" y="1014151"/>
                  </a:cubicBezTo>
                  <a:lnTo>
                    <a:pt x="14247" y="1014151"/>
                  </a:lnTo>
                  <a:cubicBezTo>
                    <a:pt x="6379" y="1014151"/>
                    <a:pt x="0" y="1007773"/>
                    <a:pt x="0" y="999904"/>
                  </a:cubicBezTo>
                  <a:lnTo>
                    <a:pt x="0" y="14247"/>
                  </a:lnTo>
                  <a:cubicBezTo>
                    <a:pt x="0" y="6379"/>
                    <a:pt x="6379" y="0"/>
                    <a:pt x="14247" y="0"/>
                  </a:cubicBezTo>
                  <a:close/>
                </a:path>
              </a:pathLst>
            </a:custGeom>
            <a:solidFill>
              <a:srgbClr val="7A0927"/>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Box 13"/>
            <p:cNvSpPr txBox="1"/>
            <p:nvPr/>
          </p:nvSpPr>
          <p:spPr>
            <a:xfrm>
              <a:off x="0" y="-19050"/>
              <a:ext cx="1047424" cy="1033201"/>
            </a:xfrm>
            <a:prstGeom prst="rect">
              <a:avLst/>
            </a:prstGeom>
          </p:spPr>
          <p:txBody>
            <a:bodyPr lIns="18288" tIns="18288" rIns="18288" bIns="18288" rtlCol="0" anchor="ctr"/>
            <a:lstStyle/>
            <a:p>
              <a:pPr marL="0" marR="0" lvl="0" indent="0" algn="ctr" defTabSz="914400" rtl="0" eaLnBrk="1" fontAlgn="auto" latinLnBrk="0" hangingPunct="1">
                <a:lnSpc>
                  <a:spcPts val="907"/>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roup 14"/>
          <p:cNvGrpSpPr/>
          <p:nvPr/>
        </p:nvGrpSpPr>
        <p:grpSpPr>
          <a:xfrm>
            <a:off x="3664631" y="2505693"/>
            <a:ext cx="3841235" cy="4209165"/>
            <a:chOff x="0" y="0"/>
            <a:chExt cx="1217757" cy="1334399"/>
          </a:xfrm>
        </p:grpSpPr>
        <p:sp>
          <p:nvSpPr>
            <p:cNvPr id="15" name="Freeform 15"/>
            <p:cNvSpPr/>
            <p:nvPr/>
          </p:nvSpPr>
          <p:spPr>
            <a:xfrm>
              <a:off x="0" y="0"/>
              <a:ext cx="1217757" cy="1334399"/>
            </a:xfrm>
            <a:custGeom>
              <a:avLst/>
              <a:gdLst/>
              <a:ahLst/>
              <a:cxnLst/>
              <a:rect l="l" t="t" r="r" b="b"/>
              <a:pathLst>
                <a:path w="1217757" h="1334399">
                  <a:moveTo>
                    <a:pt x="16124" y="0"/>
                  </a:moveTo>
                  <a:lnTo>
                    <a:pt x="1201634" y="0"/>
                  </a:lnTo>
                  <a:cubicBezTo>
                    <a:pt x="1210539" y="0"/>
                    <a:pt x="1217757" y="7219"/>
                    <a:pt x="1217757" y="16124"/>
                  </a:cubicBezTo>
                  <a:lnTo>
                    <a:pt x="1217757" y="1318276"/>
                  </a:lnTo>
                  <a:cubicBezTo>
                    <a:pt x="1217757" y="1327181"/>
                    <a:pt x="1210539" y="1334399"/>
                    <a:pt x="1201634" y="1334399"/>
                  </a:cubicBezTo>
                  <a:lnTo>
                    <a:pt x="16124" y="1334399"/>
                  </a:lnTo>
                  <a:cubicBezTo>
                    <a:pt x="7219" y="1334399"/>
                    <a:pt x="0" y="1327181"/>
                    <a:pt x="0" y="1318276"/>
                  </a:cubicBezTo>
                  <a:lnTo>
                    <a:pt x="0" y="16124"/>
                  </a:lnTo>
                  <a:cubicBezTo>
                    <a:pt x="0" y="7219"/>
                    <a:pt x="7219" y="0"/>
                    <a:pt x="16124" y="0"/>
                  </a:cubicBezTo>
                  <a:close/>
                </a:path>
              </a:pathLst>
            </a:custGeom>
            <a:solidFill>
              <a:srgbClr val="7A0927"/>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16" name="TextBox 16"/>
            <p:cNvSpPr txBox="1"/>
            <p:nvPr/>
          </p:nvSpPr>
          <p:spPr>
            <a:xfrm>
              <a:off x="0" y="-19050"/>
              <a:ext cx="1217757" cy="1353449"/>
            </a:xfrm>
            <a:prstGeom prst="rect">
              <a:avLst/>
            </a:prstGeom>
          </p:spPr>
          <p:txBody>
            <a:bodyPr lIns="18288" tIns="18288" rIns="18288" bIns="18288" rtlCol="0" anchor="ctr"/>
            <a:lstStyle/>
            <a:p>
              <a:pPr marL="0" marR="0" lvl="0" indent="0" algn="ctr" defTabSz="914400" rtl="0" eaLnBrk="1" fontAlgn="auto" latinLnBrk="0" hangingPunct="1">
                <a:lnSpc>
                  <a:spcPts val="907"/>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 name="Group 17"/>
          <p:cNvGrpSpPr/>
          <p:nvPr/>
        </p:nvGrpSpPr>
        <p:grpSpPr>
          <a:xfrm>
            <a:off x="3993787" y="3031685"/>
            <a:ext cx="3177689" cy="1484366"/>
            <a:chOff x="0" y="0"/>
            <a:chExt cx="1007398" cy="470577"/>
          </a:xfrm>
        </p:grpSpPr>
        <p:sp>
          <p:nvSpPr>
            <p:cNvPr id="18" name="Freeform 18"/>
            <p:cNvSpPr/>
            <p:nvPr/>
          </p:nvSpPr>
          <p:spPr>
            <a:xfrm>
              <a:off x="0" y="0"/>
              <a:ext cx="1007398" cy="470577"/>
            </a:xfrm>
            <a:custGeom>
              <a:avLst/>
              <a:gdLst/>
              <a:ahLst/>
              <a:cxnLst/>
              <a:rect l="l" t="t" r="r" b="b"/>
              <a:pathLst>
                <a:path w="1007398" h="470577">
                  <a:moveTo>
                    <a:pt x="0" y="0"/>
                  </a:moveTo>
                  <a:lnTo>
                    <a:pt x="1007398" y="0"/>
                  </a:lnTo>
                  <a:lnTo>
                    <a:pt x="1007398" y="470577"/>
                  </a:lnTo>
                  <a:lnTo>
                    <a:pt x="0" y="470577"/>
                  </a:lnTo>
                  <a:close/>
                </a:path>
              </a:pathLst>
            </a:custGeom>
            <a:solidFill>
              <a:srgbClr val="76042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19" name="TextBox 19"/>
            <p:cNvSpPr txBox="1"/>
            <p:nvPr/>
          </p:nvSpPr>
          <p:spPr>
            <a:xfrm>
              <a:off x="0" y="-47625"/>
              <a:ext cx="1007398" cy="518202"/>
            </a:xfrm>
            <a:prstGeom prst="rect">
              <a:avLst/>
            </a:prstGeom>
          </p:spPr>
          <p:txBody>
            <a:bodyPr lIns="0" tIns="0" rIns="0" bIns="0" rtlCol="0" anchor="ctr"/>
            <a:lstStyle/>
            <a:p>
              <a:pPr marL="0" marR="0" lvl="0" indent="0" algn="ctr" defTabSz="914400" rtl="0" eaLnBrk="1" fontAlgn="auto" latinLnBrk="0" hangingPunct="1">
                <a:lnSpc>
                  <a:spcPts val="2012"/>
                </a:lnSpc>
                <a:spcBef>
                  <a:spcPts val="0"/>
                </a:spcBef>
                <a:spcAft>
                  <a:spcPts val="0"/>
                </a:spcAft>
                <a:buClrTx/>
                <a:buSzTx/>
                <a:buFontTx/>
                <a:buNone/>
                <a:tabLst/>
                <a:defRPr/>
              </a:pPr>
              <a:r>
                <a:rPr kumimoji="0" lang="en-US" sz="1437" b="0" i="0" u="none" strike="noStrike" kern="1200" cap="none" spc="0" normalizeH="0" baseline="0" noProof="0">
                  <a:ln>
                    <a:noFill/>
                  </a:ln>
                  <a:solidFill>
                    <a:srgbClr val="FDDDDD"/>
                  </a:solidFill>
                  <a:effectLst/>
                  <a:uLnTx/>
                  <a:uFillTx/>
                  <a:latin typeface="Gotham Bold"/>
                  <a:ea typeface="+mn-ea"/>
                  <a:cs typeface="+mn-cs"/>
                </a:rPr>
                <a:t>Andelen tjejer som har minst två psykosomatiska besvär mer än en gång i veckan har ökat </a:t>
              </a:r>
            </a:p>
            <a:p>
              <a:pPr marL="0" marR="0" lvl="0" indent="0" algn="ctr" defTabSz="914400" rtl="0" eaLnBrk="1" fontAlgn="auto" latinLnBrk="0" hangingPunct="1">
                <a:lnSpc>
                  <a:spcPts val="2012"/>
                </a:lnSpc>
                <a:spcBef>
                  <a:spcPts val="0"/>
                </a:spcBef>
                <a:spcAft>
                  <a:spcPts val="0"/>
                </a:spcAft>
                <a:buClrTx/>
                <a:buSzTx/>
                <a:buFontTx/>
                <a:buNone/>
                <a:tabLst/>
                <a:defRPr/>
              </a:pPr>
              <a:endParaRPr kumimoji="0" lang="en-US" sz="1437" b="0" i="0" u="none" strike="noStrike" kern="1200" cap="none" spc="0" normalizeH="0" baseline="0" noProof="0">
                <a:ln>
                  <a:noFill/>
                </a:ln>
                <a:solidFill>
                  <a:srgbClr val="FDDDDD"/>
                </a:solidFill>
                <a:effectLst/>
                <a:uLnTx/>
                <a:uFillTx/>
                <a:latin typeface="Gotham Bold"/>
                <a:ea typeface="+mn-ea"/>
                <a:cs typeface="+mn-cs"/>
              </a:endParaRPr>
            </a:p>
          </p:txBody>
        </p:sp>
      </p:grpSp>
      <p:pic>
        <p:nvPicPr>
          <p:cNvPr id="20" name="Picture 20"/>
          <p:cNvPicPr>
            <a:picLocks noChangeAspect="1"/>
          </p:cNvPicPr>
          <p:nvPr/>
        </p:nvPicPr>
        <p:blipFill>
          <a:blip r:embed="rId3"/>
          <a:stretch>
            <a:fillRect/>
          </a:stretch>
        </p:blipFill>
        <p:spPr>
          <a:xfrm>
            <a:off x="3475383" y="3983948"/>
            <a:ext cx="4214495" cy="2720333"/>
          </a:xfrm>
          <a:prstGeom prst="rect">
            <a:avLst/>
          </a:prstGeom>
        </p:spPr>
      </p:pic>
      <p:sp>
        <p:nvSpPr>
          <p:cNvPr id="21" name="AutoShape 21"/>
          <p:cNvSpPr/>
          <p:nvPr/>
        </p:nvSpPr>
        <p:spPr>
          <a:xfrm>
            <a:off x="8076639" y="5219759"/>
            <a:ext cx="3511613" cy="0"/>
          </a:xfrm>
          <a:prstGeom prst="line">
            <a:avLst/>
          </a:prstGeom>
          <a:ln w="38100" cap="flat">
            <a:solidFill>
              <a:srgbClr val="FFDDDD"/>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pic>
        <p:nvPicPr>
          <p:cNvPr id="22" name="Picture 22"/>
          <p:cNvPicPr>
            <a:picLocks noChangeAspect="1"/>
          </p:cNvPicPr>
          <p:nvPr/>
        </p:nvPicPr>
        <p:blipFill>
          <a:blip r:embed="rId4"/>
          <a:stretch>
            <a:fillRect/>
          </a:stretch>
        </p:blipFill>
        <p:spPr>
          <a:xfrm>
            <a:off x="7773673" y="3928943"/>
            <a:ext cx="3880111" cy="1136509"/>
          </a:xfrm>
          <a:prstGeom prst="rect">
            <a:avLst/>
          </a:prstGeom>
        </p:spPr>
      </p:pic>
      <p:pic>
        <p:nvPicPr>
          <p:cNvPr id="23" name="Picture 23"/>
          <p:cNvPicPr>
            <a:picLocks noChangeAspect="1"/>
          </p:cNvPicPr>
          <p:nvPr/>
        </p:nvPicPr>
        <p:blipFill>
          <a:blip r:embed="rId5"/>
          <a:stretch>
            <a:fillRect/>
          </a:stretch>
        </p:blipFill>
        <p:spPr>
          <a:xfrm>
            <a:off x="7745680" y="5134265"/>
            <a:ext cx="3964769" cy="1123293"/>
          </a:xfrm>
          <a:prstGeom prst="rect">
            <a:avLst/>
          </a:prstGeom>
        </p:spPr>
      </p:pic>
      <p:grpSp>
        <p:nvGrpSpPr>
          <p:cNvPr id="24" name="Group 24"/>
          <p:cNvGrpSpPr/>
          <p:nvPr/>
        </p:nvGrpSpPr>
        <p:grpSpPr>
          <a:xfrm>
            <a:off x="137721" y="133192"/>
            <a:ext cx="3362075" cy="1105068"/>
            <a:chOff x="0" y="0"/>
            <a:chExt cx="863403" cy="283789"/>
          </a:xfrm>
        </p:grpSpPr>
        <p:sp>
          <p:nvSpPr>
            <p:cNvPr id="25" name="Freeform 25"/>
            <p:cNvSpPr/>
            <p:nvPr/>
          </p:nvSpPr>
          <p:spPr>
            <a:xfrm>
              <a:off x="0" y="0"/>
              <a:ext cx="863403" cy="283789"/>
            </a:xfrm>
            <a:custGeom>
              <a:avLst/>
              <a:gdLst/>
              <a:ahLst/>
              <a:cxnLst/>
              <a:rect l="l" t="t" r="r" b="b"/>
              <a:pathLst>
                <a:path w="863403" h="283789">
                  <a:moveTo>
                    <a:pt x="18422" y="0"/>
                  </a:moveTo>
                  <a:lnTo>
                    <a:pt x="844981" y="0"/>
                  </a:lnTo>
                  <a:cubicBezTo>
                    <a:pt x="849867" y="0"/>
                    <a:pt x="854552" y="1941"/>
                    <a:pt x="858007" y="5396"/>
                  </a:cubicBezTo>
                  <a:cubicBezTo>
                    <a:pt x="861462" y="8850"/>
                    <a:pt x="863403" y="13536"/>
                    <a:pt x="863403" y="18422"/>
                  </a:cubicBezTo>
                  <a:lnTo>
                    <a:pt x="863403" y="265367"/>
                  </a:lnTo>
                  <a:cubicBezTo>
                    <a:pt x="863403" y="270252"/>
                    <a:pt x="861462" y="274938"/>
                    <a:pt x="858007" y="278393"/>
                  </a:cubicBezTo>
                  <a:cubicBezTo>
                    <a:pt x="854552" y="281848"/>
                    <a:pt x="849867" y="283789"/>
                    <a:pt x="844981" y="283789"/>
                  </a:cubicBezTo>
                  <a:lnTo>
                    <a:pt x="18422" y="283789"/>
                  </a:lnTo>
                  <a:cubicBezTo>
                    <a:pt x="13536" y="283789"/>
                    <a:pt x="8850" y="281848"/>
                    <a:pt x="5396" y="278393"/>
                  </a:cubicBezTo>
                  <a:cubicBezTo>
                    <a:pt x="1941" y="274938"/>
                    <a:pt x="0" y="270252"/>
                    <a:pt x="0" y="265367"/>
                  </a:cubicBezTo>
                  <a:lnTo>
                    <a:pt x="0" y="18422"/>
                  </a:lnTo>
                  <a:cubicBezTo>
                    <a:pt x="0" y="13536"/>
                    <a:pt x="1941" y="8850"/>
                    <a:pt x="5396" y="5396"/>
                  </a:cubicBezTo>
                  <a:cubicBezTo>
                    <a:pt x="8850" y="1941"/>
                    <a:pt x="13536" y="0"/>
                    <a:pt x="18422" y="0"/>
                  </a:cubicBezTo>
                  <a:close/>
                </a:path>
              </a:pathLst>
            </a:custGeom>
            <a:solidFill>
              <a:srgbClr val="7A0927"/>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6" name="TextBox 26"/>
            <p:cNvSpPr txBox="1"/>
            <p:nvPr/>
          </p:nvSpPr>
          <p:spPr>
            <a:xfrm>
              <a:off x="0" y="-19050"/>
              <a:ext cx="863403" cy="302839"/>
            </a:xfrm>
            <a:prstGeom prst="rect">
              <a:avLst/>
            </a:prstGeom>
          </p:spPr>
          <p:txBody>
            <a:bodyPr lIns="18288" tIns="18288" rIns="18288" bIns="18288" rtlCol="0" anchor="ctr"/>
            <a:lstStyle/>
            <a:p>
              <a:pPr marL="0" marR="0" lvl="0" indent="0" algn="ctr" defTabSz="914400" rtl="0" eaLnBrk="1" fontAlgn="auto" latinLnBrk="0" hangingPunct="1">
                <a:lnSpc>
                  <a:spcPts val="907"/>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mn-cs"/>
              </a:endParaRPr>
            </a:p>
          </p:txBody>
        </p:sp>
      </p:grpSp>
      <p:sp>
        <p:nvSpPr>
          <p:cNvPr id="27" name="Freeform 27"/>
          <p:cNvSpPr/>
          <p:nvPr/>
        </p:nvSpPr>
        <p:spPr>
          <a:xfrm>
            <a:off x="5211525" y="2583317"/>
            <a:ext cx="742213" cy="645725"/>
          </a:xfrm>
          <a:custGeom>
            <a:avLst/>
            <a:gdLst/>
            <a:ahLst/>
            <a:cxnLst/>
            <a:rect l="l" t="t" r="r" b="b"/>
            <a:pathLst>
              <a:path w="1113319" h="968587">
                <a:moveTo>
                  <a:pt x="0" y="0"/>
                </a:moveTo>
                <a:lnTo>
                  <a:pt x="1113319" y="0"/>
                </a:lnTo>
                <a:lnTo>
                  <a:pt x="1113319" y="968587"/>
                </a:lnTo>
                <a:lnTo>
                  <a:pt x="0" y="9685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8" name="Freeform 28"/>
          <p:cNvSpPr/>
          <p:nvPr/>
        </p:nvSpPr>
        <p:spPr>
          <a:xfrm>
            <a:off x="1304864" y="5391180"/>
            <a:ext cx="1015973" cy="1156157"/>
          </a:xfrm>
          <a:custGeom>
            <a:avLst/>
            <a:gdLst/>
            <a:ahLst/>
            <a:cxnLst/>
            <a:rect l="l" t="t" r="r" b="b"/>
            <a:pathLst>
              <a:path w="1523960" h="1734236">
                <a:moveTo>
                  <a:pt x="0" y="0"/>
                </a:moveTo>
                <a:lnTo>
                  <a:pt x="1523960" y="0"/>
                </a:lnTo>
                <a:lnTo>
                  <a:pt x="1523960" y="1734236"/>
                </a:lnTo>
                <a:lnTo>
                  <a:pt x="0" y="173423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9" name="Freeform 29"/>
          <p:cNvSpPr/>
          <p:nvPr/>
        </p:nvSpPr>
        <p:spPr>
          <a:xfrm>
            <a:off x="2236065" y="1784822"/>
            <a:ext cx="1097617" cy="1097617"/>
          </a:xfrm>
          <a:custGeom>
            <a:avLst/>
            <a:gdLst/>
            <a:ahLst/>
            <a:cxnLst/>
            <a:rect l="l" t="t" r="r" b="b"/>
            <a:pathLst>
              <a:path w="1646425" h="1646425">
                <a:moveTo>
                  <a:pt x="0" y="0"/>
                </a:moveTo>
                <a:lnTo>
                  <a:pt x="1646424" y="0"/>
                </a:lnTo>
                <a:lnTo>
                  <a:pt x="1646424" y="1646425"/>
                </a:lnTo>
                <a:lnTo>
                  <a:pt x="0" y="164642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30"/>
          <p:cNvSpPr/>
          <p:nvPr/>
        </p:nvSpPr>
        <p:spPr>
          <a:xfrm>
            <a:off x="2255220" y="1510970"/>
            <a:ext cx="359461" cy="359461"/>
          </a:xfrm>
          <a:custGeom>
            <a:avLst/>
            <a:gdLst/>
            <a:ahLst/>
            <a:cxnLst/>
            <a:rect l="l" t="t" r="r" b="b"/>
            <a:pathLst>
              <a:path w="539191" h="539191">
                <a:moveTo>
                  <a:pt x="0" y="0"/>
                </a:moveTo>
                <a:lnTo>
                  <a:pt x="539190" y="0"/>
                </a:lnTo>
                <a:lnTo>
                  <a:pt x="539190" y="539191"/>
                </a:lnTo>
                <a:lnTo>
                  <a:pt x="0" y="53919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1" name="Freeform 31"/>
          <p:cNvSpPr/>
          <p:nvPr/>
        </p:nvSpPr>
        <p:spPr>
          <a:xfrm>
            <a:off x="1177750" y="5137440"/>
            <a:ext cx="393929" cy="359461"/>
          </a:xfrm>
          <a:custGeom>
            <a:avLst/>
            <a:gdLst/>
            <a:ahLst/>
            <a:cxnLst/>
            <a:rect l="l" t="t" r="r" b="b"/>
            <a:pathLst>
              <a:path w="590894" h="539191">
                <a:moveTo>
                  <a:pt x="0" y="0"/>
                </a:moveTo>
                <a:lnTo>
                  <a:pt x="590894" y="0"/>
                </a:lnTo>
                <a:lnTo>
                  <a:pt x="590894" y="539190"/>
                </a:lnTo>
                <a:lnTo>
                  <a:pt x="0" y="53919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2" name="TextBox 32"/>
          <p:cNvSpPr txBox="1"/>
          <p:nvPr/>
        </p:nvSpPr>
        <p:spPr>
          <a:xfrm>
            <a:off x="852643" y="294052"/>
            <a:ext cx="1932230" cy="718145"/>
          </a:xfrm>
          <a:prstGeom prst="rect">
            <a:avLst/>
          </a:prstGeom>
        </p:spPr>
        <p:txBody>
          <a:bodyPr lIns="0" tIns="0" rIns="0" bIns="0" rtlCol="0" anchor="t">
            <a:spAutoFit/>
          </a:bodyPr>
          <a:lstStyle/>
          <a:p>
            <a:pPr marL="0" marR="0" lvl="0" indent="0" algn="ctr" defTabSz="914400" rtl="0" eaLnBrk="1" fontAlgn="auto" latinLnBrk="0" hangingPunct="1">
              <a:lnSpc>
                <a:spcPts val="5611"/>
              </a:lnSpc>
              <a:spcBef>
                <a:spcPts val="0"/>
              </a:spcBef>
              <a:spcAft>
                <a:spcPts val="0"/>
              </a:spcAft>
              <a:buClrTx/>
              <a:buSzTx/>
              <a:buFontTx/>
              <a:buNone/>
              <a:tabLst/>
              <a:defRPr/>
            </a:pPr>
            <a:r>
              <a:rPr kumimoji="0" lang="en-US" sz="4008" b="0" i="0" u="none" strike="noStrike" kern="1200" cap="none" spc="0" normalizeH="0" baseline="0" noProof="0">
                <a:ln>
                  <a:noFill/>
                </a:ln>
                <a:solidFill>
                  <a:srgbClr val="FDDDDD"/>
                </a:solidFill>
                <a:effectLst/>
                <a:uLnTx/>
                <a:uFillTx/>
                <a:latin typeface="Arial Bold"/>
                <a:ea typeface="+mn-ea"/>
                <a:cs typeface="+mn-cs"/>
              </a:rPr>
              <a:t>HÄLSA</a:t>
            </a:r>
          </a:p>
        </p:txBody>
      </p:sp>
      <p:sp>
        <p:nvSpPr>
          <p:cNvPr id="33" name="TextBox 33"/>
          <p:cNvSpPr txBox="1"/>
          <p:nvPr/>
        </p:nvSpPr>
        <p:spPr>
          <a:xfrm>
            <a:off x="234113" y="3556179"/>
            <a:ext cx="3157475" cy="1795363"/>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DDDDD"/>
                </a:solidFill>
                <a:effectLst/>
                <a:uLnTx/>
                <a:uFillTx/>
                <a:latin typeface="Arial Bold"/>
                <a:ea typeface="+mn-ea"/>
                <a:cs typeface="+mn-cs"/>
              </a:rPr>
              <a:t>Andelen</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som</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har</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en</a:t>
            </a:r>
            <a:r>
              <a:rPr kumimoji="0" lang="en-US" sz="1400" b="0" i="0" u="none" strike="noStrike" kern="1200" cap="none" spc="0" normalizeH="0" baseline="0" noProof="0" dirty="0">
                <a:ln>
                  <a:noFill/>
                </a:ln>
                <a:solidFill>
                  <a:srgbClr val="FDDDDD"/>
                </a:solidFill>
                <a:effectLst/>
                <a:uLnTx/>
                <a:uFillTx/>
                <a:latin typeface="Arial Bold"/>
                <a:ea typeface="+mn-ea"/>
                <a:cs typeface="+mn-cs"/>
              </a:rPr>
              <a:t> bra hälsa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har</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minskat</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något</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över</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tid</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p>
          <a:p>
            <a:pPr marL="0" marR="0" lvl="0" indent="0" algn="ctr" defTabSz="914400" rtl="0" eaLnBrk="1" fontAlgn="auto" latinLnBrk="0" hangingPunct="1">
              <a:lnSpc>
                <a:spcPts val="196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DDDDD"/>
              </a:solidFill>
              <a:effectLst/>
              <a:uLnTx/>
              <a:uFillTx/>
              <a:latin typeface="Arial Bold"/>
              <a:ea typeface="+mn-ea"/>
              <a:cs typeface="+mn-cs"/>
            </a:endParaRPr>
          </a:p>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DDDDD"/>
                </a:solidFill>
                <a:effectLst/>
                <a:uLnTx/>
                <a:uFillTx/>
                <a:latin typeface="Arial Bold"/>
                <a:ea typeface="+mn-ea"/>
                <a:cs typeface="+mn-cs"/>
              </a:rPr>
              <a:t>Det</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gäller</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särskilt</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tjejer</a:t>
            </a:r>
            <a:r>
              <a:rPr kumimoji="0" lang="en-US" sz="1400" b="0" i="0" u="none" strike="noStrike" kern="1200" cap="none" spc="0" normalizeH="0" baseline="0" noProof="0" dirty="0">
                <a:ln>
                  <a:noFill/>
                </a:ln>
                <a:solidFill>
                  <a:srgbClr val="FDDDDD"/>
                </a:solidFill>
                <a:effectLst/>
                <a:uLnTx/>
                <a:uFillTx/>
                <a:latin typeface="Arial Bold"/>
                <a:ea typeface="+mn-ea"/>
                <a:cs typeface="+mn-cs"/>
              </a:rPr>
              <a:t> i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årskurs</a:t>
            </a:r>
            <a:r>
              <a:rPr kumimoji="0" lang="en-US" sz="1400" b="0" i="0" u="none" strike="noStrike" kern="1200" cap="none" spc="0" normalizeH="0" baseline="0" noProof="0" dirty="0">
                <a:ln>
                  <a:noFill/>
                </a:ln>
                <a:solidFill>
                  <a:srgbClr val="FDDDDD"/>
                </a:solidFill>
                <a:effectLst/>
                <a:uLnTx/>
                <a:uFillTx/>
                <a:latin typeface="Arial Bold"/>
                <a:ea typeface="+mn-ea"/>
                <a:cs typeface="+mn-cs"/>
              </a:rPr>
              <a:t> 9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där</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andelen</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har</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minskat</a:t>
            </a:r>
            <a:r>
              <a:rPr kumimoji="0" lang="en-US" sz="1400" b="0" i="0" u="none" strike="noStrike" kern="1200" cap="none" spc="0" normalizeH="0" baseline="0" noProof="0" dirty="0">
                <a:ln>
                  <a:noFill/>
                </a:ln>
                <a:solidFill>
                  <a:srgbClr val="FDDDDD"/>
                </a:solidFill>
                <a:effectLst/>
                <a:uLnTx/>
                <a:uFillTx/>
                <a:latin typeface="Arial Bold"/>
                <a:ea typeface="+mn-ea"/>
                <a:cs typeface="+mn-cs"/>
              </a:rPr>
              <a:t> </a:t>
            </a:r>
            <a:r>
              <a:rPr kumimoji="0" lang="en-US" sz="1400" b="0" i="0" u="none" strike="noStrike" kern="1200" cap="none" spc="0" normalizeH="0" baseline="0" noProof="0" dirty="0" err="1">
                <a:ln>
                  <a:noFill/>
                </a:ln>
                <a:solidFill>
                  <a:srgbClr val="FDDDDD"/>
                </a:solidFill>
                <a:effectLst/>
                <a:uLnTx/>
                <a:uFillTx/>
                <a:latin typeface="Arial Bold"/>
                <a:ea typeface="+mn-ea"/>
                <a:cs typeface="+mn-cs"/>
              </a:rPr>
              <a:t>från</a:t>
            </a:r>
            <a:r>
              <a:rPr kumimoji="0" lang="en-US" sz="1400" b="0" i="0" u="none" strike="noStrike" kern="1200" cap="none" spc="0" normalizeH="0" baseline="0" noProof="0" dirty="0">
                <a:ln>
                  <a:noFill/>
                </a:ln>
                <a:solidFill>
                  <a:srgbClr val="FDDDDD"/>
                </a:solidFill>
                <a:effectLst/>
                <a:uLnTx/>
                <a:uFillTx/>
                <a:latin typeface="Arial Bold"/>
                <a:ea typeface="+mn-ea"/>
                <a:cs typeface="+mn-cs"/>
              </a:rPr>
              <a:t> 79 % 2013 till 63 % 2023 </a:t>
            </a:r>
          </a:p>
          <a:p>
            <a:pPr marL="0" marR="0" lvl="0" indent="0" algn="ctr" defTabSz="914400" rtl="0" eaLnBrk="1" fontAlgn="auto" latinLnBrk="0" hangingPunct="1">
              <a:lnSpc>
                <a:spcPts val="196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DDDDD"/>
              </a:solidFill>
              <a:effectLst/>
              <a:uLnTx/>
              <a:uFillTx/>
              <a:latin typeface="Arial Bold"/>
              <a:ea typeface="+mn-ea"/>
              <a:cs typeface="+mn-cs"/>
            </a:endParaRPr>
          </a:p>
        </p:txBody>
      </p:sp>
      <p:sp>
        <p:nvSpPr>
          <p:cNvPr id="34" name="TextBox 34"/>
          <p:cNvSpPr txBox="1"/>
          <p:nvPr/>
        </p:nvSpPr>
        <p:spPr>
          <a:xfrm>
            <a:off x="8011108" y="2734370"/>
            <a:ext cx="3642676" cy="692497"/>
          </a:xfrm>
          <a:prstGeom prst="rect">
            <a:avLst/>
          </a:prstGeom>
        </p:spPr>
        <p:txBody>
          <a:bodyPr lIns="0" tIns="0" rIns="0" bIns="0" rtlCol="0" anchor="t">
            <a:spAutoFit/>
          </a:bodyPr>
          <a:lstStyle/>
          <a:p>
            <a:pPr marL="0" marR="0" lvl="0" indent="0" algn="ctr" defTabSz="914400" rtl="0" eaLnBrk="1" fontAlgn="auto" latinLnBrk="0" hangingPunct="1">
              <a:lnSpc>
                <a:spcPts val="1825"/>
              </a:lnSpc>
              <a:spcBef>
                <a:spcPct val="0"/>
              </a:spcBef>
              <a:spcAft>
                <a:spcPts val="0"/>
              </a:spcAft>
              <a:buClrTx/>
              <a:buSzTx/>
              <a:buFontTx/>
              <a:buNone/>
              <a:tabLst/>
              <a:defRPr/>
            </a:pPr>
            <a:r>
              <a:rPr kumimoji="0" lang="sv-SE" sz="1304" b="0" i="0" u="none" strike="noStrike" kern="1200" cap="none" spc="0" normalizeH="0" baseline="0" dirty="0" smtClean="0">
                <a:ln>
                  <a:noFill/>
                </a:ln>
                <a:solidFill>
                  <a:srgbClr val="FDDDDD"/>
                </a:solidFill>
                <a:effectLst/>
                <a:uLnTx/>
                <a:uFillTx/>
                <a:latin typeface="Arial Bold"/>
                <a:ea typeface="+mn-ea"/>
                <a:cs typeface="+mn-cs"/>
              </a:rPr>
              <a:t>Mer än dubbelt så många tjejer som killar har två eller fler psykosomatiska besvär mer än en gång i veckan</a:t>
            </a:r>
            <a:endParaRPr kumimoji="0" lang="sv-SE" sz="1304" b="0" i="0" u="none" strike="noStrike" kern="1200" cap="none" spc="0" normalizeH="0" baseline="0" dirty="0">
              <a:ln>
                <a:noFill/>
              </a:ln>
              <a:solidFill>
                <a:srgbClr val="FDDDDD"/>
              </a:solidFill>
              <a:effectLst/>
              <a:uLnTx/>
              <a:uFillTx/>
              <a:latin typeface="Arial Bold"/>
              <a:ea typeface="+mn-ea"/>
              <a:cs typeface="+mn-cs"/>
            </a:endParaRPr>
          </a:p>
        </p:txBody>
      </p:sp>
      <p:sp>
        <p:nvSpPr>
          <p:cNvPr id="35" name="TextBox 35"/>
          <p:cNvSpPr txBox="1"/>
          <p:nvPr/>
        </p:nvSpPr>
        <p:spPr>
          <a:xfrm>
            <a:off x="8076639" y="3707812"/>
            <a:ext cx="883643" cy="215893"/>
          </a:xfrm>
          <a:prstGeom prst="rect">
            <a:avLst/>
          </a:prstGeom>
        </p:spPr>
        <p:txBody>
          <a:bodyPr lIns="0" tIns="0" rIns="0" bIns="0" rtlCol="0" anchor="t">
            <a:spAutoFit/>
          </a:bodyPr>
          <a:lstStyle/>
          <a:p>
            <a:pPr marL="0" marR="0" lvl="0" indent="0" algn="l" defTabSz="914400" rtl="0" eaLnBrk="1" fontAlgn="auto" latinLnBrk="0" hangingPunct="1">
              <a:lnSpc>
                <a:spcPts val="1759"/>
              </a:lnSpc>
              <a:spcBef>
                <a:spcPct val="0"/>
              </a:spcBef>
              <a:spcAft>
                <a:spcPts val="0"/>
              </a:spcAft>
              <a:buClrTx/>
              <a:buSzTx/>
              <a:buFontTx/>
              <a:buNone/>
              <a:tabLst/>
              <a:defRPr/>
            </a:pPr>
            <a:r>
              <a:rPr kumimoji="0" lang="sv-SE" sz="1466" b="0" i="0" u="none" strike="noStrike" kern="1200" cap="none" spc="0" normalizeH="0" baseline="0" dirty="0" smtClean="0">
                <a:ln>
                  <a:noFill/>
                </a:ln>
                <a:solidFill>
                  <a:srgbClr val="FDDDDD"/>
                </a:solidFill>
                <a:effectLst/>
                <a:uLnTx/>
                <a:uFillTx/>
                <a:latin typeface="Arial"/>
                <a:ea typeface="+mn-ea"/>
                <a:cs typeface="+mn-cs"/>
              </a:rPr>
              <a:t>Tjejer</a:t>
            </a:r>
            <a:endParaRPr kumimoji="0" lang="sv-SE" sz="1466" b="0" i="0" u="none" strike="noStrike" kern="1200" cap="none" spc="0" normalizeH="0" baseline="0" dirty="0">
              <a:ln>
                <a:noFill/>
              </a:ln>
              <a:solidFill>
                <a:srgbClr val="FDDDDD"/>
              </a:solidFill>
              <a:effectLst/>
              <a:uLnTx/>
              <a:uFillTx/>
              <a:latin typeface="Arial"/>
              <a:ea typeface="+mn-ea"/>
              <a:cs typeface="+mn-cs"/>
            </a:endParaRPr>
          </a:p>
        </p:txBody>
      </p:sp>
      <p:sp>
        <p:nvSpPr>
          <p:cNvPr id="36" name="TextBox 36"/>
          <p:cNvSpPr txBox="1"/>
          <p:nvPr/>
        </p:nvSpPr>
        <p:spPr>
          <a:xfrm>
            <a:off x="8076640" y="4892989"/>
            <a:ext cx="441821" cy="215893"/>
          </a:xfrm>
          <a:prstGeom prst="rect">
            <a:avLst/>
          </a:prstGeom>
        </p:spPr>
        <p:txBody>
          <a:bodyPr wrap="square" lIns="0" tIns="0" rIns="0" bIns="0" rtlCol="0" anchor="t">
            <a:spAutoFit/>
          </a:bodyPr>
          <a:lstStyle/>
          <a:p>
            <a:pPr marL="0" marR="0" lvl="0" indent="0" algn="l" defTabSz="914400" rtl="0" eaLnBrk="1" fontAlgn="auto" latinLnBrk="0" hangingPunct="1">
              <a:lnSpc>
                <a:spcPts val="1759"/>
              </a:lnSpc>
              <a:spcBef>
                <a:spcPct val="0"/>
              </a:spcBef>
              <a:spcAft>
                <a:spcPts val="0"/>
              </a:spcAft>
              <a:buClrTx/>
              <a:buSzTx/>
              <a:buFontTx/>
              <a:buNone/>
              <a:tabLst/>
              <a:defRPr/>
            </a:pPr>
            <a:r>
              <a:rPr kumimoji="0" lang="sv-SE" sz="1466" b="0" i="0" u="none" strike="noStrike" kern="1200" cap="none" spc="0" normalizeH="0" baseline="0" noProof="0" dirty="0" smtClean="0">
                <a:ln>
                  <a:noFill/>
                </a:ln>
                <a:solidFill>
                  <a:srgbClr val="FDDDDD"/>
                </a:solidFill>
                <a:effectLst/>
                <a:uLnTx/>
                <a:uFillTx/>
                <a:latin typeface="Arial"/>
                <a:ea typeface="+mn-ea"/>
                <a:cs typeface="+mn-cs"/>
              </a:rPr>
              <a:t>Killar</a:t>
            </a:r>
            <a:endParaRPr kumimoji="0" lang="sv-SE" sz="1466" b="0" i="0" u="none" strike="noStrike" kern="1200" cap="none" spc="0" normalizeH="0" baseline="0" noProof="0" dirty="0">
              <a:ln>
                <a:noFill/>
              </a:ln>
              <a:solidFill>
                <a:srgbClr val="FDDDDD"/>
              </a:solidFill>
              <a:effectLst/>
              <a:uLnTx/>
              <a:uFillTx/>
              <a:latin typeface="Arial"/>
              <a:ea typeface="+mn-ea"/>
              <a:cs typeface="+mn-cs"/>
            </a:endParaRPr>
          </a:p>
        </p:txBody>
      </p:sp>
      <p:sp>
        <p:nvSpPr>
          <p:cNvPr id="37" name="TextBox 37"/>
          <p:cNvSpPr txBox="1"/>
          <p:nvPr/>
        </p:nvSpPr>
        <p:spPr>
          <a:xfrm>
            <a:off x="268582" y="1894915"/>
            <a:ext cx="1986637" cy="872034"/>
          </a:xfrm>
          <a:prstGeom prst="rect">
            <a:avLst/>
          </a:prstGeom>
        </p:spPr>
        <p:txBody>
          <a:bodyPr lIns="0" tIns="0" rIns="0" bIns="0" rtlCol="0" anchor="t">
            <a:spAutoFit/>
          </a:bodyPr>
          <a:lstStyle/>
          <a:p>
            <a:pPr marL="0" marR="0" lvl="0" indent="0" algn="ctr" defTabSz="914400" rtl="0" eaLnBrk="1" fontAlgn="auto" latinLnBrk="0" hangingPunct="1">
              <a:lnSpc>
                <a:spcPts val="1665"/>
              </a:lnSpc>
              <a:spcBef>
                <a:spcPct val="0"/>
              </a:spcBef>
              <a:spcAft>
                <a:spcPts val="0"/>
              </a:spcAft>
              <a:buClrTx/>
              <a:buSzTx/>
              <a:buFontTx/>
              <a:buNone/>
              <a:tabLst/>
              <a:defRPr/>
            </a:pPr>
            <a:r>
              <a:rPr kumimoji="0" lang="en-US" sz="1387" b="0" i="0" u="none" strike="noStrike" kern="1200" cap="none" spc="0" normalizeH="0" baseline="0" noProof="0">
                <a:ln>
                  <a:noFill/>
                </a:ln>
                <a:solidFill>
                  <a:srgbClr val="FDDDDD"/>
                </a:solidFill>
                <a:effectLst/>
                <a:uLnTx/>
                <a:uFillTx/>
                <a:latin typeface="Arial Bold"/>
                <a:ea typeface="+mn-ea"/>
                <a:cs typeface="+mn-cs"/>
              </a:rPr>
              <a:t>Nästan nio av tio killar har ett högt eller mycket högt psykiskt välbefinnande. </a:t>
            </a:r>
          </a:p>
        </p:txBody>
      </p:sp>
      <p:pic>
        <p:nvPicPr>
          <p:cNvPr id="38" name="Picture 38"/>
          <p:cNvPicPr>
            <a:picLocks noChangeAspect="1"/>
          </p:cNvPicPr>
          <p:nvPr/>
        </p:nvPicPr>
        <p:blipFill>
          <a:blip r:embed="rId16"/>
          <a:stretch>
            <a:fillRect/>
          </a:stretch>
        </p:blipFill>
        <p:spPr>
          <a:xfrm>
            <a:off x="3370459" y="313145"/>
            <a:ext cx="4623155" cy="1942548"/>
          </a:xfrm>
          <a:prstGeom prst="rect">
            <a:avLst/>
          </a:prstGeom>
        </p:spPr>
      </p:pic>
      <p:grpSp>
        <p:nvGrpSpPr>
          <p:cNvPr id="39" name="Group 39"/>
          <p:cNvGrpSpPr/>
          <p:nvPr/>
        </p:nvGrpSpPr>
        <p:grpSpPr>
          <a:xfrm>
            <a:off x="3854415" y="173039"/>
            <a:ext cx="7974025" cy="469756"/>
            <a:chOff x="0" y="0"/>
            <a:chExt cx="2527944" cy="148923"/>
          </a:xfrm>
        </p:grpSpPr>
        <p:sp>
          <p:nvSpPr>
            <p:cNvPr id="40" name="Freeform 40"/>
            <p:cNvSpPr/>
            <p:nvPr/>
          </p:nvSpPr>
          <p:spPr>
            <a:xfrm>
              <a:off x="0" y="0"/>
              <a:ext cx="2527944" cy="148923"/>
            </a:xfrm>
            <a:custGeom>
              <a:avLst/>
              <a:gdLst/>
              <a:ahLst/>
              <a:cxnLst/>
              <a:rect l="l" t="t" r="r" b="b"/>
              <a:pathLst>
                <a:path w="2527944" h="148923">
                  <a:moveTo>
                    <a:pt x="0" y="0"/>
                  </a:moveTo>
                  <a:lnTo>
                    <a:pt x="2527944" y="0"/>
                  </a:lnTo>
                  <a:lnTo>
                    <a:pt x="2527944" y="148923"/>
                  </a:lnTo>
                  <a:lnTo>
                    <a:pt x="0" y="148923"/>
                  </a:lnTo>
                  <a:close/>
                </a:path>
              </a:pathLst>
            </a:custGeom>
            <a:solidFill>
              <a:srgbClr val="76042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1" name="TextBox 41"/>
            <p:cNvSpPr txBox="1"/>
            <p:nvPr/>
          </p:nvSpPr>
          <p:spPr>
            <a:xfrm>
              <a:off x="0" y="-38100"/>
              <a:ext cx="2527944" cy="187023"/>
            </a:xfrm>
            <a:prstGeom prst="rect">
              <a:avLst/>
            </a:prstGeom>
          </p:spPr>
          <p:txBody>
            <a:bodyPr lIns="0" tIns="0" rIns="0" bIns="0"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FDDDDD"/>
                  </a:solidFill>
                  <a:effectLst/>
                  <a:uLnTx/>
                  <a:uFillTx/>
                  <a:latin typeface="Gotham Bold"/>
                  <a:ea typeface="+mn-ea"/>
                  <a:cs typeface="+mn-cs"/>
                </a:rPr>
                <a:t>Tjejer, framför allt i årskurs 9, har lägre upplevd självkänsla jämfört med killar</a:t>
              </a:r>
            </a:p>
          </p:txBody>
        </p:sp>
      </p:grpSp>
      <p:pic>
        <p:nvPicPr>
          <p:cNvPr id="42" name="Picture 42"/>
          <p:cNvPicPr>
            <a:picLocks noChangeAspect="1"/>
          </p:cNvPicPr>
          <p:nvPr/>
        </p:nvPicPr>
        <p:blipFill>
          <a:blip r:embed="rId17"/>
          <a:stretch>
            <a:fillRect/>
          </a:stretch>
        </p:blipFill>
        <p:spPr>
          <a:xfrm>
            <a:off x="7623483" y="309514"/>
            <a:ext cx="4651511" cy="1948543"/>
          </a:xfrm>
          <a:prstGeom prst="rect">
            <a:avLst/>
          </a:prstGeom>
        </p:spPr>
      </p:pic>
      <p:grpSp>
        <p:nvGrpSpPr>
          <p:cNvPr id="43" name="Group 43"/>
          <p:cNvGrpSpPr/>
          <p:nvPr/>
        </p:nvGrpSpPr>
        <p:grpSpPr>
          <a:xfrm>
            <a:off x="4245873" y="1920315"/>
            <a:ext cx="2872327" cy="342819"/>
            <a:chOff x="0" y="0"/>
            <a:chExt cx="910592" cy="108681"/>
          </a:xfrm>
        </p:grpSpPr>
        <p:sp>
          <p:nvSpPr>
            <p:cNvPr id="44" name="Freeform 44"/>
            <p:cNvSpPr/>
            <p:nvPr/>
          </p:nvSpPr>
          <p:spPr>
            <a:xfrm>
              <a:off x="0" y="0"/>
              <a:ext cx="910592" cy="108681"/>
            </a:xfrm>
            <a:custGeom>
              <a:avLst/>
              <a:gdLst/>
              <a:ahLst/>
              <a:cxnLst/>
              <a:rect l="l" t="t" r="r" b="b"/>
              <a:pathLst>
                <a:path w="910592" h="108681">
                  <a:moveTo>
                    <a:pt x="0" y="0"/>
                  </a:moveTo>
                  <a:lnTo>
                    <a:pt x="910592" y="0"/>
                  </a:lnTo>
                  <a:lnTo>
                    <a:pt x="910592" y="108681"/>
                  </a:lnTo>
                  <a:lnTo>
                    <a:pt x="0" y="108681"/>
                  </a:lnTo>
                  <a:close/>
                </a:path>
              </a:pathLst>
            </a:custGeom>
            <a:solidFill>
              <a:srgbClr val="76042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5" name="TextBox 45"/>
            <p:cNvSpPr txBox="1"/>
            <p:nvPr/>
          </p:nvSpPr>
          <p:spPr>
            <a:xfrm>
              <a:off x="0" y="-38100"/>
              <a:ext cx="910592" cy="146781"/>
            </a:xfrm>
            <a:prstGeom prst="rect">
              <a:avLst/>
            </a:prstGeom>
          </p:spPr>
          <p:txBody>
            <a:bodyPr lIns="0" tIns="0" rIns="0" bIns="0" rtlCol="0" anchor="ctr"/>
            <a:lstStyle/>
            <a:p>
              <a:pPr marL="0" marR="0" lvl="0" indent="0" algn="ctr" defTabSz="914400" rtl="0" eaLnBrk="1" fontAlgn="auto" latinLnBrk="0" hangingPunct="1">
                <a:lnSpc>
                  <a:spcPts val="1493"/>
                </a:lnSpc>
                <a:spcBef>
                  <a:spcPts val="0"/>
                </a:spcBef>
                <a:spcAft>
                  <a:spcPts val="0"/>
                </a:spcAft>
                <a:buClrTx/>
                <a:buSzTx/>
                <a:buFontTx/>
                <a:buNone/>
                <a:tabLst/>
                <a:defRPr/>
              </a:pPr>
              <a:r>
                <a:rPr kumimoji="0" lang="en-US" sz="1066" b="0" i="0" u="none" strike="noStrike" kern="1200" cap="none" spc="0" normalizeH="0" baseline="0" noProof="0">
                  <a:ln>
                    <a:noFill/>
                  </a:ln>
                  <a:solidFill>
                    <a:srgbClr val="FDDDDD"/>
                  </a:solidFill>
                  <a:effectLst/>
                  <a:uLnTx/>
                  <a:uFillTx/>
                  <a:latin typeface="Gotham Bold"/>
                  <a:ea typeface="+mn-ea"/>
                  <a:cs typeface="+mn-cs"/>
                </a:rPr>
                <a:t>Jag tycker om mig själv</a:t>
              </a:r>
            </a:p>
          </p:txBody>
        </p:sp>
      </p:grpSp>
      <p:grpSp>
        <p:nvGrpSpPr>
          <p:cNvPr id="46" name="Group 46"/>
          <p:cNvGrpSpPr/>
          <p:nvPr/>
        </p:nvGrpSpPr>
        <p:grpSpPr>
          <a:xfrm>
            <a:off x="8518461" y="1920315"/>
            <a:ext cx="2872327" cy="342819"/>
            <a:chOff x="0" y="0"/>
            <a:chExt cx="910592" cy="108681"/>
          </a:xfrm>
        </p:grpSpPr>
        <p:sp>
          <p:nvSpPr>
            <p:cNvPr id="47" name="Freeform 47"/>
            <p:cNvSpPr/>
            <p:nvPr/>
          </p:nvSpPr>
          <p:spPr>
            <a:xfrm>
              <a:off x="0" y="0"/>
              <a:ext cx="910592" cy="108681"/>
            </a:xfrm>
            <a:custGeom>
              <a:avLst/>
              <a:gdLst/>
              <a:ahLst/>
              <a:cxnLst/>
              <a:rect l="l" t="t" r="r" b="b"/>
              <a:pathLst>
                <a:path w="910592" h="108681">
                  <a:moveTo>
                    <a:pt x="0" y="0"/>
                  </a:moveTo>
                  <a:lnTo>
                    <a:pt x="910592" y="0"/>
                  </a:lnTo>
                  <a:lnTo>
                    <a:pt x="910592" y="108681"/>
                  </a:lnTo>
                  <a:lnTo>
                    <a:pt x="0" y="108681"/>
                  </a:lnTo>
                  <a:close/>
                </a:path>
              </a:pathLst>
            </a:custGeom>
            <a:solidFill>
              <a:srgbClr val="76042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8" name="TextBox 48"/>
            <p:cNvSpPr txBox="1"/>
            <p:nvPr/>
          </p:nvSpPr>
          <p:spPr>
            <a:xfrm>
              <a:off x="0" y="-38100"/>
              <a:ext cx="910592" cy="146781"/>
            </a:xfrm>
            <a:prstGeom prst="rect">
              <a:avLst/>
            </a:prstGeom>
          </p:spPr>
          <p:txBody>
            <a:bodyPr lIns="0" tIns="0" rIns="0" bIns="0" rtlCol="0" anchor="ctr"/>
            <a:lstStyle/>
            <a:p>
              <a:pPr marL="0" marR="0" lvl="0" indent="0" algn="ctr" defTabSz="914400" rtl="0" eaLnBrk="1" fontAlgn="auto" latinLnBrk="0" hangingPunct="1">
                <a:lnSpc>
                  <a:spcPts val="1493"/>
                </a:lnSpc>
                <a:spcBef>
                  <a:spcPts val="0"/>
                </a:spcBef>
                <a:spcAft>
                  <a:spcPts val="0"/>
                </a:spcAft>
                <a:buClrTx/>
                <a:buSzTx/>
                <a:buFontTx/>
                <a:buNone/>
                <a:tabLst/>
                <a:defRPr/>
              </a:pPr>
              <a:r>
                <a:rPr kumimoji="0" lang="en-US" sz="1066" b="0" i="0" u="none" strike="noStrike" kern="1200" cap="none" spc="0" normalizeH="0" baseline="0" noProof="0">
                  <a:ln>
                    <a:noFill/>
                  </a:ln>
                  <a:solidFill>
                    <a:srgbClr val="FDDDDD"/>
                  </a:solidFill>
                  <a:effectLst/>
                  <a:uLnTx/>
                  <a:uFillTx/>
                  <a:latin typeface="Gotham Bold"/>
                  <a:ea typeface="+mn-ea"/>
                  <a:cs typeface="+mn-cs"/>
                </a:rPr>
                <a:t>Jag är tillräckligt bra som jag är</a:t>
              </a:r>
            </a:p>
          </p:txBody>
        </p:sp>
      </p:grpSp>
      <p:sp>
        <p:nvSpPr>
          <p:cNvPr id="49" name="AutoShape 21"/>
          <p:cNvSpPr/>
          <p:nvPr/>
        </p:nvSpPr>
        <p:spPr>
          <a:xfrm>
            <a:off x="8025617" y="4069702"/>
            <a:ext cx="3511613" cy="0"/>
          </a:xfrm>
          <a:prstGeom prst="line">
            <a:avLst/>
          </a:prstGeom>
          <a:ln w="38100" cap="flat">
            <a:solidFill>
              <a:srgbClr val="FFDDDD"/>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0" name="TextBox 44"/>
          <p:cNvSpPr txBox="1"/>
          <p:nvPr/>
        </p:nvSpPr>
        <p:spPr>
          <a:xfrm>
            <a:off x="11424877" y="4290834"/>
            <a:ext cx="571143" cy="343171"/>
          </a:xfrm>
          <a:prstGeom prst="rect">
            <a:avLst/>
          </a:prstGeom>
        </p:spPr>
        <p:txBody>
          <a:bodyPr wrap="square" lIns="0" tIns="0" rIns="0" bIns="0" rtlCol="0" anchor="t">
            <a:spAutoFit/>
          </a:bodyPr>
          <a:lstStyle/>
          <a:p>
            <a:pPr marL="0" marR="0" lvl="0" indent="0" algn="ctr" defTabSz="914400" rtl="0" eaLnBrk="1" fontAlgn="auto" latinLnBrk="0" hangingPunct="1">
              <a:lnSpc>
                <a:spcPts val="2987"/>
              </a:lnSpc>
              <a:spcBef>
                <a:spcPts val="0"/>
              </a:spcBef>
              <a:spcAft>
                <a:spcPts val="0"/>
              </a:spcAft>
              <a:buClrTx/>
              <a:buSzTx/>
              <a:buFontTx/>
              <a:buNone/>
              <a:tabLst/>
              <a:defRPr/>
            </a:pPr>
            <a:r>
              <a:rPr kumimoji="0" lang="en-US" sz="1870" b="0" i="0" u="none" strike="noStrike" kern="1200" cap="none" spc="0" normalizeH="0" baseline="0" noProof="0" dirty="0" smtClean="0">
                <a:ln>
                  <a:noFill/>
                </a:ln>
                <a:solidFill>
                  <a:srgbClr val="FDDDDD"/>
                </a:solidFill>
                <a:effectLst/>
                <a:uLnTx/>
                <a:uFillTx/>
                <a:latin typeface="Arial Bold"/>
                <a:ea typeface="+mn-ea"/>
                <a:cs typeface="+mn-cs"/>
              </a:rPr>
              <a:t>61%</a:t>
            </a:r>
            <a:endParaRPr kumimoji="0" lang="en-US" sz="1870" b="0" i="0" u="none" strike="noStrike" kern="1200" cap="none" spc="0" normalizeH="0" baseline="0" noProof="0" dirty="0">
              <a:ln>
                <a:noFill/>
              </a:ln>
              <a:solidFill>
                <a:srgbClr val="FDDDDD"/>
              </a:solidFill>
              <a:effectLst/>
              <a:uLnTx/>
              <a:uFillTx/>
              <a:latin typeface="Arial Bold"/>
              <a:ea typeface="+mn-ea"/>
              <a:cs typeface="+mn-cs"/>
            </a:endParaRPr>
          </a:p>
        </p:txBody>
      </p:sp>
      <p:sp>
        <p:nvSpPr>
          <p:cNvPr id="51" name="TextBox 44"/>
          <p:cNvSpPr txBox="1"/>
          <p:nvPr/>
        </p:nvSpPr>
        <p:spPr>
          <a:xfrm>
            <a:off x="11443794" y="5496901"/>
            <a:ext cx="593344" cy="343171"/>
          </a:xfrm>
          <a:prstGeom prst="rect">
            <a:avLst/>
          </a:prstGeom>
        </p:spPr>
        <p:txBody>
          <a:bodyPr wrap="square" lIns="0" tIns="0" rIns="0" bIns="0" rtlCol="0" anchor="t">
            <a:spAutoFit/>
          </a:bodyPr>
          <a:lstStyle/>
          <a:p>
            <a:pPr marL="0" marR="0" lvl="0" indent="0" algn="ctr" defTabSz="914400" rtl="0" eaLnBrk="1" fontAlgn="auto" latinLnBrk="0" hangingPunct="1">
              <a:lnSpc>
                <a:spcPts val="2987"/>
              </a:lnSpc>
              <a:spcBef>
                <a:spcPts val="0"/>
              </a:spcBef>
              <a:spcAft>
                <a:spcPts val="0"/>
              </a:spcAft>
              <a:buClrTx/>
              <a:buSzTx/>
              <a:buFontTx/>
              <a:buNone/>
              <a:tabLst/>
              <a:defRPr/>
            </a:pPr>
            <a:r>
              <a:rPr kumimoji="0" lang="en-US" sz="1870" b="0" i="0" u="none" strike="noStrike" kern="1200" cap="none" spc="0" normalizeH="0" baseline="0" noProof="0" dirty="0" smtClean="0">
                <a:ln>
                  <a:noFill/>
                </a:ln>
                <a:solidFill>
                  <a:srgbClr val="FDDDDD"/>
                </a:solidFill>
                <a:effectLst/>
                <a:uLnTx/>
                <a:uFillTx/>
                <a:latin typeface="Arial Bold"/>
                <a:ea typeface="+mn-ea"/>
                <a:cs typeface="+mn-cs"/>
              </a:rPr>
              <a:t>26%</a:t>
            </a:r>
            <a:endParaRPr kumimoji="0" lang="en-US" sz="1870" b="0" i="0" u="none" strike="noStrike" kern="1200" cap="none" spc="0" normalizeH="0" baseline="0" noProof="0" dirty="0">
              <a:ln>
                <a:noFill/>
              </a:ln>
              <a:solidFill>
                <a:srgbClr val="FDDDDD"/>
              </a:solidFill>
              <a:effectLst/>
              <a:uLnTx/>
              <a:uFillTx/>
              <a:latin typeface="Arial Bold"/>
              <a:ea typeface="+mn-ea"/>
              <a:cs typeface="+mn-cs"/>
            </a:endParaRPr>
          </a:p>
        </p:txBody>
      </p:sp>
    </p:spTree>
    <p:extLst>
      <p:ext uri="{BB962C8B-B14F-4D97-AF65-F5344CB8AC3E}">
        <p14:creationId xmlns:p14="http://schemas.microsoft.com/office/powerpoint/2010/main" val="4288367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Allmän hälsa</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BodyFooterLeft">
            <a:extLst>
              <a:ext uri="{FF2B5EF4-FFF2-40B4-BE49-F238E27FC236}">
                <a16:creationId xmlns:a16="http://schemas.microsoft.com/office/drawing/2014/main" id="{517317D6-A9BC-7F35-CE65-3CE603AF312A}"/>
              </a:ext>
            </a:extLst>
          </p:cNvPr>
          <p:cNvSpPr txBox="1"/>
          <p:nvPr/>
        </p:nvSpPr>
        <p:spPr>
          <a:xfrm>
            <a:off x="1392137" y="6474724"/>
            <a:ext cx="9359900" cy="215787"/>
          </a:xfrm>
          <a:prstGeom prst="rect">
            <a:avLst/>
          </a:prstGeom>
          <a:noFill/>
        </p:spPr>
        <p:txBody>
          <a:bodyPr vertOverflow="clip" wrap="square" lIns="0" tIns="0" rIns="0" bIns="0" rtlCol="0" anchor="t"/>
          <a:lstStyle/>
          <a:p>
            <a:pPr algn="l"/>
            <a:r>
              <a:rPr lang="sv-SE" sz="800" b="0" i="0" dirty="0">
                <a:solidFill>
                  <a:srgbClr val="3A3A3A"/>
                </a:solidFill>
                <a:effectLst/>
                <a:latin typeface="Source Sans Pro" panose="020B0503030403020204" pitchFamily="34" charset="0"/>
              </a:rPr>
              <a:t>*</a:t>
            </a:r>
            <a:r>
              <a:rPr lang="sv-SE" sz="1100" b="0" i="0" dirty="0">
                <a:solidFill>
                  <a:srgbClr val="3A3A3A"/>
                </a:solidFill>
                <a:effectLst/>
                <a:latin typeface="Source Sans Pro" panose="020B0503030403020204" pitchFamily="34" charset="0"/>
              </a:rPr>
              <a:t> </a:t>
            </a:r>
            <a:r>
              <a:rPr lang="sv-SE" sz="800" spc="50" dirty="0">
                <a:solidFill>
                  <a:schemeClr val="tx1">
                    <a:tint val="84600"/>
                  </a:schemeClr>
                </a:solidFill>
              </a:rPr>
              <a:t>Folkhälsomyndigheten. (2023). Skolbarns hälsovanor i Sverige 2021/2022 Nationella resultat. </a:t>
            </a:r>
            <a:endParaRPr lang="sv-SE" sz="1100" spc="50" noProof="1">
              <a:solidFill>
                <a:schemeClr val="tx1">
                  <a:tint val="84600"/>
                </a:schemeClr>
              </a:solidFill>
            </a:endParaRPr>
          </a:p>
        </p:txBody>
      </p:sp>
      <p:graphicFrame>
        <p:nvGraphicFramePr>
          <p:cNvPr id="12" name="BodyContent">
            <a:extLst>
              <a:ext uri="{FF2B5EF4-FFF2-40B4-BE49-F238E27FC236}">
                <a16:creationId xmlns:a16="http://schemas.microsoft.com/office/drawing/2014/main" id="{62CB626D-065B-BD29-6B09-04114AA95209}"/>
              </a:ext>
            </a:extLst>
          </p:cNvPr>
          <p:cNvGraphicFramePr>
            <a:graphicFrameLocks noGrp="1"/>
          </p:cNvGraphicFramePr>
          <p:nvPr>
            <p:ph sz="quarter" idx="10"/>
            <p:extLst>
              <p:ext uri="{D42A27DB-BD31-4B8C-83A1-F6EECF244321}">
                <p14:modId xmlns:p14="http://schemas.microsoft.com/office/powerpoint/2010/main" val="3517777085"/>
              </p:ext>
            </p:extLst>
          </p:nvPr>
        </p:nvGraphicFramePr>
        <p:xfrm>
          <a:off x="820665" y="2302999"/>
          <a:ext cx="5275335" cy="3336653"/>
        </p:xfrm>
        <a:graphic>
          <a:graphicData uri="http://schemas.openxmlformats.org/drawingml/2006/chart">
            <c:chart xmlns:c="http://schemas.openxmlformats.org/drawingml/2006/chart" xmlns:r="http://schemas.openxmlformats.org/officeDocument/2006/relationships" r:id="rId2"/>
          </a:graphicData>
        </a:graphic>
      </p:graphicFrame>
      <p:sp>
        <p:nvSpPr>
          <p:cNvPr id="7" name="Platshållare för bildnummer 6">
            <a:extLst>
              <a:ext uri="{FF2B5EF4-FFF2-40B4-BE49-F238E27FC236}">
                <a16:creationId xmlns:a16="http://schemas.microsoft.com/office/drawing/2014/main" id="{B51922C9-C1E9-BDEC-53DA-59DB90AF7D76}"/>
              </a:ext>
            </a:extLst>
          </p:cNvPr>
          <p:cNvSpPr>
            <a:spLocks noGrp="1"/>
          </p:cNvSpPr>
          <p:nvPr>
            <p:ph type="sldNum" sz="quarter" idx="12"/>
          </p:nvPr>
        </p:nvSpPr>
        <p:spPr/>
        <p:txBody>
          <a:bodyPr/>
          <a:lstStyle/>
          <a:p>
            <a:fld id="{8EEB9E62-4301-493A-8C73-0409F1A2D539}" type="slidenum">
              <a:rPr lang="sv-SE" smtClean="0"/>
              <a:pPr/>
              <a:t>15</a:t>
            </a:fld>
            <a:endParaRPr lang="sv-SE"/>
          </a:p>
        </p:txBody>
      </p:sp>
      <p:sp>
        <p:nvSpPr>
          <p:cNvPr id="13" name="BodyFooterLeft">
            <a:extLst>
              <a:ext uri="{FF2B5EF4-FFF2-40B4-BE49-F238E27FC236}">
                <a16:creationId xmlns:a16="http://schemas.microsoft.com/office/drawing/2014/main" id="{6CB61322-E4FF-2698-8725-05E022DCBF92}"/>
              </a:ext>
            </a:extLst>
          </p:cNvPr>
          <p:cNvSpPr txBox="1"/>
          <p:nvPr/>
        </p:nvSpPr>
        <p:spPr>
          <a:xfrm>
            <a:off x="1392137" y="2082203"/>
            <a:ext cx="9359900" cy="666769"/>
          </a:xfrm>
          <a:prstGeom prst="rect">
            <a:avLst/>
          </a:prstGeom>
          <a:noFill/>
        </p:spPr>
        <p:txBody>
          <a:bodyPr vertOverflow="clip" wrap="square" lIns="0" tIns="0" rIns="0" bIns="0" rtlCol="0" anchor="t"/>
          <a:lstStyle/>
          <a:p>
            <a:pPr algn="ctr" rtl="0">
              <a:defRPr sz="1000" b="0" i="0" u="none" strike="noStrike" kern="1200" spc="50" baseline="0">
                <a:solidFill>
                  <a:prstClr val="black"/>
                </a:solidFill>
                <a:latin typeface="+mn-lt"/>
                <a:ea typeface="+mn-ea"/>
                <a:cs typeface="+mn-cs"/>
              </a:defRPr>
            </a:pPr>
            <a:r>
              <a:rPr lang="sv-SE" sz="1000" dirty="0"/>
              <a:t>Andel (%) som upplever bra eller mycket bra allmän hälsa</a:t>
            </a:r>
          </a:p>
        </p:txBody>
      </p:sp>
      <p:graphicFrame>
        <p:nvGraphicFramePr>
          <p:cNvPr id="14" name="BodyContent">
            <a:extLst>
              <a:ext uri="{FF2B5EF4-FFF2-40B4-BE49-F238E27FC236}">
                <a16:creationId xmlns:a16="http://schemas.microsoft.com/office/drawing/2014/main" id="{F24ED16E-8DB1-D57D-AB31-809B2F7042C6}"/>
              </a:ext>
            </a:extLst>
          </p:cNvPr>
          <p:cNvGraphicFramePr>
            <a:graphicFrameLocks/>
          </p:cNvGraphicFramePr>
          <p:nvPr>
            <p:extLst>
              <p:ext uri="{D42A27DB-BD31-4B8C-83A1-F6EECF244321}">
                <p14:modId xmlns:p14="http://schemas.microsoft.com/office/powerpoint/2010/main" val="2022421779"/>
              </p:ext>
            </p:extLst>
          </p:nvPr>
        </p:nvGraphicFramePr>
        <p:xfrm>
          <a:off x="6096000" y="2303000"/>
          <a:ext cx="5227509" cy="3336653"/>
        </p:xfrm>
        <a:graphic>
          <a:graphicData uri="http://schemas.openxmlformats.org/drawingml/2006/chart">
            <c:chart xmlns:c="http://schemas.openxmlformats.org/drawingml/2006/chart" xmlns:r="http://schemas.openxmlformats.org/officeDocument/2006/relationships" r:id="rId3"/>
          </a:graphicData>
        </a:graphic>
      </p:graphicFrame>
      <p:sp>
        <p:nvSpPr>
          <p:cNvPr id="8" name="Rektangel: rundade hörn 7">
            <a:extLst>
              <a:ext uri="{FF2B5EF4-FFF2-40B4-BE49-F238E27FC236}">
                <a16:creationId xmlns:a16="http://schemas.microsoft.com/office/drawing/2014/main" id="{ECA8B65F-FA04-07F5-24BC-19D6690257A3}"/>
              </a:ext>
            </a:extLst>
          </p:cNvPr>
          <p:cNvSpPr/>
          <p:nvPr/>
        </p:nvSpPr>
        <p:spPr>
          <a:xfrm>
            <a:off x="6496594" y="322599"/>
            <a:ext cx="5120640" cy="1509917"/>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noProof="1">
                <a:solidFill>
                  <a:srgbClr val="790726"/>
                </a:solidFill>
              </a:rPr>
              <a:t>I årets undersökning uppger 63% av tjejerna i årskurs 9 samt 67% av tjejerna i Gy 2 att de har en bra eller mycket bra allmän hälsa. Detta är en nedgång på 16 (åk 9 tjejer) respektive 13 procentenheter (Gy 2 tjejer) sedan undersökningen 2013. Överlag har killarna en högre upplevd allmän hälsa jämfört med </a:t>
            </a:r>
            <a:r>
              <a:rPr lang="sv-SE" sz="1000" spc="50" noProof="1" smtClean="0">
                <a:solidFill>
                  <a:srgbClr val="790726"/>
                </a:solidFill>
              </a:rPr>
              <a:t>tjejerna i Jönköpings län, samma trend ses även nationellt*.</a:t>
            </a:r>
            <a:endParaRPr lang="sv-SE" sz="1000" spc="50" noProof="1">
              <a:solidFill>
                <a:srgbClr val="790726"/>
              </a:solidFill>
            </a:endParaRPr>
          </a:p>
        </p:txBody>
      </p:sp>
    </p:spTree>
    <p:extLst>
      <p:ext uri="{BB962C8B-B14F-4D97-AF65-F5344CB8AC3E}">
        <p14:creationId xmlns:p14="http://schemas.microsoft.com/office/powerpoint/2010/main" val="2139516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16000" y="689183"/>
            <a:ext cx="9360000" cy="1296000"/>
          </a:xfrm>
        </p:spPr>
        <p:txBody>
          <a:bodyPr/>
          <a:lstStyle/>
          <a:p>
            <a:r>
              <a:rPr lang="sv-SE" dirty="0"/>
              <a:t>Psykiskt välbefinnande</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0" normalizeH="0" baseline="0" noProof="1">
                  <a:ln>
                    <a:noFill/>
                  </a:ln>
                  <a:solidFill>
                    <a:prstClr val="black">
                      <a:tint val="84700"/>
                    </a:prstClr>
                  </a:solidFill>
                  <a:effectLst/>
                  <a:uLnTx/>
                  <a:uFillTx/>
                  <a:latin typeface="Arial"/>
                  <a:ea typeface="+mn-ea"/>
                  <a:cs typeface="+mn-cs"/>
                </a:rPr>
                <a:t> </a:t>
              </a:r>
            </a:p>
          </p:txBody>
        </p:sp>
      </p:grpSp>
      <p:sp>
        <p:nvSpPr>
          <p:cNvPr id="7" name="Platshållare för bildnummer 6">
            <a:extLst>
              <a:ext uri="{FF2B5EF4-FFF2-40B4-BE49-F238E27FC236}">
                <a16:creationId xmlns:a16="http://schemas.microsoft.com/office/drawing/2014/main" id="{073714A8-43C6-B427-4208-B8E76CA12F8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grpSp>
        <p:nvGrpSpPr>
          <p:cNvPr id="5" name="BodyFooter">
            <a:extLst>
              <a:ext uri="{FF2B5EF4-FFF2-40B4-BE49-F238E27FC236}">
                <a16:creationId xmlns:a16="http://schemas.microsoft.com/office/drawing/2014/main" id="{12FAC802-E8F3-23DC-2043-76F8B0172CF0}"/>
              </a:ext>
            </a:extLst>
          </p:cNvPr>
          <p:cNvGrpSpPr/>
          <p:nvPr/>
        </p:nvGrpSpPr>
        <p:grpSpPr>
          <a:xfrm>
            <a:off x="1139812" y="5696017"/>
            <a:ext cx="9359900" cy="1063964"/>
            <a:chOff x="783732" y="5568471"/>
            <a:chExt cx="10764000" cy="265991"/>
          </a:xfrm>
        </p:grpSpPr>
        <p:sp>
          <p:nvSpPr>
            <p:cNvPr id="8" name="BodyFooterLeft">
              <a:extLst>
                <a:ext uri="{FF2B5EF4-FFF2-40B4-BE49-F238E27FC236}">
                  <a16:creationId xmlns:a16="http://schemas.microsoft.com/office/drawing/2014/main" id="{5891BD2D-2010-F3EA-CA56-808092A9946F}"/>
                </a:ext>
              </a:extLst>
            </p:cNvPr>
            <p:cNvSpPr txBox="1"/>
            <p:nvPr/>
          </p:nvSpPr>
          <p:spPr>
            <a:xfrm>
              <a:off x="783732" y="5568471"/>
              <a:ext cx="10764000" cy="265991"/>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50" normalizeH="0" baseline="0" noProof="1">
                  <a:ln>
                    <a:noFill/>
                  </a:ln>
                  <a:solidFill>
                    <a:prstClr val="black">
                      <a:tint val="84600"/>
                    </a:prstClr>
                  </a:solidFill>
                  <a:effectLst/>
                  <a:uLnTx/>
                  <a:uFillTx/>
                  <a:latin typeface="Arial"/>
                  <a:ea typeface="+mn-ea"/>
                  <a:cs typeface="+mn-cs"/>
                </a:rPr>
                <a:t>SWEMBWS (Short Warwick Edinburgh Mental Well Being Scale) är ett instrument för att mäta välbefinnande. Det innehåller sju påståenden om hur man upplevt sin situation de senaste två veckorna: Jag har en positiv syn på framtiden, Jag har känt att jag varit till nytta, Jag har känt mig lugn, Jag har hanterat problem på ett bra sätt, Jag har tänkt på ett klart sätt, Jag har känt mig nära andra människor, Jag har själv kunnat bestämma mig om saker och ting. </a:t>
              </a:r>
              <a:br>
                <a:rPr kumimoji="0" lang="en-GB" sz="1100" b="0" i="0" u="none" strike="noStrike" kern="1200" cap="none" spc="50" normalizeH="0" baseline="0" noProof="1">
                  <a:ln>
                    <a:noFill/>
                  </a:ln>
                  <a:solidFill>
                    <a:prstClr val="black">
                      <a:tint val="84600"/>
                    </a:prstClr>
                  </a:solidFill>
                  <a:effectLst/>
                  <a:uLnTx/>
                  <a:uFillTx/>
                  <a:latin typeface="Arial"/>
                  <a:ea typeface="+mn-ea"/>
                  <a:cs typeface="+mn-cs"/>
                </a:rPr>
              </a:br>
              <a:endParaRPr kumimoji="0" lang="en-GB" sz="1100" b="0" i="0" u="none" strike="noStrike" kern="1200" cap="none" spc="50" normalizeH="0" baseline="0" noProof="1">
                <a:ln>
                  <a:noFill/>
                </a:ln>
                <a:solidFill>
                  <a:prstClr val="black">
                    <a:tint val="846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3A3A3A"/>
                  </a:solidFill>
                  <a:effectLst/>
                  <a:uLnTx/>
                  <a:uFillTx/>
                  <a:latin typeface="Source Sans Pro" panose="020B0503030403020204" pitchFamily="34" charset="0"/>
                  <a:ea typeface="+mn-ea"/>
                  <a:cs typeface="+mn-cs"/>
                </a:rPr>
                <a:t>* </a:t>
              </a:r>
              <a:r>
                <a:rPr kumimoji="0" lang="sv-SE" sz="800" b="0" i="0" u="none" strike="noStrike" kern="1200" cap="none" spc="50" normalizeH="0" baseline="0" noProof="0" dirty="0">
                  <a:ln>
                    <a:noFill/>
                  </a:ln>
                  <a:solidFill>
                    <a:prstClr val="black">
                      <a:tint val="84600"/>
                    </a:prstClr>
                  </a:solidFill>
                  <a:effectLst/>
                  <a:uLnTx/>
                  <a:uFillTx/>
                  <a:latin typeface="Arial"/>
                  <a:ea typeface="+mn-ea"/>
                  <a:cs typeface="+mn-cs"/>
                </a:rPr>
                <a:t>Folkhälsomyndigheten. (2023). Skolbarns hälsovanor i Sverige 2021/2022 Nationella resultat. </a:t>
              </a:r>
              <a:endParaRPr kumimoji="0" lang="sv-SE" sz="800" b="0" i="0" u="none" strike="noStrike" kern="1200" cap="none" spc="50" normalizeH="0" baseline="0" noProof="1">
                <a:ln>
                  <a:noFill/>
                </a:ln>
                <a:solidFill>
                  <a:prstClr val="black">
                    <a:tint val="846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50" normalizeH="0" baseline="0" noProof="1">
                <a:ln>
                  <a:noFill/>
                </a:ln>
                <a:solidFill>
                  <a:prstClr val="black">
                    <a:tint val="84600"/>
                  </a:prstClr>
                </a:solidFill>
                <a:effectLst/>
                <a:uLnTx/>
                <a:uFillTx/>
                <a:latin typeface="Arial"/>
                <a:ea typeface="+mn-ea"/>
                <a:cs typeface="+mn-cs"/>
              </a:endParaRPr>
            </a:p>
          </p:txBody>
        </p:sp>
      </p:grpSp>
      <p:sp>
        <p:nvSpPr>
          <p:cNvPr id="13" name="Rektangel: rundade hörn 12">
            <a:extLst>
              <a:ext uri="{FF2B5EF4-FFF2-40B4-BE49-F238E27FC236}">
                <a16:creationId xmlns:a16="http://schemas.microsoft.com/office/drawing/2014/main" id="{4F5DEB86-0727-75DF-2053-DD05897D185E}"/>
              </a:ext>
            </a:extLst>
          </p:cNvPr>
          <p:cNvSpPr/>
          <p:nvPr/>
        </p:nvSpPr>
        <p:spPr>
          <a:xfrm>
            <a:off x="6873339" y="38329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50" normalizeH="0" baseline="0" noProof="1">
                <a:ln>
                  <a:noFill/>
                </a:ln>
                <a:solidFill>
                  <a:srgbClr val="790726"/>
                </a:solidFill>
                <a:effectLst/>
                <a:uLnTx/>
                <a:uFillTx/>
                <a:latin typeface="Arial"/>
                <a:ea typeface="+mn-ea"/>
                <a:cs typeface="+mn-cs"/>
              </a:rPr>
              <a:t>Överlag har killar ett högre välbefinnande än tjejr.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50" normalizeH="0" baseline="0" noProof="1">
              <a:ln>
                <a:noFill/>
              </a:ln>
              <a:solidFill>
                <a:srgbClr val="79072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50" normalizeH="0" baseline="0" noProof="1">
                <a:ln>
                  <a:noFill/>
                </a:ln>
                <a:solidFill>
                  <a:srgbClr val="790726"/>
                </a:solidFill>
                <a:effectLst/>
                <a:uLnTx/>
                <a:uFillTx/>
                <a:latin typeface="Arial"/>
                <a:ea typeface="+mn-ea"/>
                <a:cs typeface="+mn-cs"/>
              </a:rPr>
              <a:t>I likhet med mätningar i riket kan vi se att killar i årskurs 9 generellt uppger ett högre välbefinnande än vad tjejer i årskurs 9 gör.*</a:t>
            </a:r>
          </a:p>
        </p:txBody>
      </p:sp>
      <p:graphicFrame>
        <p:nvGraphicFramePr>
          <p:cNvPr id="10" name="BodyContentTable">
            <a:extLst>
              <a:ext uri="{FF2B5EF4-FFF2-40B4-BE49-F238E27FC236}">
                <a16:creationId xmlns:a16="http://schemas.microsoft.com/office/drawing/2014/main" id="{9FE70A9D-4F65-9758-EB2A-6806ED999DB5}"/>
              </a:ext>
            </a:extLst>
          </p:cNvPr>
          <p:cNvGraphicFramePr>
            <a:graphicFrameLocks/>
          </p:cNvGraphicFramePr>
          <p:nvPr>
            <p:extLst/>
          </p:nvPr>
        </p:nvGraphicFramePr>
        <p:xfrm>
          <a:off x="1416000" y="2044934"/>
          <a:ext cx="9360000" cy="331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9169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2" y="740973"/>
            <a:ext cx="9847897" cy="1296000"/>
          </a:xfrm>
        </p:spPr>
        <p:txBody>
          <a:bodyPr/>
          <a:lstStyle/>
          <a:p>
            <a:r>
              <a:rPr lang="sv-SE"/>
              <a:t>Psykosomatiska besvär</a:t>
            </a:r>
            <a:endParaRPr lang="sv-SE" dirty="0"/>
          </a:p>
        </p:txBody>
      </p:sp>
      <p:grpSp>
        <p:nvGrpSpPr>
          <p:cNvPr id="14" name="BodyContent">
            <a:extLst>
              <a:ext uri="{FF2B5EF4-FFF2-40B4-BE49-F238E27FC236}">
                <a16:creationId xmlns:a16="http://schemas.microsoft.com/office/drawing/2014/main" id="{CB3C6A45-9A03-5DD3-9381-2C0D04560E4B}"/>
              </a:ext>
            </a:extLst>
          </p:cNvPr>
          <p:cNvGrpSpPr/>
          <p:nvPr/>
        </p:nvGrpSpPr>
        <p:grpSpPr>
          <a:xfrm>
            <a:off x="720000" y="2196000"/>
            <a:ext cx="10764000" cy="3312000"/>
            <a:chOff x="720000" y="2196000"/>
            <a:chExt cx="10764000" cy="3312000"/>
          </a:xfrm>
        </p:grpSpPr>
        <p:graphicFrame>
          <p:nvGraphicFramePr>
            <p:cNvPr id="15" name="BodyContentTable">
              <a:extLst>
                <a:ext uri="{FF2B5EF4-FFF2-40B4-BE49-F238E27FC236}">
                  <a16:creationId xmlns:a16="http://schemas.microsoft.com/office/drawing/2014/main" id="{7DF8F466-C2E3-F223-1B73-1FBAB835BCAC}"/>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BodyContentTable">
              <a:extLst>
                <a:ext uri="{FF2B5EF4-FFF2-40B4-BE49-F238E27FC236}">
                  <a16:creationId xmlns:a16="http://schemas.microsoft.com/office/drawing/2014/main" id="{B599F463-C2C0-BA9E-E041-5B7A4658E915}"/>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6" name="Platshållare för bildnummer 5">
            <a:extLst>
              <a:ext uri="{FF2B5EF4-FFF2-40B4-BE49-F238E27FC236}">
                <a16:creationId xmlns:a16="http://schemas.microsoft.com/office/drawing/2014/main" id="{112A5114-E643-C076-6BC9-384C9A74F23C}"/>
              </a:ext>
            </a:extLst>
          </p:cNvPr>
          <p:cNvSpPr>
            <a:spLocks noGrp="1"/>
          </p:cNvSpPr>
          <p:nvPr>
            <p:ph type="sldNum" sz="quarter" idx="12"/>
          </p:nvPr>
        </p:nvSpPr>
        <p:spPr/>
        <p:txBody>
          <a:bodyPr/>
          <a:lstStyle/>
          <a:p>
            <a:fld id="{8EEB9E62-4301-493A-8C73-0409F1A2D539}" type="slidenum">
              <a:rPr lang="sv-SE" smtClean="0"/>
              <a:pPr/>
              <a:t>17</a:t>
            </a:fld>
            <a:endParaRPr lang="sv-SE"/>
          </a:p>
        </p:txBody>
      </p:sp>
      <p:sp>
        <p:nvSpPr>
          <p:cNvPr id="7" name="Rektangel: rundade hörn 6">
            <a:extLst>
              <a:ext uri="{FF2B5EF4-FFF2-40B4-BE49-F238E27FC236}">
                <a16:creationId xmlns:a16="http://schemas.microsoft.com/office/drawing/2014/main" id="{B7150F85-54B8-797B-0276-79BB296B6F0D}"/>
              </a:ext>
            </a:extLst>
          </p:cNvPr>
          <p:cNvSpPr/>
          <p:nvPr/>
        </p:nvSpPr>
        <p:spPr>
          <a:xfrm>
            <a:off x="6953524" y="429316"/>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r>
              <a:rPr lang="sv-SE" sz="1100" spc="50" noProof="1">
                <a:solidFill>
                  <a:srgbClr val="790726"/>
                </a:solidFill>
              </a:rPr>
              <a:t>Andelen tjejer som har huvudvärk och ont i magen mer en än gång i veckan är i årets undersökning de högsta upmätta de senaste tio åren.</a:t>
            </a:r>
          </a:p>
        </p:txBody>
      </p:sp>
    </p:spTree>
    <p:extLst>
      <p:ext uri="{BB962C8B-B14F-4D97-AF65-F5344CB8AC3E}">
        <p14:creationId xmlns:p14="http://schemas.microsoft.com/office/powerpoint/2010/main" val="2139516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Psykosomatiska besvär</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10" name="BodyContent">
            <a:extLst>
              <a:ext uri="{FF2B5EF4-FFF2-40B4-BE49-F238E27FC236}">
                <a16:creationId xmlns:a16="http://schemas.microsoft.com/office/drawing/2014/main" id="{6EF95321-9266-2F28-81E1-CC4CCF5C371B}"/>
              </a:ext>
            </a:extLst>
          </p:cNvPr>
          <p:cNvGrpSpPr/>
          <p:nvPr/>
        </p:nvGrpSpPr>
        <p:grpSpPr>
          <a:xfrm>
            <a:off x="720000" y="2196000"/>
            <a:ext cx="10764000" cy="3312000"/>
            <a:chOff x="720000" y="2196000"/>
            <a:chExt cx="10764000" cy="3312000"/>
          </a:xfrm>
        </p:grpSpPr>
        <p:graphicFrame>
          <p:nvGraphicFramePr>
            <p:cNvPr id="11" name="BodyContentTable">
              <a:extLst>
                <a:ext uri="{FF2B5EF4-FFF2-40B4-BE49-F238E27FC236}">
                  <a16:creationId xmlns:a16="http://schemas.microsoft.com/office/drawing/2014/main" id="{FBC6F40F-D1E2-7027-85F2-78191FAEDEF6}"/>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582F2ACC-561F-36CE-A09B-703030678E9C}"/>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Platshållare för bildnummer 6">
            <a:extLst>
              <a:ext uri="{FF2B5EF4-FFF2-40B4-BE49-F238E27FC236}">
                <a16:creationId xmlns:a16="http://schemas.microsoft.com/office/drawing/2014/main" id="{09A4B999-9E70-E1A3-1D24-AA6E4E7C8A62}"/>
              </a:ext>
            </a:extLst>
          </p:cNvPr>
          <p:cNvSpPr>
            <a:spLocks noGrp="1"/>
          </p:cNvSpPr>
          <p:nvPr>
            <p:ph type="sldNum" sz="quarter" idx="12"/>
          </p:nvPr>
        </p:nvSpPr>
        <p:spPr/>
        <p:txBody>
          <a:bodyPr/>
          <a:lstStyle/>
          <a:p>
            <a:fld id="{8EEB9E62-4301-493A-8C73-0409F1A2D539}" type="slidenum">
              <a:rPr lang="sv-SE" smtClean="0"/>
              <a:pPr/>
              <a:t>18</a:t>
            </a:fld>
            <a:endParaRPr lang="sv-SE"/>
          </a:p>
        </p:txBody>
      </p:sp>
      <p:sp>
        <p:nvSpPr>
          <p:cNvPr id="8" name="Rektangel: rundade hörn 7">
            <a:extLst>
              <a:ext uri="{FF2B5EF4-FFF2-40B4-BE49-F238E27FC236}">
                <a16:creationId xmlns:a16="http://schemas.microsoft.com/office/drawing/2014/main" id="{46053CB0-5BBF-4648-5FBE-79DAA935D33B}"/>
              </a:ext>
            </a:extLst>
          </p:cNvPr>
          <p:cNvSpPr/>
          <p:nvPr/>
        </p:nvSpPr>
        <p:spPr>
          <a:xfrm>
            <a:off x="7105124" y="448593"/>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r>
              <a:rPr lang="sv-SE" sz="1100" spc="50" noProof="1">
                <a:solidFill>
                  <a:srgbClr val="790726"/>
                </a:solidFill>
              </a:rPr>
              <a:t>Ungefär 1 av 10 killar och 2 av 10 tjejer uppger att de har ryggont mer än en gång i veckan. </a:t>
            </a:r>
          </a:p>
          <a:p>
            <a:endParaRPr lang="sv-SE" sz="1100" spc="50" noProof="1">
              <a:solidFill>
                <a:srgbClr val="790726"/>
              </a:solidFill>
            </a:endParaRPr>
          </a:p>
          <a:p>
            <a:r>
              <a:rPr lang="sv-SE" sz="1100" spc="50" noProof="1">
                <a:solidFill>
                  <a:srgbClr val="790726"/>
                </a:solidFill>
              </a:rPr>
              <a:t>Fler än en tredjedel av alla tjejer i undersökningen uppger att känt sig nere mer än en gång i veckan.</a:t>
            </a:r>
          </a:p>
        </p:txBody>
      </p:sp>
    </p:spTree>
    <p:extLst>
      <p:ext uri="{BB962C8B-B14F-4D97-AF65-F5344CB8AC3E}">
        <p14:creationId xmlns:p14="http://schemas.microsoft.com/office/powerpoint/2010/main" val="2139516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Psykosomatiska besvär</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10" name="BodyContent">
            <a:extLst>
              <a:ext uri="{FF2B5EF4-FFF2-40B4-BE49-F238E27FC236}">
                <a16:creationId xmlns:a16="http://schemas.microsoft.com/office/drawing/2014/main" id="{47CA6AF6-3BAE-EA10-CB90-EAB6E31D6889}"/>
              </a:ext>
            </a:extLst>
          </p:cNvPr>
          <p:cNvGrpSpPr/>
          <p:nvPr/>
        </p:nvGrpSpPr>
        <p:grpSpPr>
          <a:xfrm>
            <a:off x="720000" y="2196000"/>
            <a:ext cx="10764000" cy="3312000"/>
            <a:chOff x="720000" y="2196000"/>
            <a:chExt cx="10764000" cy="3312000"/>
          </a:xfrm>
        </p:grpSpPr>
        <p:graphicFrame>
          <p:nvGraphicFramePr>
            <p:cNvPr id="11" name="BodyContentTable">
              <a:extLst>
                <a:ext uri="{FF2B5EF4-FFF2-40B4-BE49-F238E27FC236}">
                  <a16:creationId xmlns:a16="http://schemas.microsoft.com/office/drawing/2014/main" id="{BA93160E-C674-79D5-04BB-A2E155BD4313}"/>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6F582202-610F-3E67-7341-42E668222C46}"/>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Platshållare för bildnummer 6">
            <a:extLst>
              <a:ext uri="{FF2B5EF4-FFF2-40B4-BE49-F238E27FC236}">
                <a16:creationId xmlns:a16="http://schemas.microsoft.com/office/drawing/2014/main" id="{11D87A24-F4B0-8476-A9A3-A3BE14BCE24E}"/>
              </a:ext>
            </a:extLst>
          </p:cNvPr>
          <p:cNvSpPr>
            <a:spLocks noGrp="1"/>
          </p:cNvSpPr>
          <p:nvPr>
            <p:ph type="sldNum" sz="quarter" idx="12"/>
          </p:nvPr>
        </p:nvSpPr>
        <p:spPr/>
        <p:txBody>
          <a:bodyPr/>
          <a:lstStyle/>
          <a:p>
            <a:fld id="{8EEB9E62-4301-493A-8C73-0409F1A2D539}" type="slidenum">
              <a:rPr lang="sv-SE" smtClean="0"/>
              <a:pPr/>
              <a:t>19</a:t>
            </a:fld>
            <a:endParaRPr lang="sv-SE"/>
          </a:p>
        </p:txBody>
      </p:sp>
      <p:sp>
        <p:nvSpPr>
          <p:cNvPr id="8" name="Rektangel: rundade hörn 7">
            <a:extLst>
              <a:ext uri="{FF2B5EF4-FFF2-40B4-BE49-F238E27FC236}">
                <a16:creationId xmlns:a16="http://schemas.microsoft.com/office/drawing/2014/main" id="{18FCE980-F868-553B-5F44-15F298420391}"/>
              </a:ext>
            </a:extLst>
          </p:cNvPr>
          <p:cNvSpPr/>
          <p:nvPr/>
        </p:nvSpPr>
        <p:spPr>
          <a:xfrm>
            <a:off x="6941838" y="46074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noProof="1">
                <a:solidFill>
                  <a:srgbClr val="790726"/>
                </a:solidFill>
              </a:rPr>
              <a:t>Ungefär var femte kille och varannan tjej uppger att de varit irriterade eller på dåligt humör mer än en gång i veckan. </a:t>
            </a:r>
          </a:p>
          <a:p>
            <a:pPr algn="l"/>
            <a:endParaRPr lang="sv-SE" sz="1000" spc="50" noProof="1">
              <a:solidFill>
                <a:srgbClr val="790726"/>
              </a:solidFill>
            </a:endParaRPr>
          </a:p>
          <a:p>
            <a:pPr algn="l"/>
            <a:r>
              <a:rPr lang="sv-SE" sz="1000" spc="50" noProof="1">
                <a:solidFill>
                  <a:srgbClr val="790726"/>
                </a:solidFill>
              </a:rPr>
              <a:t>Ungefär var tredje tjej uppger att de varit oroliga eller nervösa mer än en gång i veckan, ungefär var tionde kille uppger detsamma. </a:t>
            </a:r>
          </a:p>
        </p:txBody>
      </p:sp>
    </p:spTree>
    <p:extLst>
      <p:ext uri="{BB962C8B-B14F-4D97-AF65-F5344CB8AC3E}">
        <p14:creationId xmlns:p14="http://schemas.microsoft.com/office/powerpoint/2010/main" val="2139516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1Center">
            <a:extLst>
              <a:ext uri="{FF2B5EF4-FFF2-40B4-BE49-F238E27FC236}">
                <a16:creationId xmlns:a16="http://schemas.microsoft.com/office/drawing/2014/main" id="{50D3A854-5200-01E0-6606-7018219EB131}"/>
              </a:ext>
            </a:extLst>
          </p:cNvPr>
          <p:cNvSpPr>
            <a:spLocks noGrp="1"/>
          </p:cNvSpPr>
          <p:nvPr>
            <p:ph type="title"/>
          </p:nvPr>
        </p:nvSpPr>
        <p:spPr/>
        <p:txBody>
          <a:bodyPr/>
          <a:lstStyle/>
          <a:p>
            <a:r>
              <a:rPr lang="sv-SE" dirty="0" smtClean="0"/>
              <a:t>Information om länssammanställningen </a:t>
            </a:r>
            <a:endParaRPr lang="sv-SE" dirty="0"/>
          </a:p>
        </p:txBody>
      </p:sp>
      <p:sp>
        <p:nvSpPr>
          <p:cNvPr id="5" name="Title2Center">
            <a:extLst>
              <a:ext uri="{FF2B5EF4-FFF2-40B4-BE49-F238E27FC236}">
                <a16:creationId xmlns:a16="http://schemas.microsoft.com/office/drawing/2014/main" id="{CFDBBE2B-AD98-B8F1-A02E-76675163067F}"/>
              </a:ext>
            </a:extLst>
          </p:cNvPr>
          <p:cNvSpPr>
            <a:spLocks noGrp="1"/>
          </p:cNvSpPr>
          <p:nvPr>
            <p:ph type="body" sz="quarter" idx="13"/>
          </p:nvPr>
        </p:nvSpPr>
        <p:spPr/>
        <p:txBody>
          <a:bodyPr>
            <a:normAutofit/>
          </a:bodyPr>
          <a:lstStyle/>
          <a:p>
            <a:pPr marL="0" indent="0">
              <a:lnSpc>
                <a:spcPct val="150000"/>
              </a:lnSpc>
              <a:spcAft>
                <a:spcPts val="0"/>
              </a:spcAft>
              <a:buNone/>
            </a:pPr>
            <a:r>
              <a:rPr lang="sv-SE" sz="1600" dirty="0"/>
              <a:t>• I länsrapporten är samtliga unga i årskurs 9 och Gy 2 inkluderade.</a:t>
            </a:r>
            <a:br>
              <a:rPr lang="sv-SE" sz="1600" dirty="0"/>
            </a:br>
            <a:r>
              <a:rPr lang="sv-SE" sz="1600" dirty="0"/>
              <a:t>• Så långt det är möjligt finns jämförelser med tidigare års undersökningar från 2013 och framåt.</a:t>
            </a:r>
            <a:br>
              <a:rPr lang="sv-SE" sz="1600" dirty="0"/>
            </a:br>
            <a:r>
              <a:rPr lang="sv-SE" sz="1600" dirty="0"/>
              <a:t>• För att minska risken att röja någons indentitet visas inte värden för grupper och kategorier med</a:t>
            </a:r>
          </a:p>
          <a:p>
            <a:pPr marL="0" indent="0">
              <a:lnSpc>
                <a:spcPct val="150000"/>
              </a:lnSpc>
              <a:spcAft>
                <a:spcPts val="0"/>
              </a:spcAft>
              <a:buNone/>
            </a:pPr>
            <a:r>
              <a:rPr lang="sv-SE" sz="1600" dirty="0"/>
              <a:t>  färre än fem svar. </a:t>
            </a:r>
          </a:p>
          <a:p>
            <a:pPr marL="0" indent="0">
              <a:lnSpc>
                <a:spcPct val="150000"/>
              </a:lnSpc>
              <a:spcAft>
                <a:spcPts val="0"/>
              </a:spcAft>
              <a:buNone/>
            </a:pPr>
            <a:r>
              <a:rPr lang="sv-SE" sz="1600" dirty="0"/>
              <a:t>• </a:t>
            </a:r>
            <a:r>
              <a:rPr lang="sv-SE" sz="1600" dirty="0">
                <a:solidFill>
                  <a:srgbClr val="000000"/>
                </a:solidFill>
                <a:effectLst/>
                <a:ea typeface="Calibri" panose="020F0502020204030204" pitchFamily="34" charset="0"/>
              </a:rPr>
              <a:t>Har du frågor om materialet, kontakta Ida Erixon (</a:t>
            </a:r>
            <a:r>
              <a:rPr lang="sv-SE" sz="1600" u="sng" dirty="0">
                <a:solidFill>
                  <a:srgbClr val="000000"/>
                </a:solidFill>
                <a:effectLst/>
                <a:ea typeface="Calibri" panose="020F0502020204030204" pitchFamily="34" charset="0"/>
                <a:hlinkClick r:id="rId2"/>
              </a:rPr>
              <a:t>ida.erixon@rjl.se</a:t>
            </a:r>
            <a:r>
              <a:rPr lang="sv-SE" sz="1600" dirty="0">
                <a:solidFill>
                  <a:srgbClr val="000000"/>
                </a:solidFill>
                <a:effectLst/>
                <a:ea typeface="Calibri" panose="020F0502020204030204" pitchFamily="34" charset="0"/>
              </a:rPr>
              <a:t>), sektion Folkhälsa, Region</a:t>
            </a:r>
          </a:p>
          <a:p>
            <a:pPr marL="0" indent="0">
              <a:lnSpc>
                <a:spcPct val="150000"/>
              </a:lnSpc>
              <a:spcAft>
                <a:spcPts val="0"/>
              </a:spcAft>
              <a:buNone/>
            </a:pPr>
            <a:r>
              <a:rPr lang="sv-SE" sz="1600" dirty="0">
                <a:solidFill>
                  <a:srgbClr val="000000"/>
                </a:solidFill>
                <a:ea typeface="Calibri" panose="020F0502020204030204" pitchFamily="34" charset="0"/>
              </a:rPr>
              <a:t>  </a:t>
            </a:r>
            <a:r>
              <a:rPr lang="sv-SE" sz="1600" dirty="0">
                <a:solidFill>
                  <a:srgbClr val="000000"/>
                </a:solidFill>
                <a:effectLst/>
                <a:ea typeface="Calibri" panose="020F0502020204030204" pitchFamily="34" charset="0"/>
              </a:rPr>
              <a:t>Jönköpings län.</a:t>
            </a:r>
            <a:endParaRPr lang="sv-SE" sz="1600" dirty="0"/>
          </a:p>
          <a:p>
            <a:pPr marL="0" indent="0">
              <a:lnSpc>
                <a:spcPct val="150000"/>
              </a:lnSpc>
              <a:buNone/>
            </a:pPr>
            <a:endParaRPr lang="sv-SE" sz="1600" dirty="0"/>
          </a:p>
        </p:txBody>
      </p:sp>
      <p:grpSp>
        <p:nvGrpSpPr>
          <p:cNvPr id="5000" name="BodyContent"/>
          <p:cNvGrpSpPr/>
          <p:nvPr/>
        </p:nvGrpSpPr>
        <p:grpSpPr>
          <a:xfrm>
            <a:off x="720000" y="2196000"/>
            <a:ext cx="1572405" cy="351649"/>
            <a:chOff x="720000" y="2196000"/>
            <a:chExt cx="1572405" cy="351649"/>
          </a:xfrm>
        </p:grpSpPr>
        <p:graphicFrame>
          <p:nvGraphicFramePr>
            <p:cNvPr id="5002" name="BodyContentTable"/>
            <p:cNvGraphicFramePr>
              <a:graphicFrameLocks/>
            </p:cNvGraphicFramePr>
            <p:nvPr/>
          </p:nvGraphicFramePr>
          <p:xfrm>
            <a:off x="720000" y="2196000"/>
            <a:ext cx="1572405" cy="351649"/>
          </p:xfrm>
          <a:graphic>
            <a:graphicData uri="http://schemas.openxmlformats.org/drawingml/2006/table">
              <a:tbl>
                <a:tblPr/>
                <a:tblGrid>
                  <a:gridCol w="1572405">
                    <a:extLst>
                      <a:ext uri="{9D8B030D-6E8A-4147-A177-3AD203B41FA5}">
                        <a16:colId xmlns:a16="http://schemas.microsoft.com/office/drawing/2014/main" val="20000"/>
                      </a:ext>
                    </a:extLst>
                  </a:gridCol>
                </a:tblGrid>
                <a:tr h="351649">
                  <a:tc>
                    <a:txBody>
                      <a:bodyPr/>
                      <a:lstStyle/>
                      <a:p>
                        <a:endParaRPr lang="sv-SE" dirty="0"/>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pSp>
      <p:sp>
        <p:nvSpPr>
          <p:cNvPr id="7" name="Platshållare för bildnummer 6">
            <a:extLst>
              <a:ext uri="{FF2B5EF4-FFF2-40B4-BE49-F238E27FC236}">
                <a16:creationId xmlns:a16="http://schemas.microsoft.com/office/drawing/2014/main" id="{EE14B077-FDC6-ECD7-3302-DFD89A9B43F3}"/>
              </a:ext>
            </a:extLst>
          </p:cNvPr>
          <p:cNvSpPr>
            <a:spLocks noGrp="1"/>
          </p:cNvSpPr>
          <p:nvPr>
            <p:ph type="sldNum" sz="quarter" idx="12"/>
          </p:nvPr>
        </p:nvSpPr>
        <p:spPr/>
        <p:txBody>
          <a:bodyPr/>
          <a:lstStyle/>
          <a:p>
            <a:fld id="{8EEB9E62-4301-493A-8C73-0409F1A2D539}" type="slidenum">
              <a:rPr lang="sv-SE" smtClean="0"/>
              <a:pPr/>
              <a:t>2</a:t>
            </a:fld>
            <a:endParaRPr lang="sv-SE"/>
          </a:p>
        </p:txBody>
      </p:sp>
    </p:spTree>
    <p:extLst>
      <p:ext uri="{BB962C8B-B14F-4D97-AF65-F5344CB8AC3E}">
        <p14:creationId xmlns:p14="http://schemas.microsoft.com/office/powerpoint/2010/main" val="186617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Psykosomatiska besvär</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54000" y="5911188"/>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10" name="BodyContent">
            <a:extLst>
              <a:ext uri="{FF2B5EF4-FFF2-40B4-BE49-F238E27FC236}">
                <a16:creationId xmlns:a16="http://schemas.microsoft.com/office/drawing/2014/main" id="{6B4BB231-8E65-FAF5-0920-F8A85BD9A4C9}"/>
              </a:ext>
            </a:extLst>
          </p:cNvPr>
          <p:cNvGrpSpPr/>
          <p:nvPr/>
        </p:nvGrpSpPr>
        <p:grpSpPr>
          <a:xfrm>
            <a:off x="720000" y="2196000"/>
            <a:ext cx="10764000" cy="3312000"/>
            <a:chOff x="720000" y="2196000"/>
            <a:chExt cx="10764000" cy="3312000"/>
          </a:xfrm>
        </p:grpSpPr>
        <p:graphicFrame>
          <p:nvGraphicFramePr>
            <p:cNvPr id="11" name="BodyContentTable">
              <a:extLst>
                <a:ext uri="{FF2B5EF4-FFF2-40B4-BE49-F238E27FC236}">
                  <a16:creationId xmlns:a16="http://schemas.microsoft.com/office/drawing/2014/main" id="{2D92A896-6E81-0503-70F5-A3656959B3A8}"/>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988F2A0C-C8E8-1F99-B9A7-E967AD7EC2AB}"/>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Platshållare för bildnummer 6">
            <a:extLst>
              <a:ext uri="{FF2B5EF4-FFF2-40B4-BE49-F238E27FC236}">
                <a16:creationId xmlns:a16="http://schemas.microsoft.com/office/drawing/2014/main" id="{8F56EA54-ACCF-96D5-4699-E0FD7850F1D8}"/>
              </a:ext>
            </a:extLst>
          </p:cNvPr>
          <p:cNvSpPr>
            <a:spLocks noGrp="1"/>
          </p:cNvSpPr>
          <p:nvPr>
            <p:ph type="sldNum" sz="quarter" idx="12"/>
          </p:nvPr>
        </p:nvSpPr>
        <p:spPr/>
        <p:txBody>
          <a:bodyPr/>
          <a:lstStyle/>
          <a:p>
            <a:fld id="{8EEB9E62-4301-493A-8C73-0409F1A2D539}" type="slidenum">
              <a:rPr lang="sv-SE" smtClean="0"/>
              <a:pPr/>
              <a:t>20</a:t>
            </a:fld>
            <a:endParaRPr lang="sv-SE"/>
          </a:p>
        </p:txBody>
      </p:sp>
      <p:sp>
        <p:nvSpPr>
          <p:cNvPr id="8" name="Rektangel: rundade hörn 7">
            <a:extLst>
              <a:ext uri="{FF2B5EF4-FFF2-40B4-BE49-F238E27FC236}">
                <a16:creationId xmlns:a16="http://schemas.microsoft.com/office/drawing/2014/main" id="{5E13B4BB-CE7E-25E1-9201-203401E9BB31}"/>
              </a:ext>
            </a:extLst>
          </p:cNvPr>
          <p:cNvSpPr/>
          <p:nvPr/>
        </p:nvSpPr>
        <p:spPr>
          <a:xfrm>
            <a:off x="6848772" y="46116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noProof="1">
                <a:solidFill>
                  <a:srgbClr val="790726"/>
                </a:solidFill>
              </a:rPr>
              <a:t>Ungefär hälften av tjejerna och en av fem killar uppger att de varit stressade mer än en gång i veckan. </a:t>
            </a:r>
          </a:p>
          <a:p>
            <a:pPr algn="l"/>
            <a:endParaRPr lang="sv-SE" sz="1100" spc="50" noProof="1">
              <a:solidFill>
                <a:srgbClr val="790726"/>
              </a:solidFill>
            </a:endParaRPr>
          </a:p>
          <a:p>
            <a:pPr algn="l"/>
            <a:r>
              <a:rPr lang="sv-SE" sz="1100" spc="50" noProof="1">
                <a:solidFill>
                  <a:srgbClr val="790726"/>
                </a:solidFill>
              </a:rPr>
              <a:t>Ungefär 3 av 10 tjejer och 2 av 10 killar uppger att de haft svårt att somna mer än en gång i veckan. </a:t>
            </a:r>
          </a:p>
        </p:txBody>
      </p:sp>
    </p:spTree>
    <p:extLst>
      <p:ext uri="{BB962C8B-B14F-4D97-AF65-F5344CB8AC3E}">
        <p14:creationId xmlns:p14="http://schemas.microsoft.com/office/powerpoint/2010/main" val="2139516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982702" y="478440"/>
            <a:ext cx="9360000" cy="1296000"/>
          </a:xfrm>
        </p:spPr>
        <p:txBody>
          <a:bodyPr/>
          <a:lstStyle/>
          <a:p>
            <a:r>
              <a:rPr lang="sv-SE"/>
              <a:t>Psykosomatiska </a:t>
            </a:r>
            <a:r>
              <a:rPr lang="sv-SE" dirty="0"/>
              <a:t>besvär </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BodyFooterLeft">
            <a:extLst>
              <a:ext uri="{FF2B5EF4-FFF2-40B4-BE49-F238E27FC236}">
                <a16:creationId xmlns:a16="http://schemas.microsoft.com/office/drawing/2014/main" id="{373C596E-E66A-03DA-3CD8-A603BA459655}"/>
              </a:ext>
            </a:extLst>
          </p:cNvPr>
          <p:cNvSpPr txBox="1"/>
          <p:nvPr/>
        </p:nvSpPr>
        <p:spPr>
          <a:xfrm>
            <a:off x="1416050" y="6339976"/>
            <a:ext cx="9359900" cy="506298"/>
          </a:xfrm>
          <a:prstGeom prst="rect">
            <a:avLst/>
          </a:prstGeom>
          <a:noFill/>
        </p:spPr>
        <p:txBody>
          <a:bodyPr vertOverflow="clip" wrap="square" lIns="0" tIns="0" rIns="0" bIns="0" rtlCol="0" anchor="t"/>
          <a:lstStyle/>
          <a:p>
            <a:pPr algn="l"/>
            <a:r>
              <a:rPr lang="sv-SE" sz="800" spc="50" noProof="1">
                <a:solidFill>
                  <a:schemeClr val="tx1">
                    <a:tint val="84600"/>
                  </a:schemeClr>
                </a:solidFill>
              </a:rPr>
              <a:t>* Folkhälsomyndigheten. (2023). Skolbarns hälsovanor i Sverige 2021/2022 Nationella resultat. </a:t>
            </a:r>
          </a:p>
          <a:p>
            <a:pPr algn="l"/>
            <a:endParaRPr lang="sv-SE" sz="1100" spc="50" noProof="1">
              <a:solidFill>
                <a:schemeClr val="tx1">
                  <a:tint val="84600"/>
                </a:schemeClr>
              </a:solidFill>
            </a:endParaRPr>
          </a:p>
        </p:txBody>
      </p:sp>
      <p:graphicFrame>
        <p:nvGraphicFramePr>
          <p:cNvPr id="12" name="BodyContent">
            <a:extLst>
              <a:ext uri="{FF2B5EF4-FFF2-40B4-BE49-F238E27FC236}">
                <a16:creationId xmlns:a16="http://schemas.microsoft.com/office/drawing/2014/main" id="{F7E51D10-2D6D-3927-EDEE-2DF33177EE49}"/>
              </a:ext>
            </a:extLst>
          </p:cNvPr>
          <p:cNvGraphicFramePr>
            <a:graphicFrameLocks noGrp="1"/>
          </p:cNvGraphicFramePr>
          <p:nvPr>
            <p:ph sz="quarter" idx="10"/>
            <p:extLst>
              <p:ext uri="{D42A27DB-BD31-4B8C-83A1-F6EECF244321}">
                <p14:modId xmlns:p14="http://schemas.microsoft.com/office/powerpoint/2010/main" val="3150473902"/>
              </p:ext>
            </p:extLst>
          </p:nvPr>
        </p:nvGraphicFramePr>
        <p:xfrm>
          <a:off x="774122" y="2299506"/>
          <a:ext cx="5441951" cy="3405878"/>
        </p:xfrm>
        <a:graphic>
          <a:graphicData uri="http://schemas.openxmlformats.org/drawingml/2006/chart">
            <c:chart xmlns:c="http://schemas.openxmlformats.org/drawingml/2006/chart" xmlns:r="http://schemas.openxmlformats.org/officeDocument/2006/relationships" r:id="rId2"/>
          </a:graphicData>
        </a:graphic>
      </p:graphicFrame>
      <p:sp>
        <p:nvSpPr>
          <p:cNvPr id="7" name="Platshållare för bildnummer 6">
            <a:extLst>
              <a:ext uri="{FF2B5EF4-FFF2-40B4-BE49-F238E27FC236}">
                <a16:creationId xmlns:a16="http://schemas.microsoft.com/office/drawing/2014/main" id="{7C98B46B-5258-835B-B63D-F4D7090E36AC}"/>
              </a:ext>
            </a:extLst>
          </p:cNvPr>
          <p:cNvSpPr>
            <a:spLocks noGrp="1"/>
          </p:cNvSpPr>
          <p:nvPr>
            <p:ph type="sldNum" sz="quarter" idx="12"/>
          </p:nvPr>
        </p:nvSpPr>
        <p:spPr/>
        <p:txBody>
          <a:bodyPr/>
          <a:lstStyle/>
          <a:p>
            <a:fld id="{8EEB9E62-4301-493A-8C73-0409F1A2D539}" type="slidenum">
              <a:rPr lang="sv-SE" smtClean="0"/>
              <a:pPr/>
              <a:t>21</a:t>
            </a:fld>
            <a:endParaRPr lang="sv-SE"/>
          </a:p>
        </p:txBody>
      </p:sp>
      <p:sp>
        <p:nvSpPr>
          <p:cNvPr id="8" name="BodyFooterLeft">
            <a:extLst>
              <a:ext uri="{FF2B5EF4-FFF2-40B4-BE49-F238E27FC236}">
                <a16:creationId xmlns:a16="http://schemas.microsoft.com/office/drawing/2014/main" id="{E4A3DC95-4A09-11F5-B5DA-63A8E073B230}"/>
              </a:ext>
            </a:extLst>
          </p:cNvPr>
          <p:cNvSpPr txBox="1"/>
          <p:nvPr/>
        </p:nvSpPr>
        <p:spPr>
          <a:xfrm>
            <a:off x="2057978" y="1774440"/>
            <a:ext cx="9359900" cy="666769"/>
          </a:xfrm>
          <a:prstGeom prst="rect">
            <a:avLst/>
          </a:prstGeom>
          <a:noFill/>
        </p:spPr>
        <p:txBody>
          <a:bodyPr vertOverflow="clip" wrap="square" lIns="0" tIns="0" rIns="0" bIns="0" rtlCol="0" anchor="t"/>
          <a:lstStyle/>
          <a:p>
            <a:pPr algn="ctr" rtl="0">
              <a:defRPr sz="1000" b="0" i="0" u="none" strike="noStrike" kern="1200" spc="50" baseline="0">
                <a:solidFill>
                  <a:prstClr val="black"/>
                </a:solidFill>
                <a:latin typeface="+mn-lt"/>
                <a:ea typeface="+mn-ea"/>
                <a:cs typeface="+mn-cs"/>
              </a:defRPr>
            </a:pPr>
            <a:r>
              <a:rPr lang="sv-SE" sz="1000" dirty="0"/>
              <a:t>Andel (%) unga som haft två eller fler psykosomatiska besvär mer än en gång i veckan, de senaste sex månaderna</a:t>
            </a:r>
          </a:p>
        </p:txBody>
      </p:sp>
      <p:graphicFrame>
        <p:nvGraphicFramePr>
          <p:cNvPr id="9" name="BodyContent">
            <a:extLst>
              <a:ext uri="{FF2B5EF4-FFF2-40B4-BE49-F238E27FC236}">
                <a16:creationId xmlns:a16="http://schemas.microsoft.com/office/drawing/2014/main" id="{8DAA30E7-728A-67C6-4D71-2E6C5D4AC2ED}"/>
              </a:ext>
            </a:extLst>
          </p:cNvPr>
          <p:cNvGraphicFramePr>
            <a:graphicFrameLocks/>
          </p:cNvGraphicFramePr>
          <p:nvPr>
            <p:extLst>
              <p:ext uri="{D42A27DB-BD31-4B8C-83A1-F6EECF244321}">
                <p14:modId xmlns:p14="http://schemas.microsoft.com/office/powerpoint/2010/main" val="4017482343"/>
              </p:ext>
            </p:extLst>
          </p:nvPr>
        </p:nvGraphicFramePr>
        <p:xfrm>
          <a:off x="6216072" y="2299506"/>
          <a:ext cx="5441951" cy="3405878"/>
        </p:xfrm>
        <a:graphic>
          <a:graphicData uri="http://schemas.openxmlformats.org/drawingml/2006/chart">
            <c:chart xmlns:c="http://schemas.openxmlformats.org/drawingml/2006/chart" xmlns:r="http://schemas.openxmlformats.org/officeDocument/2006/relationships" r:id="rId3"/>
          </a:graphicData>
        </a:graphic>
      </p:graphicFrame>
      <p:sp>
        <p:nvSpPr>
          <p:cNvPr id="5" name="Rektangel: rundade hörn 4">
            <a:extLst>
              <a:ext uri="{FF2B5EF4-FFF2-40B4-BE49-F238E27FC236}">
                <a16:creationId xmlns:a16="http://schemas.microsoft.com/office/drawing/2014/main" id="{F4FBFE9A-52D0-6E99-59B1-6141BFE2D302}"/>
              </a:ext>
            </a:extLst>
          </p:cNvPr>
          <p:cNvSpPr/>
          <p:nvPr/>
        </p:nvSpPr>
        <p:spPr>
          <a:xfrm>
            <a:off x="6489983" y="223251"/>
            <a:ext cx="5351500" cy="1388529"/>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noProof="1">
                <a:solidFill>
                  <a:srgbClr val="790726"/>
                </a:solidFill>
              </a:rPr>
              <a:t>Ungefär var fjärde kille har haft två eller fler psykosomatiska besvär mer än en gång i veckan, detta är i linje med tidigare undersökningar. Fler än 6 av 10 tjejer uppger att de haft fler än två psykosomatiska besvär mer än en gång i veckan, detta är en ökning jämfört med tidigare år. </a:t>
            </a:r>
          </a:p>
          <a:p>
            <a:pPr algn="l"/>
            <a:endParaRPr lang="sv-SE" sz="1000" spc="50" noProof="1">
              <a:solidFill>
                <a:srgbClr val="790726"/>
              </a:solidFill>
            </a:endParaRPr>
          </a:p>
          <a:p>
            <a:pPr algn="l"/>
            <a:r>
              <a:rPr lang="sv-SE" sz="1000" spc="50" noProof="1">
                <a:solidFill>
                  <a:srgbClr val="790726"/>
                </a:solidFill>
              </a:rPr>
              <a:t>På riksnivå syns en kraftigare ökning av psykosomatiska besvär bland unga i årskurs 9 än i Jönköpings län.*</a:t>
            </a:r>
          </a:p>
        </p:txBody>
      </p:sp>
    </p:spTree>
    <p:extLst>
      <p:ext uri="{BB962C8B-B14F-4D97-AF65-F5344CB8AC3E}">
        <p14:creationId xmlns:p14="http://schemas.microsoft.com/office/powerpoint/2010/main" val="2139516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Upplevd självkänsla</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7" name="Platshållare för bildnummer 6">
            <a:extLst>
              <a:ext uri="{FF2B5EF4-FFF2-40B4-BE49-F238E27FC236}">
                <a16:creationId xmlns:a16="http://schemas.microsoft.com/office/drawing/2014/main" id="{A211886D-7ED7-4F4A-6BF8-F1CA7981B6DB}"/>
              </a:ext>
            </a:extLst>
          </p:cNvPr>
          <p:cNvSpPr>
            <a:spLocks noGrp="1"/>
          </p:cNvSpPr>
          <p:nvPr>
            <p:ph type="sldNum" sz="quarter" idx="12"/>
          </p:nvPr>
        </p:nvSpPr>
        <p:spPr/>
        <p:txBody>
          <a:bodyPr/>
          <a:lstStyle/>
          <a:p>
            <a:fld id="{8EEB9E62-4301-493A-8C73-0409F1A2D539}" type="slidenum">
              <a:rPr lang="sv-SE" smtClean="0"/>
              <a:pPr/>
              <a:t>22</a:t>
            </a:fld>
            <a:endParaRPr lang="sv-SE"/>
          </a:p>
        </p:txBody>
      </p:sp>
      <p:sp>
        <p:nvSpPr>
          <p:cNvPr id="5" name="Rektangel: rundade hörn 4">
            <a:extLst>
              <a:ext uri="{FF2B5EF4-FFF2-40B4-BE49-F238E27FC236}">
                <a16:creationId xmlns:a16="http://schemas.microsoft.com/office/drawing/2014/main" id="{2F41ABFB-F391-727B-4921-E8918A04D793}"/>
              </a:ext>
            </a:extLst>
          </p:cNvPr>
          <p:cNvSpPr/>
          <p:nvPr/>
        </p:nvSpPr>
        <p:spPr>
          <a:xfrm>
            <a:off x="6848772" y="40241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noProof="1">
                <a:solidFill>
                  <a:srgbClr val="790726"/>
                </a:solidFill>
              </a:rPr>
              <a:t>Färre än 6 av 10 tjejer årskurs 9 håller med om påståendena ”Jag tycker om mig själv” samt ”Jag är tillräckligt bra som jag är”. Fler än 8 av 10 killar årskurs 9 håller med om samma påståenden. </a:t>
            </a:r>
          </a:p>
        </p:txBody>
      </p:sp>
      <p:grpSp>
        <p:nvGrpSpPr>
          <p:cNvPr id="9" name="BodyContent">
            <a:extLst>
              <a:ext uri="{FF2B5EF4-FFF2-40B4-BE49-F238E27FC236}">
                <a16:creationId xmlns:a16="http://schemas.microsoft.com/office/drawing/2014/main" id="{2EEBBB72-C921-BC89-6A6B-DD666C58A5CC}"/>
              </a:ext>
            </a:extLst>
          </p:cNvPr>
          <p:cNvGrpSpPr/>
          <p:nvPr/>
        </p:nvGrpSpPr>
        <p:grpSpPr>
          <a:xfrm>
            <a:off x="330926" y="2196000"/>
            <a:ext cx="11512731" cy="3603909"/>
            <a:chOff x="720000" y="2196000"/>
            <a:chExt cx="10764000" cy="3312000"/>
          </a:xfrm>
        </p:grpSpPr>
        <p:graphicFrame>
          <p:nvGraphicFramePr>
            <p:cNvPr id="10" name="BodyContentTable">
              <a:extLst>
                <a:ext uri="{FF2B5EF4-FFF2-40B4-BE49-F238E27FC236}">
                  <a16:creationId xmlns:a16="http://schemas.microsoft.com/office/drawing/2014/main" id="{79863B00-644D-4F1C-F151-B8E3FB86B666}"/>
                </a:ext>
              </a:extLst>
            </p:cNvPr>
            <p:cNvGraphicFramePr>
              <a:graphicFrameLocks/>
            </p:cNvGraphicFramePr>
            <p:nvPr/>
          </p:nvGraphicFramePr>
          <p:xfrm>
            <a:off x="720000" y="2196000"/>
            <a:ext cx="35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D9AB9FC1-9268-455B-7338-BDAEE39C8A45}"/>
                </a:ext>
              </a:extLst>
            </p:cNvPr>
            <p:cNvGraphicFramePr>
              <a:graphicFrameLocks/>
            </p:cNvGraphicFramePr>
            <p:nvPr/>
          </p:nvGraphicFramePr>
          <p:xfrm>
            <a:off x="4320000" y="2196000"/>
            <a:ext cx="3564000" cy="331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BodyContentTable">
              <a:extLst>
                <a:ext uri="{FF2B5EF4-FFF2-40B4-BE49-F238E27FC236}">
                  <a16:creationId xmlns:a16="http://schemas.microsoft.com/office/drawing/2014/main" id="{814081F5-E5EC-F066-97C7-D8251D80680F}"/>
                </a:ext>
              </a:extLst>
            </p:cNvPr>
            <p:cNvGraphicFramePr>
              <a:graphicFrameLocks/>
            </p:cNvGraphicFramePr>
            <p:nvPr/>
          </p:nvGraphicFramePr>
          <p:xfrm>
            <a:off x="7920000" y="2196000"/>
            <a:ext cx="3564000" cy="3312000"/>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val="2139516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Impulskontroll</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7" name="Platshållare för bildnummer 6">
            <a:extLst>
              <a:ext uri="{FF2B5EF4-FFF2-40B4-BE49-F238E27FC236}">
                <a16:creationId xmlns:a16="http://schemas.microsoft.com/office/drawing/2014/main" id="{EBCE631B-4D97-7A02-06E6-29A68BE1EEB0}"/>
              </a:ext>
            </a:extLst>
          </p:cNvPr>
          <p:cNvSpPr>
            <a:spLocks noGrp="1"/>
          </p:cNvSpPr>
          <p:nvPr>
            <p:ph type="sldNum" sz="quarter" idx="12"/>
          </p:nvPr>
        </p:nvSpPr>
        <p:spPr/>
        <p:txBody>
          <a:bodyPr/>
          <a:lstStyle/>
          <a:p>
            <a:fld id="{8EEB9E62-4301-493A-8C73-0409F1A2D539}" type="slidenum">
              <a:rPr lang="sv-SE" smtClean="0"/>
              <a:pPr/>
              <a:t>23</a:t>
            </a:fld>
            <a:endParaRPr lang="sv-SE"/>
          </a:p>
        </p:txBody>
      </p:sp>
      <p:sp>
        <p:nvSpPr>
          <p:cNvPr id="5" name="Rektangel: rundade hörn 4">
            <a:extLst>
              <a:ext uri="{FF2B5EF4-FFF2-40B4-BE49-F238E27FC236}">
                <a16:creationId xmlns:a16="http://schemas.microsoft.com/office/drawing/2014/main" id="{DA66C331-67A1-25CE-F5B6-CDD29CB1D828}"/>
              </a:ext>
            </a:extLst>
          </p:cNvPr>
          <p:cNvSpPr/>
          <p:nvPr/>
        </p:nvSpPr>
        <p:spPr>
          <a:xfrm>
            <a:off x="6848772" y="40241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noProof="1">
                <a:solidFill>
                  <a:srgbClr val="790726"/>
                </a:solidFill>
              </a:rPr>
              <a:t>Cirka 4 av 10 unga upplever sig som impulsiva och handlar utan att tänka först. Ungefär 1 av 10 uppger att de slåss eller bråkar mycket. Drygt två av tre tjejer uppger att de blir mycket arga och ofta tappar humöret. </a:t>
            </a:r>
          </a:p>
        </p:txBody>
      </p:sp>
      <p:grpSp>
        <p:nvGrpSpPr>
          <p:cNvPr id="9" name="BodyContent">
            <a:extLst>
              <a:ext uri="{FF2B5EF4-FFF2-40B4-BE49-F238E27FC236}">
                <a16:creationId xmlns:a16="http://schemas.microsoft.com/office/drawing/2014/main" id="{D6738DB5-CD17-54D7-6CB5-0DE61B82E99D}"/>
              </a:ext>
            </a:extLst>
          </p:cNvPr>
          <p:cNvGrpSpPr/>
          <p:nvPr/>
        </p:nvGrpSpPr>
        <p:grpSpPr>
          <a:xfrm>
            <a:off x="432000" y="1880268"/>
            <a:ext cx="11308352" cy="3780303"/>
            <a:chOff x="720000" y="2196000"/>
            <a:chExt cx="10764000" cy="3312000"/>
          </a:xfrm>
        </p:grpSpPr>
        <p:graphicFrame>
          <p:nvGraphicFramePr>
            <p:cNvPr id="10" name="BodyContentTable">
              <a:extLst>
                <a:ext uri="{FF2B5EF4-FFF2-40B4-BE49-F238E27FC236}">
                  <a16:creationId xmlns:a16="http://schemas.microsoft.com/office/drawing/2014/main" id="{8B80CD6C-FE34-7C1A-F532-2A0F3F77B008}"/>
                </a:ext>
              </a:extLst>
            </p:cNvPr>
            <p:cNvGraphicFramePr>
              <a:graphicFrameLocks/>
            </p:cNvGraphicFramePr>
            <p:nvPr/>
          </p:nvGraphicFramePr>
          <p:xfrm>
            <a:off x="720000" y="2196000"/>
            <a:ext cx="35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BodyContentTable">
              <a:extLst>
                <a:ext uri="{FF2B5EF4-FFF2-40B4-BE49-F238E27FC236}">
                  <a16:creationId xmlns:a16="http://schemas.microsoft.com/office/drawing/2014/main" id="{8B50A90B-2811-76F0-6561-615F9E664B7B}"/>
                </a:ext>
              </a:extLst>
            </p:cNvPr>
            <p:cNvGraphicFramePr>
              <a:graphicFrameLocks/>
            </p:cNvGraphicFramePr>
            <p:nvPr/>
          </p:nvGraphicFramePr>
          <p:xfrm>
            <a:off x="4320000" y="2196000"/>
            <a:ext cx="3564000" cy="331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BodyContentTable">
              <a:extLst>
                <a:ext uri="{FF2B5EF4-FFF2-40B4-BE49-F238E27FC236}">
                  <a16:creationId xmlns:a16="http://schemas.microsoft.com/office/drawing/2014/main" id="{0988E6C0-CB94-4E63-452D-0AC486F4CE14}"/>
                </a:ext>
              </a:extLst>
            </p:cNvPr>
            <p:cNvGraphicFramePr>
              <a:graphicFrameLocks/>
            </p:cNvGraphicFramePr>
            <p:nvPr/>
          </p:nvGraphicFramePr>
          <p:xfrm>
            <a:off x="7920000" y="2196000"/>
            <a:ext cx="3564000" cy="3312000"/>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val="2139516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Funktionsnedsättning</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7" name="Platshållare för bildnummer 6">
            <a:extLst>
              <a:ext uri="{FF2B5EF4-FFF2-40B4-BE49-F238E27FC236}">
                <a16:creationId xmlns:a16="http://schemas.microsoft.com/office/drawing/2014/main" id="{2BEE5F76-3DA9-92F3-49F7-B61D006EF87C}"/>
              </a:ext>
            </a:extLst>
          </p:cNvPr>
          <p:cNvSpPr>
            <a:spLocks noGrp="1"/>
          </p:cNvSpPr>
          <p:nvPr>
            <p:ph type="sldNum" sz="quarter" idx="12"/>
          </p:nvPr>
        </p:nvSpPr>
        <p:spPr/>
        <p:txBody>
          <a:bodyPr/>
          <a:lstStyle/>
          <a:p>
            <a:fld id="{8EEB9E62-4301-493A-8C73-0409F1A2D539}" type="slidenum">
              <a:rPr lang="sv-SE" smtClean="0"/>
              <a:pPr/>
              <a:t>24</a:t>
            </a:fld>
            <a:endParaRPr lang="sv-SE"/>
          </a:p>
        </p:txBody>
      </p:sp>
      <p:graphicFrame>
        <p:nvGraphicFramePr>
          <p:cNvPr id="9" name="BodyContent">
            <a:extLst>
              <a:ext uri="{FF2B5EF4-FFF2-40B4-BE49-F238E27FC236}">
                <a16:creationId xmlns:a16="http://schemas.microsoft.com/office/drawing/2014/main" id="{97D70CE0-B24F-B8BE-CD0A-A14CDE96816A}"/>
              </a:ext>
            </a:extLst>
          </p:cNvPr>
          <p:cNvGraphicFramePr>
            <a:graphicFrameLocks noGrp="1"/>
          </p:cNvGraphicFramePr>
          <p:nvPr>
            <p:ph sz="quarter" idx="10"/>
            <p:extLst>
              <p:ext uri="{D42A27DB-BD31-4B8C-83A1-F6EECF244321}">
                <p14:modId xmlns:p14="http://schemas.microsoft.com/office/powerpoint/2010/main" val="699687559"/>
              </p:ext>
            </p:extLst>
          </p:nvPr>
        </p:nvGraphicFramePr>
        <p:xfrm>
          <a:off x="1439863" y="2036973"/>
          <a:ext cx="9359900" cy="3779837"/>
        </p:xfrm>
        <a:graphic>
          <a:graphicData uri="http://schemas.openxmlformats.org/drawingml/2006/chart">
            <c:chart xmlns:c="http://schemas.openxmlformats.org/drawingml/2006/chart" xmlns:r="http://schemas.openxmlformats.org/officeDocument/2006/relationships" r:id="rId2"/>
          </a:graphicData>
        </a:graphic>
      </p:graphicFrame>
      <p:sp>
        <p:nvSpPr>
          <p:cNvPr id="5" name="Rektangel: rundade hörn 4">
            <a:extLst>
              <a:ext uri="{FF2B5EF4-FFF2-40B4-BE49-F238E27FC236}">
                <a16:creationId xmlns:a16="http://schemas.microsoft.com/office/drawing/2014/main" id="{28A0F324-FDDE-ACCD-114E-40274B0CBC59}"/>
              </a:ext>
            </a:extLst>
          </p:cNvPr>
          <p:cNvSpPr/>
          <p:nvPr/>
        </p:nvSpPr>
        <p:spPr>
          <a:xfrm>
            <a:off x="6848772" y="40241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noProof="1">
                <a:solidFill>
                  <a:srgbClr val="790726"/>
                </a:solidFill>
              </a:rPr>
              <a:t>Tre av tio uppger att de har någon typ av funktionsnedsättning. De tre vanligaste är: </a:t>
            </a:r>
          </a:p>
          <a:p>
            <a:pPr marL="171450" indent="-171450" algn="l">
              <a:buFont typeface="Arial" panose="020B0604020202020204" pitchFamily="34" charset="0"/>
              <a:buChar char="•"/>
            </a:pPr>
            <a:r>
              <a:rPr lang="sv-SE" sz="1000" spc="50" noProof="1">
                <a:solidFill>
                  <a:srgbClr val="790726"/>
                </a:solidFill>
              </a:rPr>
              <a:t>ADHD, ADD, Touretts eller liknande (14%) </a:t>
            </a:r>
          </a:p>
          <a:p>
            <a:pPr marL="171450" indent="-171450" algn="l">
              <a:buFont typeface="Arial" panose="020B0604020202020204" pitchFamily="34" charset="0"/>
              <a:buChar char="•"/>
            </a:pPr>
            <a:r>
              <a:rPr lang="sv-SE" sz="1000" spc="50" noProof="1">
                <a:solidFill>
                  <a:srgbClr val="790726"/>
                </a:solidFill>
              </a:rPr>
              <a:t>Läs- och/eller skrivsvårigheter, dyslexi, dyskalki (13%)</a:t>
            </a:r>
          </a:p>
          <a:p>
            <a:pPr marL="171450" indent="-171450" algn="l">
              <a:buFont typeface="Arial" panose="020B0604020202020204" pitchFamily="34" charset="0"/>
              <a:buChar char="•"/>
            </a:pPr>
            <a:r>
              <a:rPr lang="sv-SE" sz="1000" spc="50" noProof="1">
                <a:solidFill>
                  <a:srgbClr val="790726"/>
                </a:solidFill>
              </a:rPr>
              <a:t>Synnedsättning där glasögon eller linser inte hjälper (7%)</a:t>
            </a:r>
          </a:p>
        </p:txBody>
      </p:sp>
    </p:spTree>
    <p:extLst>
      <p:ext uri="{BB962C8B-B14F-4D97-AF65-F5344CB8AC3E}">
        <p14:creationId xmlns:p14="http://schemas.microsoft.com/office/powerpoint/2010/main" val="2139516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Långvarig </a:t>
            </a:r>
            <a:r>
              <a:rPr lang="sv-SE" dirty="0"/>
              <a:t>sjukdom</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11" name="BodyContent">
            <a:extLst>
              <a:ext uri="{FF2B5EF4-FFF2-40B4-BE49-F238E27FC236}">
                <a16:creationId xmlns:a16="http://schemas.microsoft.com/office/drawing/2014/main" id="{5EAEEFE8-DA18-38B7-7785-F53EB1C67C88}"/>
              </a:ext>
            </a:extLst>
          </p:cNvPr>
          <p:cNvGraphicFramePr>
            <a:graphicFrameLocks/>
          </p:cNvGraphicFramePr>
          <p:nvPr>
            <p:extLst>
              <p:ext uri="{D42A27DB-BD31-4B8C-83A1-F6EECF244321}">
                <p14:modId xmlns:p14="http://schemas.microsoft.com/office/powerpoint/2010/main" val="1693994413"/>
              </p:ext>
            </p:extLst>
          </p:nvPr>
        </p:nvGraphicFramePr>
        <p:xfrm>
          <a:off x="1439963" y="1923571"/>
          <a:ext cx="9359900" cy="3779837"/>
        </p:xfrm>
        <a:graphic>
          <a:graphicData uri="http://schemas.openxmlformats.org/drawingml/2006/chart">
            <c:chart xmlns:c="http://schemas.openxmlformats.org/drawingml/2006/chart" xmlns:r="http://schemas.openxmlformats.org/officeDocument/2006/relationships" r:id="rId2"/>
          </a:graphicData>
        </a:graphic>
      </p:graphicFrame>
      <p:sp>
        <p:nvSpPr>
          <p:cNvPr id="6" name="Platshållare för bildnummer 5">
            <a:extLst>
              <a:ext uri="{FF2B5EF4-FFF2-40B4-BE49-F238E27FC236}">
                <a16:creationId xmlns:a16="http://schemas.microsoft.com/office/drawing/2014/main" id="{F7D4DE2D-13E2-F7BF-A596-82A75DF88754}"/>
              </a:ext>
            </a:extLst>
          </p:cNvPr>
          <p:cNvSpPr>
            <a:spLocks noGrp="1"/>
          </p:cNvSpPr>
          <p:nvPr>
            <p:ph type="sldNum" sz="quarter" idx="12"/>
          </p:nvPr>
        </p:nvSpPr>
        <p:spPr/>
        <p:txBody>
          <a:bodyPr/>
          <a:lstStyle/>
          <a:p>
            <a:fld id="{8EEB9E62-4301-493A-8C73-0409F1A2D539}" type="slidenum">
              <a:rPr lang="sv-SE" smtClean="0"/>
              <a:pPr/>
              <a:t>25</a:t>
            </a:fld>
            <a:endParaRPr lang="sv-SE"/>
          </a:p>
        </p:txBody>
      </p:sp>
      <p:sp>
        <p:nvSpPr>
          <p:cNvPr id="5" name="Rektangel: rundade hörn 4">
            <a:extLst>
              <a:ext uri="{FF2B5EF4-FFF2-40B4-BE49-F238E27FC236}">
                <a16:creationId xmlns:a16="http://schemas.microsoft.com/office/drawing/2014/main" id="{1F98BBEA-5DC7-03DF-EAD6-AE6F5CACAD0E}"/>
              </a:ext>
            </a:extLst>
          </p:cNvPr>
          <p:cNvSpPr/>
          <p:nvPr/>
        </p:nvSpPr>
        <p:spPr>
          <a:xfrm>
            <a:off x="6848772" y="40241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Lite färre än 2 av 10 tjejer och lite fler än 1 av 10 killar har en långvarig sjukdom eller annat </a:t>
            </a:r>
            <a:r>
              <a:rPr lang="sv-SE" sz="1100" spc="50">
                <a:solidFill>
                  <a:srgbClr val="790726"/>
                </a:solidFill>
              </a:rPr>
              <a:t>långvarigt hälsoproblem </a:t>
            </a:r>
            <a:r>
              <a:rPr lang="sv-SE" sz="1100" spc="50" dirty="0">
                <a:solidFill>
                  <a:srgbClr val="790726"/>
                </a:solidFill>
              </a:rPr>
              <a:t>som diagnosticerats av läkare. </a:t>
            </a:r>
          </a:p>
        </p:txBody>
      </p:sp>
    </p:spTree>
    <p:extLst>
      <p:ext uri="{BB962C8B-B14F-4D97-AF65-F5344CB8AC3E}">
        <p14:creationId xmlns:p14="http://schemas.microsoft.com/office/powerpoint/2010/main" val="2139516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smtClean="0"/>
              <a:t>Skillnader i svar om hälsa </a:t>
            </a:r>
            <a:endParaRPr lang="sv-SE" dirty="0"/>
          </a:p>
        </p:txBody>
      </p:sp>
      <p:sp>
        <p:nvSpPr>
          <p:cNvPr id="4" name="Platshållare för bildnummer 3"/>
          <p:cNvSpPr>
            <a:spLocks noGrp="1"/>
          </p:cNvSpPr>
          <p:nvPr>
            <p:ph type="sldNum" sz="quarter" idx="12"/>
          </p:nvPr>
        </p:nvSpPr>
        <p:spPr/>
        <p:txBody>
          <a:bodyPr/>
          <a:lstStyle/>
          <a:p>
            <a:fld id="{8EEB9E62-4301-493A-8C73-0409F1A2D539}" type="slidenum">
              <a:rPr lang="sv-SE" smtClean="0"/>
              <a:pPr/>
              <a:t>26</a:t>
            </a:fld>
            <a:endParaRPr lang="sv-SE"/>
          </a:p>
        </p:txBody>
      </p:sp>
      <p:sp>
        <p:nvSpPr>
          <p:cNvPr id="5" name="Platshållare för bild 4"/>
          <p:cNvSpPr>
            <a:spLocks noGrp="1"/>
          </p:cNvSpPr>
          <p:nvPr>
            <p:ph type="pic" sz="quarter" idx="14"/>
          </p:nvPr>
        </p:nvSpPr>
        <p:spPr/>
      </p:sp>
      <p:sp>
        <p:nvSpPr>
          <p:cNvPr id="6" name="Platshållare för innehåll 1"/>
          <p:cNvSpPr>
            <a:spLocks noGrp="1"/>
          </p:cNvSpPr>
          <p:nvPr>
            <p:ph sz="quarter" idx="10"/>
          </p:nvPr>
        </p:nvSpPr>
        <p:spPr>
          <a:xfrm>
            <a:off x="1440000" y="2196000"/>
            <a:ext cx="9758942" cy="3780000"/>
          </a:xfrm>
        </p:spPr>
        <p:txBody>
          <a:bodyPr>
            <a:normAutofit/>
          </a:bodyPr>
          <a:lstStyle/>
          <a:p>
            <a:r>
              <a:rPr lang="sv-SE" sz="2000" dirty="0"/>
              <a:t>Unga vars båda föräldrar arbetar eller studerar rapporterar god </a:t>
            </a:r>
            <a:r>
              <a:rPr lang="sv-SE" sz="2000" dirty="0" smtClean="0"/>
              <a:t>hälsa (76 %) </a:t>
            </a:r>
            <a:r>
              <a:rPr lang="sv-SE" sz="2000" dirty="0"/>
              <a:t>i högre utsträckning än ungdomar med minst en </a:t>
            </a:r>
            <a:r>
              <a:rPr lang="sv-SE" sz="2000" dirty="0" smtClean="0"/>
              <a:t>arbetslös (60 %) </a:t>
            </a:r>
            <a:r>
              <a:rPr lang="sv-SE" sz="2000" dirty="0"/>
              <a:t>eller sjukskriven </a:t>
            </a:r>
            <a:r>
              <a:rPr lang="sv-SE" sz="2000" dirty="0" smtClean="0"/>
              <a:t>förälder (60 %)</a:t>
            </a:r>
          </a:p>
          <a:p>
            <a:r>
              <a:rPr lang="sv-SE" sz="2000" dirty="0"/>
              <a:t>Unga med någon funktionsnedsättning svarar i lägre utsträckning att de har god </a:t>
            </a:r>
            <a:r>
              <a:rPr lang="sv-SE" sz="2000" dirty="0" smtClean="0"/>
              <a:t>hälsa (65 %) </a:t>
            </a:r>
            <a:r>
              <a:rPr lang="sv-SE" sz="2000" dirty="0"/>
              <a:t>jämfört med unga utan </a:t>
            </a:r>
            <a:r>
              <a:rPr lang="sv-SE" sz="2000" dirty="0" smtClean="0"/>
              <a:t>funktionsnedsättning (78%) </a:t>
            </a:r>
            <a:endParaRPr lang="sv-SE" sz="2000" dirty="0"/>
          </a:p>
          <a:p>
            <a:r>
              <a:rPr lang="sv-SE" sz="2000" dirty="0"/>
              <a:t>De som anger att de alltid eller ofta har tillräckligt med pengar för att göra samma saker som sina kompisar rapporterar i betydligt högre utsträckning god </a:t>
            </a:r>
            <a:r>
              <a:rPr lang="sv-SE" sz="2000" dirty="0" smtClean="0"/>
              <a:t>hälsa (78 %) </a:t>
            </a:r>
            <a:r>
              <a:rPr lang="sv-SE" sz="2000" dirty="0"/>
              <a:t>än de som upplever att de </a:t>
            </a:r>
            <a:r>
              <a:rPr lang="sv-SE" sz="2000" dirty="0" smtClean="0"/>
              <a:t>ibland (57 %) </a:t>
            </a:r>
            <a:r>
              <a:rPr lang="sv-SE" sz="2000" dirty="0"/>
              <a:t>respektive sällan eller aldrig har tillräckligt med </a:t>
            </a:r>
            <a:r>
              <a:rPr lang="sv-SE" sz="2000" dirty="0" smtClean="0"/>
              <a:t>pengar</a:t>
            </a:r>
            <a:r>
              <a:rPr lang="sv-SE" sz="2000" dirty="0"/>
              <a:t> </a:t>
            </a:r>
            <a:r>
              <a:rPr lang="sv-SE" sz="2000" dirty="0" smtClean="0"/>
              <a:t>(43 %)</a:t>
            </a:r>
          </a:p>
          <a:p>
            <a:r>
              <a:rPr lang="sv-SE" sz="2000" dirty="0"/>
              <a:t>Det finns inte några systematiska skillnader mellan ungdomar med olika </a:t>
            </a:r>
            <a:r>
              <a:rPr lang="sv-SE" sz="2000" dirty="0" smtClean="0"/>
              <a:t>härkomst</a:t>
            </a:r>
            <a:endParaRPr lang="sv-SE" sz="2000" dirty="0"/>
          </a:p>
          <a:p>
            <a:endParaRPr lang="sv-SE" sz="2000" dirty="0"/>
          </a:p>
          <a:p>
            <a:endParaRPr lang="sv-SE" dirty="0"/>
          </a:p>
        </p:txBody>
      </p:sp>
    </p:spTree>
    <p:extLst>
      <p:ext uri="{BB962C8B-B14F-4D97-AF65-F5344CB8AC3E}">
        <p14:creationId xmlns:p14="http://schemas.microsoft.com/office/powerpoint/2010/main" val="1912327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1Center">
            <a:extLst>
              <a:ext uri="{FF2B5EF4-FFF2-40B4-BE49-F238E27FC236}">
                <a16:creationId xmlns:a16="http://schemas.microsoft.com/office/drawing/2014/main" id="{50D3A854-5200-01E0-6606-7018219EB131}"/>
              </a:ext>
            </a:extLst>
          </p:cNvPr>
          <p:cNvSpPr>
            <a:spLocks noGrp="1"/>
          </p:cNvSpPr>
          <p:nvPr>
            <p:ph type="title"/>
          </p:nvPr>
        </p:nvSpPr>
        <p:spPr/>
        <p:txBody>
          <a:bodyPr/>
          <a:lstStyle/>
          <a:p>
            <a:r>
              <a:rPr lang="sv-SE" dirty="0"/>
              <a:t>Levnadsvanor</a:t>
            </a:r>
          </a:p>
        </p:txBody>
      </p:sp>
      <p:sp>
        <p:nvSpPr>
          <p:cNvPr id="5" name="Title2Center">
            <a:extLst>
              <a:ext uri="{FF2B5EF4-FFF2-40B4-BE49-F238E27FC236}">
                <a16:creationId xmlns:a16="http://schemas.microsoft.com/office/drawing/2014/main" id="{CFDBBE2B-AD98-B8F1-A02E-76675163067F}"/>
              </a:ext>
            </a:extLst>
          </p:cNvPr>
          <p:cNvSpPr>
            <a:spLocks noGrp="1"/>
          </p:cNvSpPr>
          <p:nvPr>
            <p:ph type="body" sz="quarter" idx="13"/>
          </p:nvPr>
        </p:nvSpPr>
        <p:spPr/>
        <p:txBody>
          <a:bodyPr>
            <a:normAutofit/>
          </a:bodyPr>
          <a:lstStyle/>
          <a:p>
            <a:pPr marL="0" indent="0">
              <a:lnSpc>
                <a:spcPct val="150000"/>
              </a:lnSpc>
              <a:spcAft>
                <a:spcPts val="0"/>
              </a:spcAft>
              <a:buNone/>
            </a:pPr>
            <a:r>
              <a:rPr lang="sv-SE" sz="1700" dirty="0"/>
              <a:t>• Kost</a:t>
            </a:r>
            <a:br>
              <a:rPr lang="sv-SE" sz="1700" dirty="0"/>
            </a:br>
            <a:r>
              <a:rPr lang="sv-SE" sz="1700" dirty="0"/>
              <a:t>• Fysisk aktivitet</a:t>
            </a:r>
            <a:br>
              <a:rPr lang="sv-SE" sz="1700" dirty="0"/>
            </a:br>
            <a:r>
              <a:rPr lang="sv-SE" sz="1700" dirty="0"/>
              <a:t>• Sömn</a:t>
            </a:r>
          </a:p>
          <a:p>
            <a:pPr marL="0" indent="0">
              <a:lnSpc>
                <a:spcPct val="150000"/>
              </a:lnSpc>
              <a:spcAft>
                <a:spcPts val="0"/>
              </a:spcAft>
              <a:buNone/>
            </a:pPr>
            <a:r>
              <a:rPr lang="sv-SE" sz="1700" dirty="0"/>
              <a:t>• Sex och samlevnad</a:t>
            </a:r>
          </a:p>
        </p:txBody>
      </p:sp>
      <p:grpSp>
        <p:nvGrpSpPr>
          <p:cNvPr id="5000" name="BodyContent"/>
          <p:cNvGrpSpPr/>
          <p:nvPr/>
        </p:nvGrpSpPr>
        <p:grpSpPr>
          <a:xfrm>
            <a:off x="720000" y="2196000"/>
            <a:ext cx="1572405" cy="351649"/>
            <a:chOff x="720000" y="2196000"/>
            <a:chExt cx="1572405" cy="351649"/>
          </a:xfrm>
        </p:grpSpPr>
        <p:graphicFrame>
          <p:nvGraphicFramePr>
            <p:cNvPr id="5002" name="BodyContentTable"/>
            <p:cNvGraphicFramePr>
              <a:graphicFrameLocks/>
            </p:cNvGraphicFramePr>
            <p:nvPr/>
          </p:nvGraphicFramePr>
          <p:xfrm>
            <a:off x="720000" y="2196000"/>
            <a:ext cx="1572405" cy="351649"/>
          </p:xfrm>
          <a:graphic>
            <a:graphicData uri="http://schemas.openxmlformats.org/drawingml/2006/table">
              <a:tbl>
                <a:tblPr/>
                <a:tblGrid>
                  <a:gridCol w="1572405">
                    <a:extLst>
                      <a:ext uri="{9D8B030D-6E8A-4147-A177-3AD203B41FA5}">
                        <a16:colId xmlns:a16="http://schemas.microsoft.com/office/drawing/2014/main" val="20000"/>
                      </a:ext>
                    </a:extLst>
                  </a:gridCol>
                </a:tblGrid>
                <a:tr h="351649">
                  <a:tc>
                    <a:txBody>
                      <a:bodyPr/>
                      <a:lstStyle/>
                      <a:p>
                        <a:endParaRPr lang="sv-SE"/>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pSp>
      <p:pic>
        <p:nvPicPr>
          <p:cNvPr id="3" name="Title1Right" descr="//svara.indikator.org/MediaLibraries/ProjectLibraries/{0f7eaa13-338b-4991-b035-f1cae3013bd5}/3.Levnadsvanor-min.jpeg">
            <a:extLst>
              <a:ext uri="{FF2B5EF4-FFF2-40B4-BE49-F238E27FC236}">
                <a16:creationId xmlns:a16="http://schemas.microsoft.com/office/drawing/2014/main" id="{D063AD9B-719B-2C0F-20CE-062FAB9E7A25}"/>
              </a:ext>
            </a:extLst>
          </p:cNvPr>
          <p:cNvPicPr>
            <a:picLocks noChangeAspect="1"/>
          </p:cNvPicPr>
          <p:nvPr/>
        </p:nvPicPr>
        <p:blipFill>
          <a:blip r:embed="rId2" cstate="print"/>
          <a:stretch/>
        </p:blipFill>
        <p:spPr>
          <a:xfrm>
            <a:off x="6096000" y="2195999"/>
            <a:ext cx="5331049" cy="3001423"/>
          </a:xfrm>
          <a:prstGeom prst="rect">
            <a:avLst/>
          </a:prstGeom>
          <a:noFill/>
        </p:spPr>
      </p:pic>
      <p:sp>
        <p:nvSpPr>
          <p:cNvPr id="6" name="Platshållare för bildnummer 5">
            <a:extLst>
              <a:ext uri="{FF2B5EF4-FFF2-40B4-BE49-F238E27FC236}">
                <a16:creationId xmlns:a16="http://schemas.microsoft.com/office/drawing/2014/main" id="{8CE7B4A5-3CCE-FF74-5D1B-648153C056F6}"/>
              </a:ext>
            </a:extLst>
          </p:cNvPr>
          <p:cNvSpPr>
            <a:spLocks noGrp="1"/>
          </p:cNvSpPr>
          <p:nvPr>
            <p:ph type="sldNum" sz="quarter" idx="12"/>
          </p:nvPr>
        </p:nvSpPr>
        <p:spPr/>
        <p:txBody>
          <a:bodyPr/>
          <a:lstStyle/>
          <a:p>
            <a:fld id="{8EEB9E62-4301-493A-8C73-0409F1A2D539}" type="slidenum">
              <a:rPr lang="sv-SE" smtClean="0"/>
              <a:pPr/>
              <a:t>27</a:t>
            </a:fld>
            <a:endParaRPr lang="sv-SE"/>
          </a:p>
        </p:txBody>
      </p:sp>
    </p:spTree>
    <p:extLst>
      <p:ext uri="{BB962C8B-B14F-4D97-AF65-F5344CB8AC3E}">
        <p14:creationId xmlns:p14="http://schemas.microsoft.com/office/powerpoint/2010/main" val="3044856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A0927"/>
        </a:solidFill>
        <a:effectLst/>
      </p:bgPr>
    </p:bg>
    <p:spTree>
      <p:nvGrpSpPr>
        <p:cNvPr id="1" name=""/>
        <p:cNvGrpSpPr/>
        <p:nvPr/>
      </p:nvGrpSpPr>
      <p:grpSpPr>
        <a:xfrm>
          <a:off x="0" y="0"/>
          <a:ext cx="0" cy="0"/>
          <a:chOff x="0" y="0"/>
          <a:chExt cx="0" cy="0"/>
        </a:xfrm>
      </p:grpSpPr>
      <p:grpSp>
        <p:nvGrpSpPr>
          <p:cNvPr id="2" name="Group 2"/>
          <p:cNvGrpSpPr/>
          <p:nvPr/>
        </p:nvGrpSpPr>
        <p:grpSpPr>
          <a:xfrm>
            <a:off x="150546" y="1239635"/>
            <a:ext cx="3518390" cy="2159671"/>
            <a:chOff x="0" y="0"/>
            <a:chExt cx="843583" cy="517811"/>
          </a:xfrm>
        </p:grpSpPr>
        <p:sp>
          <p:nvSpPr>
            <p:cNvPr id="3" name="Freeform 3"/>
            <p:cNvSpPr/>
            <p:nvPr/>
          </p:nvSpPr>
          <p:spPr>
            <a:xfrm>
              <a:off x="0" y="0"/>
              <a:ext cx="843583" cy="517811"/>
            </a:xfrm>
            <a:custGeom>
              <a:avLst/>
              <a:gdLst/>
              <a:ahLst/>
              <a:cxnLst/>
              <a:rect l="l" t="t" r="r" b="b"/>
              <a:pathLst>
                <a:path w="843583" h="517811">
                  <a:moveTo>
                    <a:pt x="17603" y="0"/>
                  </a:moveTo>
                  <a:lnTo>
                    <a:pt x="825980" y="0"/>
                  </a:lnTo>
                  <a:cubicBezTo>
                    <a:pt x="835702" y="0"/>
                    <a:pt x="843583" y="7881"/>
                    <a:pt x="843583" y="17603"/>
                  </a:cubicBezTo>
                  <a:lnTo>
                    <a:pt x="843583" y="500208"/>
                  </a:lnTo>
                  <a:cubicBezTo>
                    <a:pt x="843583" y="504876"/>
                    <a:pt x="841728" y="509354"/>
                    <a:pt x="838427" y="512655"/>
                  </a:cubicBezTo>
                  <a:cubicBezTo>
                    <a:pt x="835126" y="515956"/>
                    <a:pt x="830648" y="517811"/>
                    <a:pt x="825980" y="517811"/>
                  </a:cubicBezTo>
                  <a:lnTo>
                    <a:pt x="17603" y="517811"/>
                  </a:lnTo>
                  <a:cubicBezTo>
                    <a:pt x="12935" y="517811"/>
                    <a:pt x="8457" y="515956"/>
                    <a:pt x="5156" y="512655"/>
                  </a:cubicBezTo>
                  <a:cubicBezTo>
                    <a:pt x="1855" y="509354"/>
                    <a:pt x="0" y="504876"/>
                    <a:pt x="0" y="500208"/>
                  </a:cubicBezTo>
                  <a:lnTo>
                    <a:pt x="0" y="17603"/>
                  </a:lnTo>
                  <a:cubicBezTo>
                    <a:pt x="0" y="7881"/>
                    <a:pt x="7881" y="0"/>
                    <a:pt x="17603" y="0"/>
                  </a:cubicBezTo>
                  <a:close/>
                </a:path>
              </a:pathLst>
            </a:custGeom>
            <a:solidFill>
              <a:srgbClr val="FDE7E8"/>
            </a:solidFill>
          </p:spPr>
          <p:txBody>
            <a:bodyPr/>
            <a:lstStyle/>
            <a:p>
              <a:endParaRPr lang="sv-SE" sz="1200"/>
            </a:p>
          </p:txBody>
        </p:sp>
        <p:sp>
          <p:nvSpPr>
            <p:cNvPr id="4" name="TextBox 4"/>
            <p:cNvSpPr txBox="1"/>
            <p:nvPr/>
          </p:nvSpPr>
          <p:spPr>
            <a:xfrm>
              <a:off x="0" y="-19050"/>
              <a:ext cx="843583" cy="536861"/>
            </a:xfrm>
            <a:prstGeom prst="rect">
              <a:avLst/>
            </a:prstGeom>
          </p:spPr>
          <p:txBody>
            <a:bodyPr lIns="18288" tIns="18288" rIns="18288" bIns="18288" rtlCol="0" anchor="ctr"/>
            <a:lstStyle/>
            <a:p>
              <a:pPr algn="ctr">
                <a:lnSpc>
                  <a:spcPts val="907"/>
                </a:lnSpc>
              </a:pPr>
              <a:endParaRPr sz="1200"/>
            </a:p>
          </p:txBody>
        </p:sp>
      </p:grpSp>
      <p:grpSp>
        <p:nvGrpSpPr>
          <p:cNvPr id="5" name="Group 5"/>
          <p:cNvGrpSpPr/>
          <p:nvPr/>
        </p:nvGrpSpPr>
        <p:grpSpPr>
          <a:xfrm>
            <a:off x="3842221" y="143727"/>
            <a:ext cx="8140599" cy="3255579"/>
            <a:chOff x="0" y="0"/>
            <a:chExt cx="835870" cy="334280"/>
          </a:xfrm>
        </p:grpSpPr>
        <p:sp>
          <p:nvSpPr>
            <p:cNvPr id="6" name="Freeform 6"/>
            <p:cNvSpPr/>
            <p:nvPr/>
          </p:nvSpPr>
          <p:spPr>
            <a:xfrm>
              <a:off x="0" y="0"/>
              <a:ext cx="835870" cy="334280"/>
            </a:xfrm>
            <a:custGeom>
              <a:avLst/>
              <a:gdLst/>
              <a:ahLst/>
              <a:cxnLst/>
              <a:rect l="l" t="t" r="r" b="b"/>
              <a:pathLst>
                <a:path w="835870" h="334280">
                  <a:moveTo>
                    <a:pt x="7608" y="0"/>
                  </a:moveTo>
                  <a:lnTo>
                    <a:pt x="828262" y="0"/>
                  </a:lnTo>
                  <a:cubicBezTo>
                    <a:pt x="830279" y="0"/>
                    <a:pt x="832215" y="802"/>
                    <a:pt x="833641" y="2228"/>
                  </a:cubicBezTo>
                  <a:cubicBezTo>
                    <a:pt x="835068" y="3655"/>
                    <a:pt x="835870" y="5590"/>
                    <a:pt x="835870" y="7608"/>
                  </a:cubicBezTo>
                  <a:lnTo>
                    <a:pt x="835870" y="326672"/>
                  </a:lnTo>
                  <a:cubicBezTo>
                    <a:pt x="835870" y="328690"/>
                    <a:pt x="835068" y="330625"/>
                    <a:pt x="833641" y="332052"/>
                  </a:cubicBezTo>
                  <a:cubicBezTo>
                    <a:pt x="832215" y="333479"/>
                    <a:pt x="830279" y="334280"/>
                    <a:pt x="828262" y="334280"/>
                  </a:cubicBezTo>
                  <a:lnTo>
                    <a:pt x="7608" y="334280"/>
                  </a:lnTo>
                  <a:cubicBezTo>
                    <a:pt x="5590" y="334280"/>
                    <a:pt x="3655" y="333479"/>
                    <a:pt x="2228" y="332052"/>
                  </a:cubicBezTo>
                  <a:cubicBezTo>
                    <a:pt x="802" y="330625"/>
                    <a:pt x="0" y="328690"/>
                    <a:pt x="0" y="326672"/>
                  </a:cubicBezTo>
                  <a:lnTo>
                    <a:pt x="0" y="7608"/>
                  </a:lnTo>
                  <a:cubicBezTo>
                    <a:pt x="0" y="5590"/>
                    <a:pt x="802" y="3655"/>
                    <a:pt x="2228" y="2228"/>
                  </a:cubicBezTo>
                  <a:cubicBezTo>
                    <a:pt x="3655" y="802"/>
                    <a:pt x="5590" y="0"/>
                    <a:pt x="7608" y="0"/>
                  </a:cubicBezTo>
                  <a:close/>
                </a:path>
              </a:pathLst>
            </a:custGeom>
            <a:solidFill>
              <a:srgbClr val="FDE7E8"/>
            </a:solidFill>
          </p:spPr>
          <p:txBody>
            <a:bodyPr/>
            <a:lstStyle/>
            <a:p>
              <a:endParaRPr lang="sv-SE" sz="1200" b="1"/>
            </a:p>
          </p:txBody>
        </p:sp>
        <p:sp>
          <p:nvSpPr>
            <p:cNvPr id="7" name="TextBox 7"/>
            <p:cNvSpPr txBox="1"/>
            <p:nvPr/>
          </p:nvSpPr>
          <p:spPr>
            <a:xfrm>
              <a:off x="0" y="-19050"/>
              <a:ext cx="835870" cy="353330"/>
            </a:xfrm>
            <a:prstGeom prst="rect">
              <a:avLst/>
            </a:prstGeom>
          </p:spPr>
          <p:txBody>
            <a:bodyPr lIns="18288" tIns="18288" rIns="18288" bIns="18288" rtlCol="0" anchor="ctr"/>
            <a:lstStyle/>
            <a:p>
              <a:pPr algn="ctr">
                <a:lnSpc>
                  <a:spcPts val="907"/>
                </a:lnSpc>
              </a:pPr>
              <a:endParaRPr sz="1200" b="1"/>
            </a:p>
          </p:txBody>
        </p:sp>
      </p:grpSp>
      <p:grpSp>
        <p:nvGrpSpPr>
          <p:cNvPr id="8" name="Group 8"/>
          <p:cNvGrpSpPr/>
          <p:nvPr/>
        </p:nvGrpSpPr>
        <p:grpSpPr>
          <a:xfrm>
            <a:off x="150546" y="3551706"/>
            <a:ext cx="3518390" cy="3151132"/>
            <a:chOff x="0" y="0"/>
            <a:chExt cx="843583" cy="755528"/>
          </a:xfrm>
        </p:grpSpPr>
        <p:sp>
          <p:nvSpPr>
            <p:cNvPr id="9" name="Freeform 9"/>
            <p:cNvSpPr/>
            <p:nvPr/>
          </p:nvSpPr>
          <p:spPr>
            <a:xfrm>
              <a:off x="0" y="0"/>
              <a:ext cx="843583" cy="755528"/>
            </a:xfrm>
            <a:custGeom>
              <a:avLst/>
              <a:gdLst/>
              <a:ahLst/>
              <a:cxnLst/>
              <a:rect l="l" t="t" r="r" b="b"/>
              <a:pathLst>
                <a:path w="843583" h="755528">
                  <a:moveTo>
                    <a:pt x="17603" y="0"/>
                  </a:moveTo>
                  <a:lnTo>
                    <a:pt x="825980" y="0"/>
                  </a:lnTo>
                  <a:cubicBezTo>
                    <a:pt x="835702" y="0"/>
                    <a:pt x="843583" y="7881"/>
                    <a:pt x="843583" y="17603"/>
                  </a:cubicBezTo>
                  <a:lnTo>
                    <a:pt x="843583" y="737924"/>
                  </a:lnTo>
                  <a:cubicBezTo>
                    <a:pt x="843583" y="747646"/>
                    <a:pt x="835702" y="755528"/>
                    <a:pt x="825980" y="755528"/>
                  </a:cubicBezTo>
                  <a:lnTo>
                    <a:pt x="17603" y="755528"/>
                  </a:lnTo>
                  <a:cubicBezTo>
                    <a:pt x="12935" y="755528"/>
                    <a:pt x="8457" y="753673"/>
                    <a:pt x="5156" y="750372"/>
                  </a:cubicBezTo>
                  <a:cubicBezTo>
                    <a:pt x="1855" y="747071"/>
                    <a:pt x="0" y="742593"/>
                    <a:pt x="0" y="737924"/>
                  </a:cubicBezTo>
                  <a:lnTo>
                    <a:pt x="0" y="17603"/>
                  </a:lnTo>
                  <a:cubicBezTo>
                    <a:pt x="0" y="7881"/>
                    <a:pt x="7881" y="0"/>
                    <a:pt x="17603" y="0"/>
                  </a:cubicBezTo>
                  <a:close/>
                </a:path>
              </a:pathLst>
            </a:custGeom>
            <a:solidFill>
              <a:srgbClr val="FDE7E8"/>
            </a:solidFill>
          </p:spPr>
          <p:txBody>
            <a:bodyPr/>
            <a:lstStyle/>
            <a:p>
              <a:endParaRPr lang="sv-SE" sz="1200"/>
            </a:p>
          </p:txBody>
        </p:sp>
        <p:sp>
          <p:nvSpPr>
            <p:cNvPr id="10" name="TextBox 10"/>
            <p:cNvSpPr txBox="1"/>
            <p:nvPr/>
          </p:nvSpPr>
          <p:spPr>
            <a:xfrm>
              <a:off x="0" y="-19050"/>
              <a:ext cx="843583" cy="774578"/>
            </a:xfrm>
            <a:prstGeom prst="rect">
              <a:avLst/>
            </a:prstGeom>
          </p:spPr>
          <p:txBody>
            <a:bodyPr lIns="18288" tIns="18288" rIns="18288" bIns="18288" rtlCol="0" anchor="ctr"/>
            <a:lstStyle/>
            <a:p>
              <a:pPr algn="ctr">
                <a:lnSpc>
                  <a:spcPts val="907"/>
                </a:lnSpc>
              </a:pPr>
              <a:endParaRPr sz="1200"/>
            </a:p>
          </p:txBody>
        </p:sp>
      </p:grpSp>
      <p:sp>
        <p:nvSpPr>
          <p:cNvPr id="11" name="Freeform 11"/>
          <p:cNvSpPr/>
          <p:nvPr/>
        </p:nvSpPr>
        <p:spPr>
          <a:xfrm>
            <a:off x="10633065" y="407287"/>
            <a:ext cx="980918" cy="956395"/>
          </a:xfrm>
          <a:custGeom>
            <a:avLst/>
            <a:gdLst/>
            <a:ahLst/>
            <a:cxnLst/>
            <a:rect l="l" t="t" r="r" b="b"/>
            <a:pathLst>
              <a:path w="1471377" h="1434593">
                <a:moveTo>
                  <a:pt x="0" y="0"/>
                </a:moveTo>
                <a:lnTo>
                  <a:pt x="1471377" y="0"/>
                </a:lnTo>
                <a:lnTo>
                  <a:pt x="1471377" y="1434593"/>
                </a:lnTo>
                <a:lnTo>
                  <a:pt x="0" y="14345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sv-SE" sz="1200"/>
          </a:p>
        </p:txBody>
      </p:sp>
      <p:grpSp>
        <p:nvGrpSpPr>
          <p:cNvPr id="12" name="Group 12"/>
          <p:cNvGrpSpPr/>
          <p:nvPr/>
        </p:nvGrpSpPr>
        <p:grpSpPr>
          <a:xfrm>
            <a:off x="7931407" y="3551706"/>
            <a:ext cx="4051413" cy="3144782"/>
            <a:chOff x="0" y="0"/>
            <a:chExt cx="920377" cy="714414"/>
          </a:xfrm>
        </p:grpSpPr>
        <p:sp>
          <p:nvSpPr>
            <p:cNvPr id="13" name="Freeform 13"/>
            <p:cNvSpPr/>
            <p:nvPr/>
          </p:nvSpPr>
          <p:spPr>
            <a:xfrm>
              <a:off x="0" y="0"/>
              <a:ext cx="920377" cy="714414"/>
            </a:xfrm>
            <a:custGeom>
              <a:avLst/>
              <a:gdLst/>
              <a:ahLst/>
              <a:cxnLst/>
              <a:rect l="l" t="t" r="r" b="b"/>
              <a:pathLst>
                <a:path w="920377" h="714414">
                  <a:moveTo>
                    <a:pt x="15287" y="0"/>
                  </a:moveTo>
                  <a:lnTo>
                    <a:pt x="905090" y="0"/>
                  </a:lnTo>
                  <a:cubicBezTo>
                    <a:pt x="913533" y="0"/>
                    <a:pt x="920377" y="6844"/>
                    <a:pt x="920377" y="15287"/>
                  </a:cubicBezTo>
                  <a:lnTo>
                    <a:pt x="920377" y="699126"/>
                  </a:lnTo>
                  <a:cubicBezTo>
                    <a:pt x="920377" y="707569"/>
                    <a:pt x="913533" y="714414"/>
                    <a:pt x="905090" y="714414"/>
                  </a:cubicBezTo>
                  <a:lnTo>
                    <a:pt x="15287" y="714414"/>
                  </a:lnTo>
                  <a:cubicBezTo>
                    <a:pt x="6844" y="714414"/>
                    <a:pt x="0" y="707569"/>
                    <a:pt x="0" y="699126"/>
                  </a:cubicBezTo>
                  <a:lnTo>
                    <a:pt x="0" y="15287"/>
                  </a:lnTo>
                  <a:cubicBezTo>
                    <a:pt x="0" y="6844"/>
                    <a:pt x="6844" y="0"/>
                    <a:pt x="15287" y="0"/>
                  </a:cubicBezTo>
                  <a:close/>
                </a:path>
              </a:pathLst>
            </a:custGeom>
            <a:solidFill>
              <a:srgbClr val="FDE7E8"/>
            </a:solidFill>
          </p:spPr>
          <p:txBody>
            <a:bodyPr/>
            <a:lstStyle/>
            <a:p>
              <a:endParaRPr lang="sv-SE" sz="1200"/>
            </a:p>
          </p:txBody>
        </p:sp>
        <p:sp>
          <p:nvSpPr>
            <p:cNvPr id="14" name="TextBox 14"/>
            <p:cNvSpPr txBox="1"/>
            <p:nvPr/>
          </p:nvSpPr>
          <p:spPr>
            <a:xfrm>
              <a:off x="0" y="-19050"/>
              <a:ext cx="920377" cy="733464"/>
            </a:xfrm>
            <a:prstGeom prst="rect">
              <a:avLst/>
            </a:prstGeom>
          </p:spPr>
          <p:txBody>
            <a:bodyPr lIns="18288" tIns="18288" rIns="18288" bIns="18288" rtlCol="0" anchor="ctr"/>
            <a:lstStyle/>
            <a:p>
              <a:pPr algn="ctr">
                <a:lnSpc>
                  <a:spcPts val="907"/>
                </a:lnSpc>
              </a:pPr>
              <a:endParaRPr sz="1200"/>
            </a:p>
          </p:txBody>
        </p:sp>
      </p:grpSp>
      <p:grpSp>
        <p:nvGrpSpPr>
          <p:cNvPr id="15" name="Group 15"/>
          <p:cNvGrpSpPr/>
          <p:nvPr/>
        </p:nvGrpSpPr>
        <p:grpSpPr>
          <a:xfrm>
            <a:off x="150546" y="143727"/>
            <a:ext cx="3518390" cy="956289"/>
            <a:chOff x="0" y="0"/>
            <a:chExt cx="843583" cy="229284"/>
          </a:xfrm>
        </p:grpSpPr>
        <p:sp>
          <p:nvSpPr>
            <p:cNvPr id="16" name="Freeform 16"/>
            <p:cNvSpPr/>
            <p:nvPr/>
          </p:nvSpPr>
          <p:spPr>
            <a:xfrm>
              <a:off x="0" y="0"/>
              <a:ext cx="843583" cy="229284"/>
            </a:xfrm>
            <a:custGeom>
              <a:avLst/>
              <a:gdLst/>
              <a:ahLst/>
              <a:cxnLst/>
              <a:rect l="l" t="t" r="r" b="b"/>
              <a:pathLst>
                <a:path w="843583" h="229284">
                  <a:moveTo>
                    <a:pt x="17603" y="0"/>
                  </a:moveTo>
                  <a:lnTo>
                    <a:pt x="825980" y="0"/>
                  </a:lnTo>
                  <a:cubicBezTo>
                    <a:pt x="835702" y="0"/>
                    <a:pt x="843583" y="7881"/>
                    <a:pt x="843583" y="17603"/>
                  </a:cubicBezTo>
                  <a:lnTo>
                    <a:pt x="843583" y="211680"/>
                  </a:lnTo>
                  <a:cubicBezTo>
                    <a:pt x="843583" y="216349"/>
                    <a:pt x="841728" y="220826"/>
                    <a:pt x="838427" y="224128"/>
                  </a:cubicBezTo>
                  <a:cubicBezTo>
                    <a:pt x="835126" y="227429"/>
                    <a:pt x="830648" y="229284"/>
                    <a:pt x="825980" y="229284"/>
                  </a:cubicBezTo>
                  <a:lnTo>
                    <a:pt x="17603" y="229284"/>
                  </a:lnTo>
                  <a:cubicBezTo>
                    <a:pt x="12935" y="229284"/>
                    <a:pt x="8457" y="227429"/>
                    <a:pt x="5156" y="224128"/>
                  </a:cubicBezTo>
                  <a:cubicBezTo>
                    <a:pt x="1855" y="220826"/>
                    <a:pt x="0" y="216349"/>
                    <a:pt x="0" y="211680"/>
                  </a:cubicBezTo>
                  <a:lnTo>
                    <a:pt x="0" y="17603"/>
                  </a:lnTo>
                  <a:cubicBezTo>
                    <a:pt x="0" y="7881"/>
                    <a:pt x="7881" y="0"/>
                    <a:pt x="17603" y="0"/>
                  </a:cubicBezTo>
                  <a:close/>
                </a:path>
              </a:pathLst>
            </a:custGeom>
            <a:solidFill>
              <a:srgbClr val="FDE7E8"/>
            </a:solidFill>
            <a:ln cap="sq">
              <a:noFill/>
              <a:prstDash val="solid"/>
              <a:miter/>
            </a:ln>
          </p:spPr>
          <p:txBody>
            <a:bodyPr/>
            <a:lstStyle/>
            <a:p>
              <a:endParaRPr lang="sv-SE" sz="1200" b="1"/>
            </a:p>
          </p:txBody>
        </p:sp>
        <p:sp>
          <p:nvSpPr>
            <p:cNvPr id="17" name="TextBox 17"/>
            <p:cNvSpPr txBox="1"/>
            <p:nvPr/>
          </p:nvSpPr>
          <p:spPr>
            <a:xfrm>
              <a:off x="0" y="-19050"/>
              <a:ext cx="843583" cy="248334"/>
            </a:xfrm>
            <a:prstGeom prst="rect">
              <a:avLst/>
            </a:prstGeom>
          </p:spPr>
          <p:txBody>
            <a:bodyPr lIns="18288" tIns="18288" rIns="18288" bIns="18288" rtlCol="0" anchor="ctr"/>
            <a:lstStyle/>
            <a:p>
              <a:pPr algn="ctr">
                <a:lnSpc>
                  <a:spcPts val="907"/>
                </a:lnSpc>
                <a:spcBef>
                  <a:spcPct val="0"/>
                </a:spcBef>
              </a:pPr>
              <a:endParaRPr sz="1200" b="1"/>
            </a:p>
          </p:txBody>
        </p:sp>
      </p:grpSp>
      <p:pic>
        <p:nvPicPr>
          <p:cNvPr id="18" name="Picture 18"/>
          <p:cNvPicPr>
            <a:picLocks noChangeAspect="1"/>
          </p:cNvPicPr>
          <p:nvPr/>
        </p:nvPicPr>
        <p:blipFill>
          <a:blip r:embed="rId4"/>
          <a:stretch>
            <a:fillRect/>
          </a:stretch>
        </p:blipFill>
        <p:spPr>
          <a:xfrm>
            <a:off x="7805293" y="4260556"/>
            <a:ext cx="4154935" cy="2644219"/>
          </a:xfrm>
          <a:prstGeom prst="rect">
            <a:avLst/>
          </a:prstGeom>
        </p:spPr>
      </p:pic>
      <p:pic>
        <p:nvPicPr>
          <p:cNvPr id="19" name="Picture 19"/>
          <p:cNvPicPr>
            <a:picLocks noChangeAspect="1"/>
          </p:cNvPicPr>
          <p:nvPr/>
        </p:nvPicPr>
        <p:blipFill>
          <a:blip r:embed="rId5"/>
          <a:stretch>
            <a:fillRect/>
          </a:stretch>
        </p:blipFill>
        <p:spPr>
          <a:xfrm>
            <a:off x="622460" y="1865492"/>
            <a:ext cx="1462489" cy="1462489"/>
          </a:xfrm>
          <a:prstGeom prst="rect">
            <a:avLst/>
          </a:prstGeom>
        </p:spPr>
      </p:pic>
      <p:pic>
        <p:nvPicPr>
          <p:cNvPr id="20" name="Picture 20"/>
          <p:cNvPicPr>
            <a:picLocks noChangeAspect="1"/>
          </p:cNvPicPr>
          <p:nvPr/>
        </p:nvPicPr>
        <p:blipFill>
          <a:blip r:embed="rId6"/>
          <a:stretch>
            <a:fillRect/>
          </a:stretch>
        </p:blipFill>
        <p:spPr>
          <a:xfrm>
            <a:off x="4706590" y="1357722"/>
            <a:ext cx="1462489" cy="1462489"/>
          </a:xfrm>
          <a:prstGeom prst="rect">
            <a:avLst/>
          </a:prstGeom>
        </p:spPr>
      </p:pic>
      <p:pic>
        <p:nvPicPr>
          <p:cNvPr id="21" name="Picture 21"/>
          <p:cNvPicPr>
            <a:picLocks noChangeAspect="1"/>
          </p:cNvPicPr>
          <p:nvPr/>
        </p:nvPicPr>
        <p:blipFill>
          <a:blip r:embed="rId7"/>
          <a:stretch>
            <a:fillRect/>
          </a:stretch>
        </p:blipFill>
        <p:spPr>
          <a:xfrm>
            <a:off x="6412600" y="1357722"/>
            <a:ext cx="1462489" cy="1462489"/>
          </a:xfrm>
          <a:prstGeom prst="rect">
            <a:avLst/>
          </a:prstGeom>
        </p:spPr>
      </p:pic>
      <p:pic>
        <p:nvPicPr>
          <p:cNvPr id="22" name="Picture 22"/>
          <p:cNvPicPr>
            <a:picLocks noChangeAspect="1"/>
          </p:cNvPicPr>
          <p:nvPr/>
        </p:nvPicPr>
        <p:blipFill>
          <a:blip r:embed="rId8"/>
          <a:stretch>
            <a:fillRect/>
          </a:stretch>
        </p:blipFill>
        <p:spPr>
          <a:xfrm>
            <a:off x="8076220" y="1357722"/>
            <a:ext cx="1462489" cy="1462489"/>
          </a:xfrm>
          <a:prstGeom prst="rect">
            <a:avLst/>
          </a:prstGeom>
        </p:spPr>
      </p:pic>
      <p:pic>
        <p:nvPicPr>
          <p:cNvPr id="23" name="Picture 23"/>
          <p:cNvPicPr>
            <a:picLocks noChangeAspect="1"/>
          </p:cNvPicPr>
          <p:nvPr/>
        </p:nvPicPr>
        <p:blipFill>
          <a:blip r:embed="rId9"/>
          <a:stretch>
            <a:fillRect/>
          </a:stretch>
        </p:blipFill>
        <p:spPr>
          <a:xfrm>
            <a:off x="9703174" y="1357722"/>
            <a:ext cx="1462489" cy="1462489"/>
          </a:xfrm>
          <a:prstGeom prst="rect">
            <a:avLst/>
          </a:prstGeom>
        </p:spPr>
      </p:pic>
      <p:sp>
        <p:nvSpPr>
          <p:cNvPr id="24" name="Freeform 24"/>
          <p:cNvSpPr/>
          <p:nvPr/>
        </p:nvSpPr>
        <p:spPr>
          <a:xfrm>
            <a:off x="11164562" y="4049666"/>
            <a:ext cx="775281" cy="542697"/>
          </a:xfrm>
          <a:custGeom>
            <a:avLst/>
            <a:gdLst/>
            <a:ahLst/>
            <a:cxnLst/>
            <a:rect l="l" t="t" r="r" b="b"/>
            <a:pathLst>
              <a:path w="1162922" h="814045">
                <a:moveTo>
                  <a:pt x="0" y="0"/>
                </a:moveTo>
                <a:lnTo>
                  <a:pt x="1162922" y="0"/>
                </a:lnTo>
                <a:lnTo>
                  <a:pt x="1162922" y="814045"/>
                </a:lnTo>
                <a:lnTo>
                  <a:pt x="0" y="81404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endParaRPr lang="sv-SE" sz="1200"/>
          </a:p>
        </p:txBody>
      </p:sp>
      <p:sp>
        <p:nvSpPr>
          <p:cNvPr id="25" name="Freeform 25"/>
          <p:cNvSpPr/>
          <p:nvPr/>
        </p:nvSpPr>
        <p:spPr>
          <a:xfrm>
            <a:off x="4120091" y="315598"/>
            <a:ext cx="934108" cy="1163997"/>
          </a:xfrm>
          <a:custGeom>
            <a:avLst/>
            <a:gdLst/>
            <a:ahLst/>
            <a:cxnLst/>
            <a:rect l="l" t="t" r="r" b="b"/>
            <a:pathLst>
              <a:path w="1401162" h="1745996">
                <a:moveTo>
                  <a:pt x="0" y="0"/>
                </a:moveTo>
                <a:lnTo>
                  <a:pt x="1401162" y="0"/>
                </a:lnTo>
                <a:lnTo>
                  <a:pt x="1401162" y="1745997"/>
                </a:lnTo>
                <a:lnTo>
                  <a:pt x="0" y="17459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sv-SE" sz="1200"/>
          </a:p>
        </p:txBody>
      </p:sp>
      <p:sp>
        <p:nvSpPr>
          <p:cNvPr id="26" name="Freeform 26"/>
          <p:cNvSpPr/>
          <p:nvPr/>
        </p:nvSpPr>
        <p:spPr>
          <a:xfrm>
            <a:off x="2452024" y="2012835"/>
            <a:ext cx="467783" cy="1075362"/>
          </a:xfrm>
          <a:custGeom>
            <a:avLst/>
            <a:gdLst/>
            <a:ahLst/>
            <a:cxnLst/>
            <a:rect l="l" t="t" r="r" b="b"/>
            <a:pathLst>
              <a:path w="701674" h="1613043">
                <a:moveTo>
                  <a:pt x="0" y="0"/>
                </a:moveTo>
                <a:lnTo>
                  <a:pt x="701674" y="0"/>
                </a:lnTo>
                <a:lnTo>
                  <a:pt x="701674" y="1613044"/>
                </a:lnTo>
                <a:lnTo>
                  <a:pt x="0" y="161304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endParaRPr lang="sv-SE" sz="1200"/>
          </a:p>
        </p:txBody>
      </p:sp>
      <p:sp>
        <p:nvSpPr>
          <p:cNvPr id="27" name="Freeform 27"/>
          <p:cNvSpPr/>
          <p:nvPr/>
        </p:nvSpPr>
        <p:spPr>
          <a:xfrm>
            <a:off x="1196461" y="5046228"/>
            <a:ext cx="1426560" cy="1426560"/>
          </a:xfrm>
          <a:custGeom>
            <a:avLst/>
            <a:gdLst/>
            <a:ahLst/>
            <a:cxnLst/>
            <a:rect l="l" t="t" r="r" b="b"/>
            <a:pathLst>
              <a:path w="2139840" h="2139840">
                <a:moveTo>
                  <a:pt x="0" y="0"/>
                </a:moveTo>
                <a:lnTo>
                  <a:pt x="2139840" y="0"/>
                </a:lnTo>
                <a:lnTo>
                  <a:pt x="2139840" y="2139840"/>
                </a:lnTo>
                <a:lnTo>
                  <a:pt x="0" y="213984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txBody>
          <a:bodyPr/>
          <a:lstStyle/>
          <a:p>
            <a:endParaRPr lang="sv-SE" sz="1200"/>
          </a:p>
        </p:txBody>
      </p:sp>
      <p:grpSp>
        <p:nvGrpSpPr>
          <p:cNvPr id="28" name="Group 28"/>
          <p:cNvGrpSpPr/>
          <p:nvPr/>
        </p:nvGrpSpPr>
        <p:grpSpPr>
          <a:xfrm>
            <a:off x="3842221" y="3551706"/>
            <a:ext cx="3917736" cy="3151132"/>
            <a:chOff x="0" y="0"/>
            <a:chExt cx="890009" cy="715856"/>
          </a:xfrm>
        </p:grpSpPr>
        <p:sp>
          <p:nvSpPr>
            <p:cNvPr id="29" name="Freeform 29"/>
            <p:cNvSpPr/>
            <p:nvPr/>
          </p:nvSpPr>
          <p:spPr>
            <a:xfrm>
              <a:off x="0" y="0"/>
              <a:ext cx="890009" cy="715856"/>
            </a:xfrm>
            <a:custGeom>
              <a:avLst/>
              <a:gdLst/>
              <a:ahLst/>
              <a:cxnLst/>
              <a:rect l="l" t="t" r="r" b="b"/>
              <a:pathLst>
                <a:path w="890009" h="715856">
                  <a:moveTo>
                    <a:pt x="15809" y="0"/>
                  </a:moveTo>
                  <a:lnTo>
                    <a:pt x="874200" y="0"/>
                  </a:lnTo>
                  <a:cubicBezTo>
                    <a:pt x="878393" y="0"/>
                    <a:pt x="882414" y="1666"/>
                    <a:pt x="885378" y="4630"/>
                  </a:cubicBezTo>
                  <a:cubicBezTo>
                    <a:pt x="888343" y="7595"/>
                    <a:pt x="890009" y="11616"/>
                    <a:pt x="890009" y="15809"/>
                  </a:cubicBezTo>
                  <a:lnTo>
                    <a:pt x="890009" y="700047"/>
                  </a:lnTo>
                  <a:cubicBezTo>
                    <a:pt x="890009" y="704240"/>
                    <a:pt x="888343" y="708261"/>
                    <a:pt x="885378" y="711226"/>
                  </a:cubicBezTo>
                  <a:cubicBezTo>
                    <a:pt x="882414" y="714191"/>
                    <a:pt x="878393" y="715856"/>
                    <a:pt x="874200" y="715856"/>
                  </a:cubicBezTo>
                  <a:lnTo>
                    <a:pt x="15809" y="715856"/>
                  </a:lnTo>
                  <a:cubicBezTo>
                    <a:pt x="11616" y="715856"/>
                    <a:pt x="7595" y="714191"/>
                    <a:pt x="4630" y="711226"/>
                  </a:cubicBezTo>
                  <a:cubicBezTo>
                    <a:pt x="1666" y="708261"/>
                    <a:pt x="0" y="704240"/>
                    <a:pt x="0" y="700047"/>
                  </a:cubicBezTo>
                  <a:lnTo>
                    <a:pt x="0" y="15809"/>
                  </a:lnTo>
                  <a:cubicBezTo>
                    <a:pt x="0" y="11616"/>
                    <a:pt x="1666" y="7595"/>
                    <a:pt x="4630" y="4630"/>
                  </a:cubicBezTo>
                  <a:cubicBezTo>
                    <a:pt x="7595" y="1666"/>
                    <a:pt x="11616" y="0"/>
                    <a:pt x="15809" y="0"/>
                  </a:cubicBezTo>
                  <a:close/>
                </a:path>
              </a:pathLst>
            </a:custGeom>
            <a:solidFill>
              <a:srgbClr val="FDE7E8"/>
            </a:solidFill>
          </p:spPr>
          <p:txBody>
            <a:bodyPr/>
            <a:lstStyle/>
            <a:p>
              <a:endParaRPr lang="sv-SE" sz="1200"/>
            </a:p>
          </p:txBody>
        </p:sp>
        <p:sp>
          <p:nvSpPr>
            <p:cNvPr id="30" name="TextBox 30"/>
            <p:cNvSpPr txBox="1"/>
            <p:nvPr/>
          </p:nvSpPr>
          <p:spPr>
            <a:xfrm>
              <a:off x="0" y="-19050"/>
              <a:ext cx="890009" cy="734906"/>
            </a:xfrm>
            <a:prstGeom prst="rect">
              <a:avLst/>
            </a:prstGeom>
          </p:spPr>
          <p:txBody>
            <a:bodyPr lIns="18288" tIns="18288" rIns="18288" bIns="18288" rtlCol="0" anchor="ctr"/>
            <a:lstStyle/>
            <a:p>
              <a:pPr algn="ctr">
                <a:lnSpc>
                  <a:spcPts val="907"/>
                </a:lnSpc>
              </a:pPr>
              <a:endParaRPr sz="1200"/>
            </a:p>
          </p:txBody>
        </p:sp>
      </p:grpSp>
      <p:sp>
        <p:nvSpPr>
          <p:cNvPr id="31" name="Freeform 31"/>
          <p:cNvSpPr/>
          <p:nvPr/>
        </p:nvSpPr>
        <p:spPr>
          <a:xfrm>
            <a:off x="4927051" y="5081692"/>
            <a:ext cx="1957594" cy="1355634"/>
          </a:xfrm>
          <a:custGeom>
            <a:avLst/>
            <a:gdLst/>
            <a:ahLst/>
            <a:cxnLst/>
            <a:rect l="l" t="t" r="r" b="b"/>
            <a:pathLst>
              <a:path w="2936391" h="2033451">
                <a:moveTo>
                  <a:pt x="0" y="0"/>
                </a:moveTo>
                <a:lnTo>
                  <a:pt x="2936391" y="0"/>
                </a:lnTo>
                <a:lnTo>
                  <a:pt x="2936391" y="2033451"/>
                </a:lnTo>
                <a:lnTo>
                  <a:pt x="0" y="203345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txBody>
          <a:bodyPr/>
          <a:lstStyle/>
          <a:p>
            <a:endParaRPr lang="sv-SE" sz="1200"/>
          </a:p>
        </p:txBody>
      </p:sp>
      <p:sp>
        <p:nvSpPr>
          <p:cNvPr id="32" name="TextBox 32"/>
          <p:cNvSpPr txBox="1"/>
          <p:nvPr/>
        </p:nvSpPr>
        <p:spPr>
          <a:xfrm>
            <a:off x="5591424" y="490968"/>
            <a:ext cx="4337065" cy="859146"/>
          </a:xfrm>
          <a:prstGeom prst="rect">
            <a:avLst/>
          </a:prstGeom>
        </p:spPr>
        <p:txBody>
          <a:bodyPr lIns="0" tIns="0" rIns="0" bIns="0" rtlCol="0" anchor="t">
            <a:spAutoFit/>
          </a:bodyPr>
          <a:lstStyle/>
          <a:p>
            <a:pPr algn="ctr">
              <a:lnSpc>
                <a:spcPts val="2303"/>
              </a:lnSpc>
              <a:spcBef>
                <a:spcPct val="0"/>
              </a:spcBef>
            </a:pPr>
            <a:r>
              <a:rPr lang="en-US" sz="1645" b="1" spc="169">
                <a:solidFill>
                  <a:srgbClr val="7A0927"/>
                </a:solidFill>
                <a:latin typeface="Arial Bold"/>
              </a:rPr>
              <a:t>Andelen som tränar minst 30 minuter 2-3 gånger i veckan eller oftare</a:t>
            </a:r>
          </a:p>
        </p:txBody>
      </p:sp>
      <p:sp>
        <p:nvSpPr>
          <p:cNvPr id="33" name="TextBox 33"/>
          <p:cNvSpPr txBox="1"/>
          <p:nvPr/>
        </p:nvSpPr>
        <p:spPr>
          <a:xfrm>
            <a:off x="9825048" y="2878647"/>
            <a:ext cx="1339514" cy="180370"/>
          </a:xfrm>
          <a:prstGeom prst="rect">
            <a:avLst/>
          </a:prstGeom>
        </p:spPr>
        <p:txBody>
          <a:bodyPr lIns="0" tIns="0" rIns="0" bIns="0" rtlCol="0" anchor="t">
            <a:spAutoFit/>
          </a:bodyPr>
          <a:lstStyle/>
          <a:p>
            <a:pPr algn="ctr">
              <a:lnSpc>
                <a:spcPts val="1484"/>
              </a:lnSpc>
              <a:spcBef>
                <a:spcPct val="0"/>
              </a:spcBef>
            </a:pPr>
            <a:r>
              <a:rPr lang="en-US" sz="1237" b="1">
                <a:solidFill>
                  <a:srgbClr val="7A0927"/>
                </a:solidFill>
                <a:latin typeface="Arial Bold"/>
              </a:rPr>
              <a:t>Gy 2 killar</a:t>
            </a:r>
          </a:p>
        </p:txBody>
      </p:sp>
      <p:sp>
        <p:nvSpPr>
          <p:cNvPr id="34" name="TextBox 34"/>
          <p:cNvSpPr txBox="1"/>
          <p:nvPr/>
        </p:nvSpPr>
        <p:spPr>
          <a:xfrm>
            <a:off x="6450366" y="2847688"/>
            <a:ext cx="1339514" cy="180370"/>
          </a:xfrm>
          <a:prstGeom prst="rect">
            <a:avLst/>
          </a:prstGeom>
        </p:spPr>
        <p:txBody>
          <a:bodyPr lIns="0" tIns="0" rIns="0" bIns="0" rtlCol="0" anchor="t">
            <a:spAutoFit/>
          </a:bodyPr>
          <a:lstStyle/>
          <a:p>
            <a:pPr algn="ctr">
              <a:lnSpc>
                <a:spcPts val="1484"/>
              </a:lnSpc>
              <a:spcBef>
                <a:spcPct val="0"/>
              </a:spcBef>
            </a:pPr>
            <a:r>
              <a:rPr lang="en-US" sz="1237" b="1">
                <a:solidFill>
                  <a:srgbClr val="7A0927"/>
                </a:solidFill>
                <a:latin typeface="Arial Bold"/>
              </a:rPr>
              <a:t>Åk 9 killar</a:t>
            </a:r>
          </a:p>
        </p:txBody>
      </p:sp>
      <p:sp>
        <p:nvSpPr>
          <p:cNvPr id="35" name="TextBox 35"/>
          <p:cNvSpPr txBox="1"/>
          <p:nvPr/>
        </p:nvSpPr>
        <p:spPr>
          <a:xfrm>
            <a:off x="8142760" y="2878647"/>
            <a:ext cx="1339514" cy="180370"/>
          </a:xfrm>
          <a:prstGeom prst="rect">
            <a:avLst/>
          </a:prstGeom>
        </p:spPr>
        <p:txBody>
          <a:bodyPr lIns="0" tIns="0" rIns="0" bIns="0" rtlCol="0" anchor="t">
            <a:spAutoFit/>
          </a:bodyPr>
          <a:lstStyle/>
          <a:p>
            <a:pPr algn="ctr">
              <a:lnSpc>
                <a:spcPts val="1484"/>
              </a:lnSpc>
              <a:spcBef>
                <a:spcPct val="0"/>
              </a:spcBef>
            </a:pPr>
            <a:r>
              <a:rPr lang="en-US" sz="1237" b="1">
                <a:solidFill>
                  <a:srgbClr val="7A0927"/>
                </a:solidFill>
                <a:latin typeface="Arial Bold"/>
              </a:rPr>
              <a:t>Gy 2 tjejer</a:t>
            </a:r>
          </a:p>
        </p:txBody>
      </p:sp>
      <p:sp>
        <p:nvSpPr>
          <p:cNvPr id="36" name="TextBox 36"/>
          <p:cNvSpPr txBox="1"/>
          <p:nvPr/>
        </p:nvSpPr>
        <p:spPr>
          <a:xfrm>
            <a:off x="4768078" y="2847688"/>
            <a:ext cx="1339514" cy="180370"/>
          </a:xfrm>
          <a:prstGeom prst="rect">
            <a:avLst/>
          </a:prstGeom>
        </p:spPr>
        <p:txBody>
          <a:bodyPr lIns="0" tIns="0" rIns="0" bIns="0" rtlCol="0" anchor="t">
            <a:spAutoFit/>
          </a:bodyPr>
          <a:lstStyle/>
          <a:p>
            <a:pPr algn="ctr">
              <a:lnSpc>
                <a:spcPts val="1484"/>
              </a:lnSpc>
              <a:spcBef>
                <a:spcPct val="0"/>
              </a:spcBef>
            </a:pPr>
            <a:r>
              <a:rPr lang="en-US" sz="1237" b="1">
                <a:solidFill>
                  <a:srgbClr val="7A0927"/>
                </a:solidFill>
                <a:latin typeface="Arial Bold"/>
              </a:rPr>
              <a:t>Åk 9 tjejer</a:t>
            </a:r>
          </a:p>
        </p:txBody>
      </p:sp>
      <p:sp>
        <p:nvSpPr>
          <p:cNvPr id="37" name="TextBox 37"/>
          <p:cNvSpPr txBox="1"/>
          <p:nvPr/>
        </p:nvSpPr>
        <p:spPr>
          <a:xfrm>
            <a:off x="501530" y="1319232"/>
            <a:ext cx="2816423" cy="596895"/>
          </a:xfrm>
          <a:prstGeom prst="rect">
            <a:avLst/>
          </a:prstGeom>
        </p:spPr>
        <p:txBody>
          <a:bodyPr lIns="0" tIns="0" rIns="0" bIns="0" rtlCol="0" anchor="t">
            <a:spAutoFit/>
          </a:bodyPr>
          <a:lstStyle/>
          <a:p>
            <a:pPr algn="ctr">
              <a:lnSpc>
                <a:spcPts val="1565"/>
              </a:lnSpc>
              <a:spcBef>
                <a:spcPct val="0"/>
              </a:spcBef>
            </a:pPr>
            <a:r>
              <a:rPr lang="en-US" sz="1118" b="1" spc="115">
                <a:solidFill>
                  <a:srgbClr val="7A0927"/>
                </a:solidFill>
                <a:latin typeface="Arial Bold"/>
              </a:rPr>
              <a:t>Fler än fyra av tio uppger att</a:t>
            </a:r>
          </a:p>
          <a:p>
            <a:pPr algn="ctr">
              <a:lnSpc>
                <a:spcPts val="1565"/>
              </a:lnSpc>
              <a:spcBef>
                <a:spcPct val="0"/>
              </a:spcBef>
            </a:pPr>
            <a:r>
              <a:rPr lang="en-US" sz="1118" b="1" spc="115">
                <a:solidFill>
                  <a:srgbClr val="7A0927"/>
                </a:solidFill>
                <a:latin typeface="Arial Bold"/>
              </a:rPr>
              <a:t> de dricker energidryck</a:t>
            </a:r>
          </a:p>
          <a:p>
            <a:pPr algn="ctr">
              <a:lnSpc>
                <a:spcPts val="1565"/>
              </a:lnSpc>
              <a:spcBef>
                <a:spcPct val="0"/>
              </a:spcBef>
            </a:pPr>
            <a:r>
              <a:rPr lang="en-US" sz="1118" b="1" spc="115">
                <a:solidFill>
                  <a:srgbClr val="7A0927"/>
                </a:solidFill>
                <a:latin typeface="Arial Bold"/>
              </a:rPr>
              <a:t>några gånger i veckan eller oftare </a:t>
            </a:r>
          </a:p>
        </p:txBody>
      </p:sp>
      <p:sp>
        <p:nvSpPr>
          <p:cNvPr id="38" name="TextBox 38"/>
          <p:cNvSpPr txBox="1"/>
          <p:nvPr/>
        </p:nvSpPr>
        <p:spPr>
          <a:xfrm>
            <a:off x="233406" y="303324"/>
            <a:ext cx="3352670" cy="504241"/>
          </a:xfrm>
          <a:prstGeom prst="rect">
            <a:avLst/>
          </a:prstGeom>
        </p:spPr>
        <p:txBody>
          <a:bodyPr lIns="0" tIns="0" rIns="0" bIns="0" rtlCol="0" anchor="t">
            <a:spAutoFit/>
          </a:bodyPr>
          <a:lstStyle/>
          <a:p>
            <a:pPr algn="ctr">
              <a:lnSpc>
                <a:spcPts val="4345"/>
              </a:lnSpc>
            </a:pPr>
            <a:r>
              <a:rPr lang="en-US" sz="3103" b="1">
                <a:solidFill>
                  <a:srgbClr val="7A0927"/>
                </a:solidFill>
                <a:latin typeface="Arial Bold"/>
              </a:rPr>
              <a:t>LEVNADSVANOR</a:t>
            </a:r>
          </a:p>
        </p:txBody>
      </p:sp>
      <p:sp>
        <p:nvSpPr>
          <p:cNvPr id="39" name="TextBox 39"/>
          <p:cNvSpPr txBox="1"/>
          <p:nvPr/>
        </p:nvSpPr>
        <p:spPr>
          <a:xfrm>
            <a:off x="8011142" y="3593160"/>
            <a:ext cx="3112382" cy="709297"/>
          </a:xfrm>
          <a:prstGeom prst="rect">
            <a:avLst/>
          </a:prstGeom>
        </p:spPr>
        <p:txBody>
          <a:bodyPr lIns="0" tIns="0" rIns="0" bIns="0" rtlCol="0" anchor="t">
            <a:spAutoFit/>
          </a:bodyPr>
          <a:lstStyle/>
          <a:p>
            <a:pPr algn="ctr">
              <a:lnSpc>
                <a:spcPts val="1882"/>
              </a:lnSpc>
              <a:spcBef>
                <a:spcPct val="0"/>
              </a:spcBef>
            </a:pPr>
            <a:r>
              <a:rPr lang="en-US" sz="1344" b="1" spc="138">
                <a:solidFill>
                  <a:srgbClr val="7A0927"/>
                </a:solidFill>
                <a:latin typeface="Arial Bold"/>
              </a:rPr>
              <a:t>Andelen unga som äter frukost varje dag har minskat från </a:t>
            </a:r>
            <a:r>
              <a:rPr lang="en-US" sz="1344" b="1" spc="138">
                <a:solidFill>
                  <a:srgbClr val="EF2F68"/>
                </a:solidFill>
                <a:latin typeface="Arial Bold"/>
              </a:rPr>
              <a:t>65%</a:t>
            </a:r>
            <a:r>
              <a:rPr lang="en-US" sz="1344" b="1" spc="138">
                <a:solidFill>
                  <a:srgbClr val="7A0927"/>
                </a:solidFill>
                <a:latin typeface="Arial Bold"/>
              </a:rPr>
              <a:t> till</a:t>
            </a:r>
            <a:r>
              <a:rPr lang="en-US" sz="1344" b="1" spc="138">
                <a:solidFill>
                  <a:srgbClr val="EF4044"/>
                </a:solidFill>
                <a:latin typeface="Arial Bold"/>
              </a:rPr>
              <a:t> 50%</a:t>
            </a:r>
            <a:r>
              <a:rPr lang="en-US" sz="1344" b="1" spc="138">
                <a:solidFill>
                  <a:srgbClr val="7A0927"/>
                </a:solidFill>
                <a:latin typeface="Arial Bold"/>
              </a:rPr>
              <a:t> de senaste tio åren.</a:t>
            </a:r>
          </a:p>
        </p:txBody>
      </p:sp>
      <p:sp>
        <p:nvSpPr>
          <p:cNvPr id="40" name="TextBox 40"/>
          <p:cNvSpPr txBox="1"/>
          <p:nvPr/>
        </p:nvSpPr>
        <p:spPr>
          <a:xfrm>
            <a:off x="1124464" y="2463387"/>
            <a:ext cx="458479" cy="205184"/>
          </a:xfrm>
          <a:prstGeom prst="rect">
            <a:avLst/>
          </a:prstGeom>
        </p:spPr>
        <p:txBody>
          <a:bodyPr lIns="0" tIns="0" rIns="0" bIns="0" rtlCol="0" anchor="t">
            <a:spAutoFit/>
          </a:bodyPr>
          <a:lstStyle/>
          <a:p>
            <a:pPr algn="ctr">
              <a:lnSpc>
                <a:spcPts val="1643"/>
              </a:lnSpc>
              <a:spcBef>
                <a:spcPct val="0"/>
              </a:spcBef>
            </a:pPr>
            <a:r>
              <a:rPr lang="en-US" sz="1369" b="1">
                <a:solidFill>
                  <a:srgbClr val="7A0927"/>
                </a:solidFill>
                <a:latin typeface="Arial Bold"/>
              </a:rPr>
              <a:t>42%</a:t>
            </a:r>
          </a:p>
        </p:txBody>
      </p:sp>
      <p:sp>
        <p:nvSpPr>
          <p:cNvPr id="41" name="TextBox 41"/>
          <p:cNvSpPr txBox="1"/>
          <p:nvPr/>
        </p:nvSpPr>
        <p:spPr>
          <a:xfrm>
            <a:off x="5208595" y="1955616"/>
            <a:ext cx="458479" cy="205184"/>
          </a:xfrm>
          <a:prstGeom prst="rect">
            <a:avLst/>
          </a:prstGeom>
        </p:spPr>
        <p:txBody>
          <a:bodyPr lIns="0" tIns="0" rIns="0" bIns="0" rtlCol="0" anchor="t">
            <a:spAutoFit/>
          </a:bodyPr>
          <a:lstStyle/>
          <a:p>
            <a:pPr algn="ctr">
              <a:lnSpc>
                <a:spcPts val="1643"/>
              </a:lnSpc>
              <a:spcBef>
                <a:spcPct val="0"/>
              </a:spcBef>
            </a:pPr>
            <a:r>
              <a:rPr lang="en-US" sz="1369" b="1">
                <a:solidFill>
                  <a:srgbClr val="7A0927"/>
                </a:solidFill>
                <a:latin typeface="Arial Bold"/>
              </a:rPr>
              <a:t>71%</a:t>
            </a:r>
          </a:p>
        </p:txBody>
      </p:sp>
      <p:sp>
        <p:nvSpPr>
          <p:cNvPr id="42" name="TextBox 42"/>
          <p:cNvSpPr txBox="1"/>
          <p:nvPr/>
        </p:nvSpPr>
        <p:spPr>
          <a:xfrm>
            <a:off x="6914605" y="1955616"/>
            <a:ext cx="458479" cy="205184"/>
          </a:xfrm>
          <a:prstGeom prst="rect">
            <a:avLst/>
          </a:prstGeom>
        </p:spPr>
        <p:txBody>
          <a:bodyPr lIns="0" tIns="0" rIns="0" bIns="0" rtlCol="0" anchor="t">
            <a:spAutoFit/>
          </a:bodyPr>
          <a:lstStyle/>
          <a:p>
            <a:pPr algn="ctr">
              <a:lnSpc>
                <a:spcPts val="1643"/>
              </a:lnSpc>
              <a:spcBef>
                <a:spcPct val="0"/>
              </a:spcBef>
            </a:pPr>
            <a:r>
              <a:rPr lang="en-US" sz="1369" b="1">
                <a:solidFill>
                  <a:srgbClr val="7A0927"/>
                </a:solidFill>
                <a:latin typeface="Arial Bold"/>
              </a:rPr>
              <a:t>82%</a:t>
            </a:r>
          </a:p>
        </p:txBody>
      </p:sp>
      <p:sp>
        <p:nvSpPr>
          <p:cNvPr id="43" name="TextBox 43"/>
          <p:cNvSpPr txBox="1"/>
          <p:nvPr/>
        </p:nvSpPr>
        <p:spPr>
          <a:xfrm>
            <a:off x="8583277" y="1955616"/>
            <a:ext cx="458479" cy="205184"/>
          </a:xfrm>
          <a:prstGeom prst="rect">
            <a:avLst/>
          </a:prstGeom>
        </p:spPr>
        <p:txBody>
          <a:bodyPr lIns="0" tIns="0" rIns="0" bIns="0" rtlCol="0" anchor="t">
            <a:spAutoFit/>
          </a:bodyPr>
          <a:lstStyle/>
          <a:p>
            <a:pPr algn="ctr">
              <a:lnSpc>
                <a:spcPts val="1643"/>
              </a:lnSpc>
              <a:spcBef>
                <a:spcPct val="0"/>
              </a:spcBef>
            </a:pPr>
            <a:r>
              <a:rPr lang="en-US" sz="1369" b="1">
                <a:solidFill>
                  <a:srgbClr val="7A0927"/>
                </a:solidFill>
                <a:latin typeface="Arial Bold"/>
              </a:rPr>
              <a:t>64%</a:t>
            </a:r>
          </a:p>
        </p:txBody>
      </p:sp>
      <p:sp>
        <p:nvSpPr>
          <p:cNvPr id="44" name="TextBox 44"/>
          <p:cNvSpPr txBox="1"/>
          <p:nvPr/>
        </p:nvSpPr>
        <p:spPr>
          <a:xfrm>
            <a:off x="10205179" y="1955616"/>
            <a:ext cx="458479" cy="205184"/>
          </a:xfrm>
          <a:prstGeom prst="rect">
            <a:avLst/>
          </a:prstGeom>
        </p:spPr>
        <p:txBody>
          <a:bodyPr lIns="0" tIns="0" rIns="0" bIns="0" rtlCol="0" anchor="t">
            <a:spAutoFit/>
          </a:bodyPr>
          <a:lstStyle/>
          <a:p>
            <a:pPr algn="ctr">
              <a:lnSpc>
                <a:spcPts val="1643"/>
              </a:lnSpc>
              <a:spcBef>
                <a:spcPct val="0"/>
              </a:spcBef>
            </a:pPr>
            <a:r>
              <a:rPr lang="en-US" sz="1369" b="1">
                <a:solidFill>
                  <a:srgbClr val="7A0927"/>
                </a:solidFill>
                <a:latin typeface="Arial Bold"/>
              </a:rPr>
              <a:t>80%</a:t>
            </a:r>
          </a:p>
        </p:txBody>
      </p:sp>
      <p:sp>
        <p:nvSpPr>
          <p:cNvPr id="45" name="TextBox 45"/>
          <p:cNvSpPr txBox="1"/>
          <p:nvPr/>
        </p:nvSpPr>
        <p:spPr>
          <a:xfrm>
            <a:off x="464365" y="3822700"/>
            <a:ext cx="2890753" cy="936154"/>
          </a:xfrm>
          <a:prstGeom prst="rect">
            <a:avLst/>
          </a:prstGeom>
        </p:spPr>
        <p:txBody>
          <a:bodyPr lIns="0" tIns="0" rIns="0" bIns="0" rtlCol="0" anchor="t">
            <a:spAutoFit/>
          </a:bodyPr>
          <a:lstStyle/>
          <a:p>
            <a:pPr algn="ctr">
              <a:lnSpc>
                <a:spcPts val="4666"/>
              </a:lnSpc>
            </a:pPr>
            <a:r>
              <a:rPr lang="en-US" sz="4666" b="1" spc="480">
                <a:solidFill>
                  <a:srgbClr val="EF2F68"/>
                </a:solidFill>
                <a:latin typeface="Arial Bold"/>
              </a:rPr>
              <a:t>31%</a:t>
            </a:r>
          </a:p>
          <a:p>
            <a:pPr algn="ctr">
              <a:lnSpc>
                <a:spcPts val="1307"/>
              </a:lnSpc>
            </a:pPr>
            <a:r>
              <a:rPr lang="en-US" sz="1307" b="1" spc="135">
                <a:solidFill>
                  <a:srgbClr val="7A0927"/>
                </a:solidFill>
                <a:latin typeface="Arial Bold"/>
              </a:rPr>
              <a:t>Sover i genomsnitt mindre än åtta timmar per natt</a:t>
            </a:r>
          </a:p>
        </p:txBody>
      </p:sp>
      <p:sp>
        <p:nvSpPr>
          <p:cNvPr id="46" name="TextBox 46"/>
          <p:cNvSpPr txBox="1"/>
          <p:nvPr/>
        </p:nvSpPr>
        <p:spPr>
          <a:xfrm>
            <a:off x="4253117" y="3716806"/>
            <a:ext cx="3094109" cy="1205073"/>
          </a:xfrm>
          <a:prstGeom prst="rect">
            <a:avLst/>
          </a:prstGeom>
        </p:spPr>
        <p:txBody>
          <a:bodyPr lIns="0" tIns="0" rIns="0" bIns="0" rtlCol="0" anchor="t">
            <a:spAutoFit/>
          </a:bodyPr>
          <a:lstStyle/>
          <a:p>
            <a:pPr algn="ctr">
              <a:lnSpc>
                <a:spcPts val="2442"/>
              </a:lnSpc>
              <a:spcBef>
                <a:spcPct val="0"/>
              </a:spcBef>
            </a:pPr>
            <a:r>
              <a:rPr lang="en-US" sz="1744" b="1" spc="179">
                <a:solidFill>
                  <a:srgbClr val="7A0927"/>
                </a:solidFill>
                <a:latin typeface="Arial Bold"/>
              </a:rPr>
              <a:t>Andelen tjejer som äter frukt varje dag har minskat från </a:t>
            </a:r>
            <a:r>
              <a:rPr lang="en-US" sz="1744" b="1" spc="179">
                <a:solidFill>
                  <a:srgbClr val="EF2F68"/>
                </a:solidFill>
                <a:latin typeface="Arial Bold"/>
              </a:rPr>
              <a:t>44% </a:t>
            </a:r>
            <a:r>
              <a:rPr lang="en-US" sz="1744" b="1" spc="179">
                <a:solidFill>
                  <a:srgbClr val="7A0927"/>
                </a:solidFill>
                <a:latin typeface="Arial Bold"/>
              </a:rPr>
              <a:t>2013 till</a:t>
            </a:r>
            <a:r>
              <a:rPr lang="en-US" sz="1744" b="1" spc="179">
                <a:solidFill>
                  <a:srgbClr val="EF2F68"/>
                </a:solidFill>
                <a:latin typeface="Arial Bold"/>
              </a:rPr>
              <a:t> </a:t>
            </a:r>
            <a:r>
              <a:rPr lang="en-US" sz="1744" b="1" spc="179">
                <a:solidFill>
                  <a:srgbClr val="EF4044"/>
                </a:solidFill>
                <a:latin typeface="Arial Bold"/>
              </a:rPr>
              <a:t>26%</a:t>
            </a:r>
            <a:r>
              <a:rPr lang="en-US" sz="1744" b="1" spc="179">
                <a:solidFill>
                  <a:srgbClr val="EF2F68"/>
                </a:solidFill>
                <a:latin typeface="Arial Bold"/>
              </a:rPr>
              <a:t> </a:t>
            </a:r>
            <a:r>
              <a:rPr lang="en-US" sz="1744" b="1" spc="179">
                <a:solidFill>
                  <a:srgbClr val="7A0927"/>
                </a:solidFill>
                <a:latin typeface="Arial Bold"/>
              </a:rPr>
              <a:t>2023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Kost</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10" name="Platshållare för bildnummer 9">
            <a:extLst>
              <a:ext uri="{FF2B5EF4-FFF2-40B4-BE49-F238E27FC236}">
                <a16:creationId xmlns:a16="http://schemas.microsoft.com/office/drawing/2014/main" id="{BA952ECF-BF11-39E8-FEB6-C400363888F3}"/>
              </a:ext>
            </a:extLst>
          </p:cNvPr>
          <p:cNvSpPr>
            <a:spLocks noGrp="1"/>
          </p:cNvSpPr>
          <p:nvPr>
            <p:ph type="sldNum" sz="quarter" idx="12"/>
          </p:nvPr>
        </p:nvSpPr>
        <p:spPr/>
        <p:txBody>
          <a:bodyPr/>
          <a:lstStyle/>
          <a:p>
            <a:fld id="{8EEB9E62-4301-493A-8C73-0409F1A2D539}" type="slidenum">
              <a:rPr lang="sv-SE" smtClean="0"/>
              <a:pPr/>
              <a:t>29</a:t>
            </a:fld>
            <a:endParaRPr lang="sv-SE"/>
          </a:p>
        </p:txBody>
      </p:sp>
      <p:grpSp>
        <p:nvGrpSpPr>
          <p:cNvPr id="5" name="BodyContent">
            <a:extLst>
              <a:ext uri="{FF2B5EF4-FFF2-40B4-BE49-F238E27FC236}">
                <a16:creationId xmlns:a16="http://schemas.microsoft.com/office/drawing/2014/main" id="{7081ED1D-E559-5FFC-0ECD-AF987A36B87E}"/>
              </a:ext>
            </a:extLst>
          </p:cNvPr>
          <p:cNvGrpSpPr/>
          <p:nvPr/>
        </p:nvGrpSpPr>
        <p:grpSpPr>
          <a:xfrm>
            <a:off x="720000" y="2196000"/>
            <a:ext cx="10764000" cy="3312000"/>
            <a:chOff x="720000" y="2196000"/>
            <a:chExt cx="10764000" cy="3312000"/>
          </a:xfrm>
        </p:grpSpPr>
        <p:graphicFrame>
          <p:nvGraphicFramePr>
            <p:cNvPr id="11" name="BodyContentTable">
              <a:extLst>
                <a:ext uri="{FF2B5EF4-FFF2-40B4-BE49-F238E27FC236}">
                  <a16:creationId xmlns:a16="http://schemas.microsoft.com/office/drawing/2014/main" id="{F07634D7-5FD6-C762-48CE-4A0783E14C30}"/>
                </a:ext>
              </a:extLst>
            </p:cNvPr>
            <p:cNvGraphicFramePr>
              <a:graphicFrameLocks/>
            </p:cNvGraphicFramePr>
            <p:nvPr>
              <p:extLst>
                <p:ext uri="{D42A27DB-BD31-4B8C-83A1-F6EECF244321}">
                  <p14:modId xmlns:p14="http://schemas.microsoft.com/office/powerpoint/2010/main" val="4200275713"/>
                </p:ext>
              </p:extLst>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2A05D7D9-D37A-976E-542C-1648B481914B}"/>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Rektangel: rundade hörn 6">
            <a:extLst>
              <a:ext uri="{FF2B5EF4-FFF2-40B4-BE49-F238E27FC236}">
                <a16:creationId xmlns:a16="http://schemas.microsoft.com/office/drawing/2014/main" id="{54D77E0D-FBCE-BB91-7F64-9B7F06A59B0B}"/>
              </a:ext>
            </a:extLst>
          </p:cNvPr>
          <p:cNvSpPr/>
          <p:nvPr/>
        </p:nvSpPr>
        <p:spPr>
          <a:xfrm>
            <a:off x="6848772" y="40241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Andelen som uppger att de äter frukost varje vardag har stadigt minskat de senaste tio åren. </a:t>
            </a:r>
          </a:p>
          <a:p>
            <a:pPr algn="l"/>
            <a:endParaRPr lang="sv-SE" sz="1100" spc="50" dirty="0">
              <a:solidFill>
                <a:srgbClr val="790726"/>
              </a:solidFill>
            </a:endParaRPr>
          </a:p>
          <a:p>
            <a:pPr algn="l"/>
            <a:r>
              <a:rPr lang="sv-SE" sz="1100" spc="50" dirty="0">
                <a:solidFill>
                  <a:srgbClr val="790726"/>
                </a:solidFill>
              </a:rPr>
              <a:t>Tjejer dricker något mindre </a:t>
            </a:r>
            <a:r>
              <a:rPr lang="sv-SE" sz="1100" spc="50" dirty="0" err="1">
                <a:solidFill>
                  <a:srgbClr val="790726"/>
                </a:solidFill>
              </a:rPr>
              <a:t>sockersötad</a:t>
            </a:r>
            <a:r>
              <a:rPr lang="sv-SE" sz="1100" spc="50" dirty="0">
                <a:solidFill>
                  <a:srgbClr val="790726"/>
                </a:solidFill>
              </a:rPr>
              <a:t> dryck än killar men konsumtionen bland tjejer har ökat sedan 2020. </a:t>
            </a:r>
          </a:p>
        </p:txBody>
      </p:sp>
    </p:spTree>
    <p:extLst>
      <p:ext uri="{BB962C8B-B14F-4D97-AF65-F5344CB8AC3E}">
        <p14:creationId xmlns:p14="http://schemas.microsoft.com/office/powerpoint/2010/main" val="2139516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Om undersökningen</a:t>
            </a:r>
            <a:endParaRPr lang="sv-SE" dirty="0"/>
          </a:p>
        </p:txBody>
      </p:sp>
      <p:sp>
        <p:nvSpPr>
          <p:cNvPr id="4" name="Platshållare för bildnumm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text 4"/>
          <p:cNvSpPr>
            <a:spLocks noGrp="1"/>
          </p:cNvSpPr>
          <p:nvPr>
            <p:ph type="body" sz="quarter" idx="13"/>
          </p:nvPr>
        </p:nvSpPr>
        <p:spPr>
          <a:xfrm>
            <a:off x="1077913" y="2195999"/>
            <a:ext cx="9359900" cy="4397125"/>
          </a:xfrm>
        </p:spPr>
        <p:txBody>
          <a:bodyPr/>
          <a:lstStyle/>
          <a:p>
            <a:pPr marL="342900" indent="-342900">
              <a:buFont typeface="Arial" panose="020B0604020202020204" pitchFamily="34" charset="0"/>
              <a:buChar char="•"/>
            </a:pPr>
            <a:r>
              <a:rPr lang="sv-SE" sz="1600" dirty="0"/>
              <a:t>S</a:t>
            </a:r>
            <a:r>
              <a:rPr lang="sv-SE" sz="1600" dirty="0" smtClean="0"/>
              <a:t>yftet  är att </a:t>
            </a:r>
            <a:r>
              <a:rPr lang="sv-SE" sz="1600" dirty="0"/>
              <a:t>följa den självrapporterade hälsan bland länets unga och se förändringar över </a:t>
            </a:r>
            <a:r>
              <a:rPr lang="sv-SE" sz="1600" dirty="0" smtClean="0"/>
              <a:t>tid. Utifrån den kunskapen kan vi tillsammans ge alla barn och unga i Jönköpings län bästa möjliga förutsättningar till ett bra liv med en god hälsa.</a:t>
            </a:r>
          </a:p>
          <a:p>
            <a:pPr marL="342900" indent="-342900">
              <a:buFont typeface="Arial" panose="020B0604020202020204" pitchFamily="34" charset="0"/>
              <a:buChar char="•"/>
            </a:pPr>
            <a:r>
              <a:rPr lang="sv-SE" sz="1600" dirty="0"/>
              <a:t>Totalundersökning bland länets unga i årskurs 9 och 2 på gymnasiet </a:t>
            </a:r>
          </a:p>
          <a:p>
            <a:pPr marL="342900" indent="-342900">
              <a:buFont typeface="Arial" panose="020B0604020202020204" pitchFamily="34" charset="0"/>
              <a:buChar char="•"/>
            </a:pPr>
            <a:r>
              <a:rPr lang="sv-SE" sz="1600" dirty="0" smtClean="0"/>
              <a:t>Undersökningen görs av Region Jönköpings län tillsammans med Länsstyrelsen och länets kommuner</a:t>
            </a:r>
          </a:p>
          <a:p>
            <a:pPr marL="342900" indent="-342900">
              <a:buFont typeface="Arial" panose="020B0604020202020204" pitchFamily="34" charset="0"/>
              <a:buChar char="•"/>
            </a:pPr>
            <a:r>
              <a:rPr lang="sv-SE" sz="1600" dirty="0" smtClean="0"/>
              <a:t>Har genomförts sedan 2013. </a:t>
            </a:r>
            <a:r>
              <a:rPr lang="sv-SE" sz="1600" dirty="0"/>
              <a:t>Genomförs nu vart tredje år. </a:t>
            </a:r>
            <a:endParaRPr lang="sv-SE" sz="1600" dirty="0" smtClean="0"/>
          </a:p>
          <a:p>
            <a:pPr marL="702900" lvl="1" indent="-342900"/>
            <a:r>
              <a:rPr lang="sv-SE" sz="1600" dirty="0" smtClean="0"/>
              <a:t>Anpassad skola är med sedan 2020 </a:t>
            </a:r>
            <a:endParaRPr lang="sv-SE" sz="1600" dirty="0"/>
          </a:p>
          <a:p>
            <a:pPr marL="342900" indent="-342900">
              <a:buFont typeface="Arial" panose="020B0604020202020204" pitchFamily="34" charset="0"/>
              <a:buChar char="•"/>
            </a:pPr>
            <a:r>
              <a:rPr lang="sv-SE" sz="1600" dirty="0" smtClean="0"/>
              <a:t>Enkäten genomfördes digitalt under skoltid </a:t>
            </a:r>
            <a:r>
              <a:rPr lang="sv-SE" sz="1600" dirty="0"/>
              <a:t>4 </a:t>
            </a:r>
            <a:r>
              <a:rPr lang="sv-SE" sz="1600" dirty="0" smtClean="0"/>
              <a:t>september </a:t>
            </a:r>
            <a:r>
              <a:rPr lang="sv-SE" sz="1600" dirty="0"/>
              <a:t>– </a:t>
            </a:r>
            <a:r>
              <a:rPr lang="sv-SE" sz="1600" dirty="0" smtClean="0"/>
              <a:t>13 </a:t>
            </a:r>
            <a:r>
              <a:rPr lang="sv-SE" sz="1600" dirty="0"/>
              <a:t>oktober </a:t>
            </a:r>
            <a:r>
              <a:rPr lang="sv-SE" sz="1600" dirty="0" smtClean="0"/>
              <a:t>2023</a:t>
            </a:r>
            <a:endParaRPr lang="sv-SE" sz="1600" dirty="0"/>
          </a:p>
          <a:p>
            <a:pPr marL="342900" indent="-342900">
              <a:buFont typeface="Arial" panose="020B0604020202020204" pitchFamily="34" charset="0"/>
              <a:buChar char="•"/>
            </a:pPr>
            <a:r>
              <a:rPr lang="sv-SE" sz="1600" dirty="0" smtClean="0"/>
              <a:t>Vad </a:t>
            </a:r>
            <a:r>
              <a:rPr lang="sv-SE" sz="1600" dirty="0"/>
              <a:t>innehåller enkäten? 80 frågor </a:t>
            </a:r>
            <a:r>
              <a:rPr lang="sv-SE" sz="1600" dirty="0" smtClean="0"/>
              <a:t>om hälsa och livsstil, tobak, alkohol, narkotika och spel, skola och fritid, livet och framtiden etc. Enkäten är tillgänglig på 6 språk (svenska, engelska, arabiska, tigrinja, dari</a:t>
            </a:r>
            <a:r>
              <a:rPr lang="sv-SE" sz="1600" dirty="0"/>
              <a:t> </a:t>
            </a:r>
            <a:r>
              <a:rPr lang="sv-SE" sz="1600" dirty="0" smtClean="0"/>
              <a:t>och somaliska)</a:t>
            </a:r>
            <a:endParaRPr lang="sv-SE" sz="1600" dirty="0"/>
          </a:p>
          <a:p>
            <a:pPr marL="702900" lvl="1" indent="-342900"/>
            <a:endParaRPr lang="sv-SE" sz="1600" dirty="0" smtClean="0"/>
          </a:p>
        </p:txBody>
      </p:sp>
    </p:spTree>
    <p:extLst>
      <p:ext uri="{BB962C8B-B14F-4D97-AF65-F5344CB8AC3E}">
        <p14:creationId xmlns:p14="http://schemas.microsoft.com/office/powerpoint/2010/main" val="24963456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Kost</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7" name="BodyContent">
            <a:extLst>
              <a:ext uri="{FF2B5EF4-FFF2-40B4-BE49-F238E27FC236}">
                <a16:creationId xmlns:a16="http://schemas.microsoft.com/office/drawing/2014/main" id="{6CEB85B5-7E9D-F693-130A-8DB17BD1E1E8}"/>
              </a:ext>
            </a:extLst>
          </p:cNvPr>
          <p:cNvGrpSpPr/>
          <p:nvPr/>
        </p:nvGrpSpPr>
        <p:grpSpPr>
          <a:xfrm>
            <a:off x="720000" y="2196000"/>
            <a:ext cx="10764000" cy="3312000"/>
            <a:chOff x="720000" y="2196000"/>
            <a:chExt cx="10764000" cy="3312000"/>
          </a:xfrm>
        </p:grpSpPr>
        <p:graphicFrame>
          <p:nvGraphicFramePr>
            <p:cNvPr id="8" name="BodyContentTable">
              <a:extLst>
                <a:ext uri="{FF2B5EF4-FFF2-40B4-BE49-F238E27FC236}">
                  <a16:creationId xmlns:a16="http://schemas.microsoft.com/office/drawing/2014/main" id="{2521FD95-F0F6-BE7B-CFDD-79B6C25378B5}"/>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065C179D-21BE-0674-4090-637304A4DFB4}"/>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09A06A68-1322-CFA2-DF78-37DDC28C307E}"/>
              </a:ext>
            </a:extLst>
          </p:cNvPr>
          <p:cNvSpPr>
            <a:spLocks noGrp="1"/>
          </p:cNvSpPr>
          <p:nvPr>
            <p:ph type="sldNum" sz="quarter" idx="12"/>
          </p:nvPr>
        </p:nvSpPr>
        <p:spPr/>
        <p:txBody>
          <a:bodyPr/>
          <a:lstStyle/>
          <a:p>
            <a:fld id="{8EEB9E62-4301-493A-8C73-0409F1A2D539}" type="slidenum">
              <a:rPr lang="sv-SE" smtClean="0"/>
              <a:pPr/>
              <a:t>30</a:t>
            </a:fld>
            <a:endParaRPr lang="sv-SE"/>
          </a:p>
        </p:txBody>
      </p:sp>
      <p:sp>
        <p:nvSpPr>
          <p:cNvPr id="5" name="Rektangel: rundade hörn 4">
            <a:extLst>
              <a:ext uri="{FF2B5EF4-FFF2-40B4-BE49-F238E27FC236}">
                <a16:creationId xmlns:a16="http://schemas.microsoft.com/office/drawing/2014/main" id="{EB023481-848C-A59F-FBDF-C6F2585EC634}"/>
              </a:ext>
            </a:extLst>
          </p:cNvPr>
          <p:cNvSpPr/>
          <p:nvPr/>
        </p:nvSpPr>
        <p:spPr>
          <a:xfrm>
            <a:off x="6848772" y="435071"/>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dirty="0">
                <a:solidFill>
                  <a:srgbClr val="790726"/>
                </a:solidFill>
              </a:rPr>
              <a:t>Andelen som uppger att de dricker energidryck några gånger i veckan eller oftare har kraftigt ökat de senaste åren. </a:t>
            </a:r>
          </a:p>
          <a:p>
            <a:pPr algn="l"/>
            <a:endParaRPr lang="sv-SE" sz="1000" spc="50" dirty="0">
              <a:solidFill>
                <a:srgbClr val="790726"/>
              </a:solidFill>
            </a:endParaRPr>
          </a:p>
          <a:p>
            <a:pPr algn="l"/>
            <a:r>
              <a:rPr lang="sv-SE" sz="1000" spc="50" dirty="0">
                <a:solidFill>
                  <a:srgbClr val="790726"/>
                </a:solidFill>
              </a:rPr>
              <a:t>Fler än 6 av 10 tjejer och fler än 5 av 10 killar uppger att de äter chips, godis, glass eller fikabröd några gånger i veckan eller oftare. </a:t>
            </a:r>
          </a:p>
        </p:txBody>
      </p:sp>
    </p:spTree>
    <p:extLst>
      <p:ext uri="{BB962C8B-B14F-4D97-AF65-F5344CB8AC3E}">
        <p14:creationId xmlns:p14="http://schemas.microsoft.com/office/powerpoint/2010/main" val="2139516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398000" y="774676"/>
            <a:ext cx="9360000" cy="1296000"/>
          </a:xfrm>
        </p:spPr>
        <p:txBody>
          <a:bodyPr/>
          <a:lstStyle/>
          <a:p>
            <a:r>
              <a:rPr lang="sv-SE" dirty="0"/>
              <a:t>Kost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BodyFooterLeft">
            <a:extLst>
              <a:ext uri="{FF2B5EF4-FFF2-40B4-BE49-F238E27FC236}">
                <a16:creationId xmlns:a16="http://schemas.microsoft.com/office/drawing/2014/main" id="{2A9D743D-5834-C587-D402-CFB059AF63A8}"/>
              </a:ext>
            </a:extLst>
          </p:cNvPr>
          <p:cNvSpPr txBox="1"/>
          <p:nvPr/>
        </p:nvSpPr>
        <p:spPr>
          <a:xfrm>
            <a:off x="1314387" y="6278657"/>
            <a:ext cx="9359900" cy="325861"/>
          </a:xfrm>
          <a:prstGeom prst="rect">
            <a:avLst/>
          </a:prstGeom>
          <a:noFill/>
        </p:spPr>
        <p:txBody>
          <a:bodyPr vertOverflow="clip" wrap="square" lIns="0" tIns="0" rIns="0" bIns="0" rtlCol="0" anchor="t"/>
          <a:lstStyle/>
          <a:p>
            <a:pPr algn="l"/>
            <a:r>
              <a:rPr lang="sv-SE" sz="800" spc="50" dirty="0">
                <a:solidFill>
                  <a:schemeClr val="tx1">
                    <a:tint val="84600"/>
                  </a:schemeClr>
                </a:solidFill>
              </a:rPr>
              <a:t>* Folkhälsomyndigheten. (2023). Skolbarns hälsovanor i Sverige 2021/2022 Nationella resultat. </a:t>
            </a:r>
          </a:p>
          <a:p>
            <a:pPr algn="l"/>
            <a:endParaRPr lang="sv-SE" sz="1100" spc="50" dirty="0">
              <a:solidFill>
                <a:schemeClr val="tx1">
                  <a:tint val="84600"/>
                </a:schemeClr>
              </a:solidFill>
            </a:endParaRPr>
          </a:p>
        </p:txBody>
      </p:sp>
      <p:sp>
        <p:nvSpPr>
          <p:cNvPr id="10" name="Platshållare för bildnummer 9">
            <a:extLst>
              <a:ext uri="{FF2B5EF4-FFF2-40B4-BE49-F238E27FC236}">
                <a16:creationId xmlns:a16="http://schemas.microsoft.com/office/drawing/2014/main" id="{661C0D35-7212-048B-7B8F-A8DB3CD317B8}"/>
              </a:ext>
            </a:extLst>
          </p:cNvPr>
          <p:cNvSpPr>
            <a:spLocks noGrp="1"/>
          </p:cNvSpPr>
          <p:nvPr>
            <p:ph type="sldNum" sz="quarter" idx="12"/>
          </p:nvPr>
        </p:nvSpPr>
        <p:spPr/>
        <p:txBody>
          <a:bodyPr/>
          <a:lstStyle/>
          <a:p>
            <a:fld id="{8EEB9E62-4301-493A-8C73-0409F1A2D539}" type="slidenum">
              <a:rPr lang="sv-SE" smtClean="0"/>
              <a:pPr/>
              <a:t>31</a:t>
            </a:fld>
            <a:endParaRPr lang="sv-SE"/>
          </a:p>
        </p:txBody>
      </p:sp>
      <p:sp>
        <p:nvSpPr>
          <p:cNvPr id="13" name="BodyFooterLeft">
            <a:extLst>
              <a:ext uri="{FF2B5EF4-FFF2-40B4-BE49-F238E27FC236}">
                <a16:creationId xmlns:a16="http://schemas.microsoft.com/office/drawing/2014/main" id="{78DF800E-0C41-60B1-8D2A-41E3FA6B0110}"/>
              </a:ext>
            </a:extLst>
          </p:cNvPr>
          <p:cNvSpPr txBox="1"/>
          <p:nvPr/>
        </p:nvSpPr>
        <p:spPr>
          <a:xfrm>
            <a:off x="1678402" y="1916915"/>
            <a:ext cx="9359900" cy="666769"/>
          </a:xfrm>
          <a:prstGeom prst="rect">
            <a:avLst/>
          </a:prstGeom>
          <a:noFill/>
        </p:spPr>
        <p:txBody>
          <a:bodyPr vertOverflow="clip" wrap="square" lIns="0" tIns="0" rIns="0" bIns="0" rtlCol="0" anchor="t"/>
          <a:lstStyle/>
          <a:p>
            <a:pPr algn="ctr" rtl="0">
              <a:defRPr sz="900" b="0" i="0" u="none" strike="noStrike" kern="1200" spc="50" baseline="0">
                <a:solidFill>
                  <a:prstClr val="black"/>
                </a:solidFill>
                <a:latin typeface="+mn-lt"/>
                <a:ea typeface="+mn-ea"/>
                <a:cs typeface="+mn-cs"/>
              </a:defRPr>
            </a:pPr>
            <a:r>
              <a:rPr lang="sv-SE" sz="1000" dirty="0"/>
              <a:t>Andel (%) som äter frukt så gott som dagligen eller oftare</a:t>
            </a:r>
          </a:p>
        </p:txBody>
      </p:sp>
      <p:graphicFrame>
        <p:nvGraphicFramePr>
          <p:cNvPr id="16" name="BodyContent">
            <a:extLst>
              <a:ext uri="{FF2B5EF4-FFF2-40B4-BE49-F238E27FC236}">
                <a16:creationId xmlns:a16="http://schemas.microsoft.com/office/drawing/2014/main" id="{AA6EE2E4-034A-1E97-4446-66F286E9DE0D}"/>
              </a:ext>
            </a:extLst>
          </p:cNvPr>
          <p:cNvGraphicFramePr>
            <a:graphicFrameLocks/>
          </p:cNvGraphicFramePr>
          <p:nvPr>
            <p:extLst>
              <p:ext uri="{D42A27DB-BD31-4B8C-83A1-F6EECF244321}">
                <p14:modId xmlns:p14="http://schemas.microsoft.com/office/powerpoint/2010/main" val="2669392215"/>
              </p:ext>
            </p:extLst>
          </p:nvPr>
        </p:nvGraphicFramePr>
        <p:xfrm>
          <a:off x="6096000" y="2202798"/>
          <a:ext cx="5119649" cy="33120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BodyContentTable">
            <a:extLst>
              <a:ext uri="{FF2B5EF4-FFF2-40B4-BE49-F238E27FC236}">
                <a16:creationId xmlns:a16="http://schemas.microsoft.com/office/drawing/2014/main" id="{E4051792-CE9A-3521-1934-5A5FFFD61045}"/>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ktangel: rundade hörn 4">
            <a:extLst>
              <a:ext uri="{FF2B5EF4-FFF2-40B4-BE49-F238E27FC236}">
                <a16:creationId xmlns:a16="http://schemas.microsoft.com/office/drawing/2014/main" id="{A96E994A-75CF-10B3-2877-F1ADE2EC7AAA}"/>
              </a:ext>
            </a:extLst>
          </p:cNvPr>
          <p:cNvSpPr/>
          <p:nvPr/>
        </p:nvSpPr>
        <p:spPr>
          <a:xfrm>
            <a:off x="6228285" y="358163"/>
            <a:ext cx="5272783" cy="1296000"/>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dirty="0">
                <a:solidFill>
                  <a:srgbClr val="790726"/>
                </a:solidFill>
              </a:rPr>
              <a:t>Andelen tjejer som äter frukt så gott som dagligen har minskat mycket de senaste 10 åren. Endast 2 av 10 killar i Gy 2 uppger att de äter frukt så gott som dagligen eller oftare. </a:t>
            </a:r>
          </a:p>
          <a:p>
            <a:pPr algn="l"/>
            <a:endParaRPr lang="sv-SE" sz="1000" spc="50" dirty="0">
              <a:solidFill>
                <a:srgbClr val="790726"/>
              </a:solidFill>
            </a:endParaRPr>
          </a:p>
          <a:p>
            <a:pPr algn="l"/>
            <a:r>
              <a:rPr lang="sv-SE" sz="1000" spc="50" dirty="0">
                <a:solidFill>
                  <a:srgbClr val="790726"/>
                </a:solidFill>
              </a:rPr>
              <a:t>På riksnivå syns liknande trender </a:t>
            </a:r>
            <a:r>
              <a:rPr lang="sv-SE" sz="1000" spc="50">
                <a:solidFill>
                  <a:srgbClr val="790726"/>
                </a:solidFill>
              </a:rPr>
              <a:t>för unga </a:t>
            </a:r>
            <a:r>
              <a:rPr lang="sv-SE" sz="1000" spc="50" dirty="0">
                <a:solidFill>
                  <a:srgbClr val="790726"/>
                </a:solidFill>
              </a:rPr>
              <a:t>i årskurs 9. Tjejer i årskurs 9 äter generellt mer frukt men det är en starkare nedåtgående trend bland tjejerna än </a:t>
            </a:r>
            <a:r>
              <a:rPr lang="sv-SE" sz="1000" spc="50">
                <a:solidFill>
                  <a:srgbClr val="790726"/>
                </a:solidFill>
              </a:rPr>
              <a:t>för killarna </a:t>
            </a:r>
            <a:r>
              <a:rPr lang="sv-SE" sz="1000" spc="50" dirty="0">
                <a:solidFill>
                  <a:srgbClr val="790726"/>
                </a:solidFill>
              </a:rPr>
              <a:t>i årskurs 9.*</a:t>
            </a:r>
          </a:p>
        </p:txBody>
      </p:sp>
    </p:spTree>
    <p:extLst>
      <p:ext uri="{BB962C8B-B14F-4D97-AF65-F5344CB8AC3E}">
        <p14:creationId xmlns:p14="http://schemas.microsoft.com/office/powerpoint/2010/main" val="2139516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398000" y="774676"/>
            <a:ext cx="9360000" cy="1296000"/>
          </a:xfrm>
        </p:spPr>
        <p:txBody>
          <a:bodyPr/>
          <a:lstStyle/>
          <a:p>
            <a:r>
              <a:rPr lang="sv-SE" dirty="0"/>
              <a:t>Kost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BodyFooterLeft">
            <a:extLst>
              <a:ext uri="{FF2B5EF4-FFF2-40B4-BE49-F238E27FC236}">
                <a16:creationId xmlns:a16="http://schemas.microsoft.com/office/drawing/2014/main" id="{2A9D743D-5834-C587-D402-CFB059AF63A8}"/>
              </a:ext>
            </a:extLst>
          </p:cNvPr>
          <p:cNvSpPr txBox="1"/>
          <p:nvPr/>
        </p:nvSpPr>
        <p:spPr>
          <a:xfrm>
            <a:off x="1240496" y="6261801"/>
            <a:ext cx="9359900" cy="301381"/>
          </a:xfrm>
          <a:prstGeom prst="rect">
            <a:avLst/>
          </a:prstGeom>
          <a:noFill/>
        </p:spPr>
        <p:txBody>
          <a:bodyPr vertOverflow="clip" wrap="square" lIns="0" tIns="0" rIns="0" bIns="0" rtlCol="0" anchor="t"/>
          <a:lstStyle/>
          <a:p>
            <a:pPr algn="l"/>
            <a:r>
              <a:rPr lang="sv-SE" sz="800" spc="50" dirty="0">
                <a:solidFill>
                  <a:schemeClr val="tx1">
                    <a:tint val="84600"/>
                  </a:schemeClr>
                </a:solidFill>
              </a:rPr>
              <a:t>* Folkhälsomyndigheten. (2023). Skolbarns hälsovanor i Sverige 2021/2022 Nationella resultat. </a:t>
            </a:r>
          </a:p>
          <a:p>
            <a:pPr algn="l"/>
            <a:endParaRPr lang="sv-SE" sz="1100" spc="50" dirty="0">
              <a:solidFill>
                <a:schemeClr val="tx1">
                  <a:tint val="84600"/>
                </a:schemeClr>
              </a:solidFill>
            </a:endParaRPr>
          </a:p>
        </p:txBody>
      </p:sp>
      <p:sp>
        <p:nvSpPr>
          <p:cNvPr id="10" name="Platshållare för bildnummer 9">
            <a:extLst>
              <a:ext uri="{FF2B5EF4-FFF2-40B4-BE49-F238E27FC236}">
                <a16:creationId xmlns:a16="http://schemas.microsoft.com/office/drawing/2014/main" id="{661C0D35-7212-048B-7B8F-A8DB3CD317B8}"/>
              </a:ext>
            </a:extLst>
          </p:cNvPr>
          <p:cNvSpPr>
            <a:spLocks noGrp="1"/>
          </p:cNvSpPr>
          <p:nvPr>
            <p:ph type="sldNum" sz="quarter" idx="12"/>
          </p:nvPr>
        </p:nvSpPr>
        <p:spPr/>
        <p:txBody>
          <a:bodyPr/>
          <a:lstStyle/>
          <a:p>
            <a:fld id="{8EEB9E62-4301-493A-8C73-0409F1A2D539}" type="slidenum">
              <a:rPr lang="sv-SE" smtClean="0"/>
              <a:pPr/>
              <a:t>32</a:t>
            </a:fld>
            <a:endParaRPr lang="sv-SE"/>
          </a:p>
        </p:txBody>
      </p:sp>
      <p:sp>
        <p:nvSpPr>
          <p:cNvPr id="12" name="textruta 11">
            <a:extLst>
              <a:ext uri="{FF2B5EF4-FFF2-40B4-BE49-F238E27FC236}">
                <a16:creationId xmlns:a16="http://schemas.microsoft.com/office/drawing/2014/main" id="{72502326-53DC-6F09-6432-FA3F16FDE67D}"/>
              </a:ext>
            </a:extLst>
          </p:cNvPr>
          <p:cNvSpPr txBox="1"/>
          <p:nvPr/>
        </p:nvSpPr>
        <p:spPr>
          <a:xfrm>
            <a:off x="3158836" y="1888838"/>
            <a:ext cx="6096000" cy="246221"/>
          </a:xfrm>
          <a:prstGeom prst="rect">
            <a:avLst/>
          </a:prstGeom>
          <a:noFill/>
        </p:spPr>
        <p:txBody>
          <a:bodyPr wrap="square">
            <a:spAutoFit/>
          </a:bodyPr>
          <a:lstStyle/>
          <a:p>
            <a:pPr algn="ctr" rtl="0">
              <a:defRPr sz="900" b="0" i="0" u="none" strike="noStrike" kern="1200" spc="50" baseline="0">
                <a:solidFill>
                  <a:prstClr val="black"/>
                </a:solidFill>
                <a:latin typeface="+mn-lt"/>
                <a:ea typeface="+mn-ea"/>
                <a:cs typeface="+mn-cs"/>
              </a:defRPr>
            </a:pPr>
            <a:r>
              <a:rPr lang="sv-SE" sz="1000" dirty="0"/>
              <a:t>Andel (%) som äter grönsaker så gott som dagligen eller oftare</a:t>
            </a:r>
          </a:p>
        </p:txBody>
      </p:sp>
      <p:graphicFrame>
        <p:nvGraphicFramePr>
          <p:cNvPr id="15" name="BodyContent">
            <a:extLst>
              <a:ext uri="{FF2B5EF4-FFF2-40B4-BE49-F238E27FC236}">
                <a16:creationId xmlns:a16="http://schemas.microsoft.com/office/drawing/2014/main" id="{060F700F-AC46-9D7F-AF20-6137646DEA1D}"/>
              </a:ext>
            </a:extLst>
          </p:cNvPr>
          <p:cNvGraphicFramePr>
            <a:graphicFrameLocks/>
          </p:cNvGraphicFramePr>
          <p:nvPr>
            <p:extLst>
              <p:ext uri="{D42A27DB-BD31-4B8C-83A1-F6EECF244321}">
                <p14:modId xmlns:p14="http://schemas.microsoft.com/office/powerpoint/2010/main" val="1271914056"/>
              </p:ext>
            </p:extLst>
          </p:nvPr>
        </p:nvGraphicFramePr>
        <p:xfrm>
          <a:off x="6095998" y="2119670"/>
          <a:ext cx="5292437" cy="33120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BodyContentTable">
            <a:extLst>
              <a:ext uri="{FF2B5EF4-FFF2-40B4-BE49-F238E27FC236}">
                <a16:creationId xmlns:a16="http://schemas.microsoft.com/office/drawing/2014/main" id="{6FCE6C69-21DC-D848-193F-B8DB4D82E6A9}"/>
              </a:ext>
            </a:extLst>
          </p:cNvPr>
          <p:cNvGraphicFramePr>
            <a:graphicFrameLocks/>
          </p:cNvGraphicFramePr>
          <p:nvPr>
            <p:extLst>
              <p:ext uri="{D42A27DB-BD31-4B8C-83A1-F6EECF244321}">
                <p14:modId xmlns:p14="http://schemas.microsoft.com/office/powerpoint/2010/main" val="2891192882"/>
              </p:ext>
            </p:extLst>
          </p:nvPr>
        </p:nvGraphicFramePr>
        <p:xfrm>
          <a:off x="731998" y="2119670"/>
          <a:ext cx="5364000" cy="33120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ktangel: rundade hörn 7">
            <a:extLst>
              <a:ext uri="{FF2B5EF4-FFF2-40B4-BE49-F238E27FC236}">
                <a16:creationId xmlns:a16="http://schemas.microsoft.com/office/drawing/2014/main" id="{BF7EC084-8DFC-BBF7-D509-744AE55989BC}"/>
              </a:ext>
            </a:extLst>
          </p:cNvPr>
          <p:cNvSpPr/>
          <p:nvPr/>
        </p:nvSpPr>
        <p:spPr>
          <a:xfrm>
            <a:off x="6115652" y="230997"/>
            <a:ext cx="5638953" cy="1386001"/>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dirty="0">
                <a:solidFill>
                  <a:srgbClr val="790726"/>
                </a:solidFill>
              </a:rPr>
              <a:t>Andelen tjejer som äter grönsaker så gott som dagligen har minskat mycket de senaste 10 åren. Andelen killar i årskurs 9 som äter grönsaker så gott som dagligen eller oftare har ökat de senaste åren. </a:t>
            </a:r>
          </a:p>
          <a:p>
            <a:pPr algn="l"/>
            <a:endParaRPr lang="sv-SE" sz="1000" spc="50" dirty="0">
              <a:solidFill>
                <a:srgbClr val="790726"/>
              </a:solidFill>
            </a:endParaRPr>
          </a:p>
          <a:p>
            <a:pPr algn="l"/>
            <a:r>
              <a:rPr lang="sv-SE" sz="1000" spc="50" dirty="0">
                <a:solidFill>
                  <a:srgbClr val="790726"/>
                </a:solidFill>
              </a:rPr>
              <a:t>Liknande trender </a:t>
            </a:r>
            <a:r>
              <a:rPr lang="sv-SE" sz="1000" spc="50">
                <a:solidFill>
                  <a:srgbClr val="790726"/>
                </a:solidFill>
              </a:rPr>
              <a:t>för unga </a:t>
            </a:r>
            <a:r>
              <a:rPr lang="sv-SE" sz="1000" spc="50" dirty="0">
                <a:solidFill>
                  <a:srgbClr val="790726"/>
                </a:solidFill>
              </a:rPr>
              <a:t>i årskurs 9 i länet kan även ses på riksnivå, det vill säga att tjejer generellt äter mer grönsaker än killar men att andelen killar som äter grönsaker har ökat samtidigt som andelen tjejer har minskat.*</a:t>
            </a:r>
          </a:p>
        </p:txBody>
      </p:sp>
    </p:spTree>
    <p:extLst>
      <p:ext uri="{BB962C8B-B14F-4D97-AF65-F5344CB8AC3E}">
        <p14:creationId xmlns:p14="http://schemas.microsoft.com/office/powerpoint/2010/main" val="2239200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2" y="740973"/>
            <a:ext cx="9736137" cy="1296000"/>
          </a:xfrm>
        </p:spPr>
        <p:txBody>
          <a:bodyPr/>
          <a:lstStyle/>
          <a:p>
            <a:r>
              <a:rPr lang="sv-SE"/>
              <a:t>Kost</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7" name="BodyContent">
            <a:extLst>
              <a:ext uri="{FF2B5EF4-FFF2-40B4-BE49-F238E27FC236}">
                <a16:creationId xmlns:a16="http://schemas.microsoft.com/office/drawing/2014/main" id="{5D957C75-5173-32B8-1D5D-5740A9F97FBE}"/>
              </a:ext>
            </a:extLst>
          </p:cNvPr>
          <p:cNvGrpSpPr/>
          <p:nvPr/>
        </p:nvGrpSpPr>
        <p:grpSpPr>
          <a:xfrm>
            <a:off x="720000" y="2196000"/>
            <a:ext cx="10764000" cy="3312000"/>
            <a:chOff x="720000" y="2196000"/>
            <a:chExt cx="10764000" cy="3312000"/>
          </a:xfrm>
        </p:grpSpPr>
        <p:graphicFrame>
          <p:nvGraphicFramePr>
            <p:cNvPr id="8" name="BodyContentTable">
              <a:extLst>
                <a:ext uri="{FF2B5EF4-FFF2-40B4-BE49-F238E27FC236}">
                  <a16:creationId xmlns:a16="http://schemas.microsoft.com/office/drawing/2014/main" id="{7C42B021-B00B-3026-1FFC-385127F890F2}"/>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9422D801-2086-5E77-1E0F-AE1D4E0CEECD}"/>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FEEADFA1-97CD-571A-06BE-43E25E8EF75D}"/>
              </a:ext>
            </a:extLst>
          </p:cNvPr>
          <p:cNvSpPr>
            <a:spLocks noGrp="1"/>
          </p:cNvSpPr>
          <p:nvPr>
            <p:ph type="sldNum" sz="quarter" idx="12"/>
          </p:nvPr>
        </p:nvSpPr>
        <p:spPr/>
        <p:txBody>
          <a:bodyPr/>
          <a:lstStyle/>
          <a:p>
            <a:fld id="{8EEB9E62-4301-493A-8C73-0409F1A2D539}" type="slidenum">
              <a:rPr lang="sv-SE" smtClean="0"/>
              <a:pPr/>
              <a:t>33</a:t>
            </a:fld>
            <a:endParaRPr lang="sv-SE"/>
          </a:p>
        </p:txBody>
      </p:sp>
      <p:sp>
        <p:nvSpPr>
          <p:cNvPr id="5" name="Rektangel: rundade hörn 4">
            <a:extLst>
              <a:ext uri="{FF2B5EF4-FFF2-40B4-BE49-F238E27FC236}">
                <a16:creationId xmlns:a16="http://schemas.microsoft.com/office/drawing/2014/main" id="{77156360-02B8-412F-AAFD-9B3EC7A9E246}"/>
              </a:ext>
            </a:extLst>
          </p:cNvPr>
          <p:cNvSpPr/>
          <p:nvPr/>
        </p:nvSpPr>
        <p:spPr>
          <a:xfrm>
            <a:off x="6848772" y="40241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Det är en större andel killar än tjejer som äter fisk eller skaldjur några gånger i veckan eller </a:t>
            </a:r>
            <a:r>
              <a:rPr lang="sv-SE" sz="1100" spc="50">
                <a:solidFill>
                  <a:srgbClr val="790726"/>
                </a:solidFill>
              </a:rPr>
              <a:t>oftare.</a:t>
            </a:r>
            <a:endParaRPr lang="sv-SE" sz="1100" spc="50" dirty="0">
              <a:solidFill>
                <a:srgbClr val="790726"/>
              </a:solidFill>
            </a:endParaRPr>
          </a:p>
          <a:p>
            <a:pPr algn="l"/>
            <a:endParaRPr lang="sv-SE" sz="1100" spc="50" dirty="0">
              <a:solidFill>
                <a:srgbClr val="790726"/>
              </a:solidFill>
            </a:endParaRPr>
          </a:p>
          <a:p>
            <a:pPr algn="l"/>
            <a:r>
              <a:rPr lang="sv-SE" sz="1100" spc="50" dirty="0">
                <a:solidFill>
                  <a:srgbClr val="790726"/>
                </a:solidFill>
              </a:rPr>
              <a:t>Det är även fler killar som äter pizza, hamburgare, kebab eller liknande några gånger i veckan eller oftare.</a:t>
            </a:r>
          </a:p>
        </p:txBody>
      </p:sp>
    </p:spTree>
    <p:extLst>
      <p:ext uri="{BB962C8B-B14F-4D97-AF65-F5344CB8AC3E}">
        <p14:creationId xmlns:p14="http://schemas.microsoft.com/office/powerpoint/2010/main" val="2139516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Kost</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7" name="BodyContentTable">
            <a:extLst>
              <a:ext uri="{FF2B5EF4-FFF2-40B4-BE49-F238E27FC236}">
                <a16:creationId xmlns:a16="http://schemas.microsoft.com/office/drawing/2014/main" id="{7633E203-AC09-C094-703B-E064761CCFB0}"/>
              </a:ext>
            </a:extLst>
          </p:cNvPr>
          <p:cNvGraphicFramePr>
            <a:graphicFrameLocks/>
          </p:cNvGraphicFramePr>
          <p:nvPr>
            <p:extLst>
              <p:ext uri="{D42A27DB-BD31-4B8C-83A1-F6EECF244321}">
                <p14:modId xmlns:p14="http://schemas.microsoft.com/office/powerpoint/2010/main" val="1586492675"/>
              </p:ext>
            </p:extLst>
          </p:nvPr>
        </p:nvGraphicFramePr>
        <p:xfrm>
          <a:off x="1579200" y="2233383"/>
          <a:ext cx="9085851"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Platshållare för bildnummer 7">
            <a:extLst>
              <a:ext uri="{FF2B5EF4-FFF2-40B4-BE49-F238E27FC236}">
                <a16:creationId xmlns:a16="http://schemas.microsoft.com/office/drawing/2014/main" id="{D484B0CB-4101-50A2-5200-84F06CB43EE4}"/>
              </a:ext>
            </a:extLst>
          </p:cNvPr>
          <p:cNvSpPr>
            <a:spLocks noGrp="1"/>
          </p:cNvSpPr>
          <p:nvPr>
            <p:ph type="sldNum" sz="quarter" idx="12"/>
          </p:nvPr>
        </p:nvSpPr>
        <p:spPr/>
        <p:txBody>
          <a:bodyPr/>
          <a:lstStyle/>
          <a:p>
            <a:fld id="{8EEB9E62-4301-493A-8C73-0409F1A2D539}" type="slidenum">
              <a:rPr lang="sv-SE" smtClean="0"/>
              <a:pPr/>
              <a:t>34</a:t>
            </a:fld>
            <a:endParaRPr lang="sv-SE"/>
          </a:p>
        </p:txBody>
      </p:sp>
      <p:sp>
        <p:nvSpPr>
          <p:cNvPr id="5" name="Rektangel: rundade hörn 4">
            <a:extLst>
              <a:ext uri="{FF2B5EF4-FFF2-40B4-BE49-F238E27FC236}">
                <a16:creationId xmlns:a16="http://schemas.microsoft.com/office/drawing/2014/main" id="{762D3950-4820-4492-4853-A0712DA7D9E7}"/>
              </a:ext>
            </a:extLst>
          </p:cNvPr>
          <p:cNvSpPr/>
          <p:nvPr/>
        </p:nvSpPr>
        <p:spPr>
          <a:xfrm>
            <a:off x="6848772" y="40241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a:solidFill>
                  <a:srgbClr val="790726"/>
                </a:solidFill>
                <a:effectLst/>
                <a:ea typeface="Aptos" panose="020B0004020202020204" pitchFamily="34" charset="0"/>
              </a:rPr>
              <a:t>Något mindre än var tredje kille i årskurs 9 och något fler än var tredje kille i Gy 2 äter kosttillskott en gång i veckan eller oftare.</a:t>
            </a:r>
            <a:endParaRPr lang="sv-SE" sz="1100" spc="50" dirty="0">
              <a:solidFill>
                <a:srgbClr val="790726"/>
              </a:solidFill>
            </a:endParaRPr>
          </a:p>
        </p:txBody>
      </p:sp>
    </p:spTree>
    <p:extLst>
      <p:ext uri="{BB962C8B-B14F-4D97-AF65-F5344CB8AC3E}">
        <p14:creationId xmlns:p14="http://schemas.microsoft.com/office/powerpoint/2010/main" val="123160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Fysisk aktivitet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7" name="BodyContentTable">
            <a:extLst>
              <a:ext uri="{FF2B5EF4-FFF2-40B4-BE49-F238E27FC236}">
                <a16:creationId xmlns:a16="http://schemas.microsoft.com/office/drawing/2014/main" id="{4228448C-8E1A-8D72-3612-7BDFDE1B6202}"/>
              </a:ext>
            </a:extLst>
          </p:cNvPr>
          <p:cNvGraphicFramePr>
            <a:graphicFrameLocks/>
          </p:cNvGraphicFramePr>
          <p:nvPr>
            <p:extLst>
              <p:ext uri="{D42A27DB-BD31-4B8C-83A1-F6EECF244321}">
                <p14:modId xmlns:p14="http://schemas.microsoft.com/office/powerpoint/2010/main" val="4027925905"/>
              </p:ext>
            </p:extLst>
          </p:nvPr>
        </p:nvGraphicFramePr>
        <p:xfrm>
          <a:off x="1092291" y="2254307"/>
          <a:ext cx="5266061"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Platshållare för bildnummer 7">
            <a:extLst>
              <a:ext uri="{FF2B5EF4-FFF2-40B4-BE49-F238E27FC236}">
                <a16:creationId xmlns:a16="http://schemas.microsoft.com/office/drawing/2014/main" id="{7A5FDCD0-7414-94D4-9104-F11CB0D891D2}"/>
              </a:ext>
            </a:extLst>
          </p:cNvPr>
          <p:cNvSpPr>
            <a:spLocks noGrp="1"/>
          </p:cNvSpPr>
          <p:nvPr>
            <p:ph type="sldNum" sz="quarter" idx="12"/>
          </p:nvPr>
        </p:nvSpPr>
        <p:spPr/>
        <p:txBody>
          <a:bodyPr/>
          <a:lstStyle/>
          <a:p>
            <a:fld id="{8EEB9E62-4301-493A-8C73-0409F1A2D539}" type="slidenum">
              <a:rPr lang="sv-SE" smtClean="0"/>
              <a:pPr/>
              <a:t>35</a:t>
            </a:fld>
            <a:endParaRPr lang="sv-SE"/>
          </a:p>
        </p:txBody>
      </p:sp>
      <p:sp>
        <p:nvSpPr>
          <p:cNvPr id="9" name="textruta 8">
            <a:extLst>
              <a:ext uri="{FF2B5EF4-FFF2-40B4-BE49-F238E27FC236}">
                <a16:creationId xmlns:a16="http://schemas.microsoft.com/office/drawing/2014/main" id="{71849C7E-1E73-3ADB-18DE-DFF0A5DD01E3}"/>
              </a:ext>
            </a:extLst>
          </p:cNvPr>
          <p:cNvSpPr txBox="1"/>
          <p:nvPr/>
        </p:nvSpPr>
        <p:spPr>
          <a:xfrm>
            <a:off x="3310352" y="1952568"/>
            <a:ext cx="6096000" cy="246221"/>
          </a:xfrm>
          <a:prstGeom prst="rect">
            <a:avLst/>
          </a:prstGeom>
          <a:noFill/>
        </p:spPr>
        <p:txBody>
          <a:bodyPr wrap="square">
            <a:spAutoFit/>
          </a:bodyPr>
          <a:lstStyle/>
          <a:p>
            <a:pPr algn="ctr" rtl="0">
              <a:defRPr sz="900" b="0" i="0" u="none" strike="noStrike" kern="1200" spc="50" baseline="0">
                <a:solidFill>
                  <a:prstClr val="black"/>
                </a:solidFill>
                <a:latin typeface="+mn-lt"/>
                <a:ea typeface="+mn-ea"/>
                <a:cs typeface="+mn-cs"/>
              </a:defRPr>
            </a:pPr>
            <a:r>
              <a:rPr lang="sv-SE" sz="1000" dirty="0"/>
              <a:t>Andel (%) som går eller cyklar en timme eller mer, 4-7 dagar /vecka</a:t>
            </a:r>
          </a:p>
        </p:txBody>
      </p:sp>
      <p:graphicFrame>
        <p:nvGraphicFramePr>
          <p:cNvPr id="13" name="BodyContent">
            <a:extLst>
              <a:ext uri="{FF2B5EF4-FFF2-40B4-BE49-F238E27FC236}">
                <a16:creationId xmlns:a16="http://schemas.microsoft.com/office/drawing/2014/main" id="{D7ECA8C8-9234-E110-8165-77D162D1E40C}"/>
              </a:ext>
            </a:extLst>
          </p:cNvPr>
          <p:cNvGraphicFramePr>
            <a:graphicFrameLocks/>
          </p:cNvGraphicFramePr>
          <p:nvPr>
            <p:extLst>
              <p:ext uri="{D42A27DB-BD31-4B8C-83A1-F6EECF244321}">
                <p14:modId xmlns:p14="http://schemas.microsoft.com/office/powerpoint/2010/main" val="4243940516"/>
              </p:ext>
            </p:extLst>
          </p:nvPr>
        </p:nvGraphicFramePr>
        <p:xfrm>
          <a:off x="6358353" y="2254308"/>
          <a:ext cx="5205574" cy="33120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ktangel: rundade hörn 4">
            <a:extLst>
              <a:ext uri="{FF2B5EF4-FFF2-40B4-BE49-F238E27FC236}">
                <a16:creationId xmlns:a16="http://schemas.microsoft.com/office/drawing/2014/main" id="{748DF75F-1BA5-7A1A-8360-0BEC25F8E86C}"/>
              </a:ext>
            </a:extLst>
          </p:cNvPr>
          <p:cNvSpPr/>
          <p:nvPr/>
        </p:nvSpPr>
        <p:spPr>
          <a:xfrm>
            <a:off x="6848772" y="40241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Ungefär hälften </a:t>
            </a:r>
            <a:r>
              <a:rPr lang="sv-SE" sz="1100" spc="50">
                <a:solidFill>
                  <a:srgbClr val="790726"/>
                </a:solidFill>
              </a:rPr>
              <a:t>av unga </a:t>
            </a:r>
            <a:r>
              <a:rPr lang="sv-SE" sz="1100" spc="50" dirty="0">
                <a:solidFill>
                  <a:srgbClr val="790726"/>
                </a:solidFill>
              </a:rPr>
              <a:t>uppger att de går eller cyklar en timme eller mer, 4-7 dagar per vecka. Det är en något högre andel killar än tjejer som uppger detta.</a:t>
            </a:r>
          </a:p>
        </p:txBody>
      </p:sp>
    </p:spTree>
    <p:extLst>
      <p:ext uri="{BB962C8B-B14F-4D97-AF65-F5344CB8AC3E}">
        <p14:creationId xmlns:p14="http://schemas.microsoft.com/office/powerpoint/2010/main" val="2139516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Fysisk aktivitet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BodyFooterLeft">
            <a:extLst>
              <a:ext uri="{FF2B5EF4-FFF2-40B4-BE49-F238E27FC236}">
                <a16:creationId xmlns:a16="http://schemas.microsoft.com/office/drawing/2014/main" id="{60088894-5871-4BBB-967E-8D4EF6E381EC}"/>
              </a:ext>
            </a:extLst>
          </p:cNvPr>
          <p:cNvSpPr txBox="1"/>
          <p:nvPr/>
        </p:nvSpPr>
        <p:spPr>
          <a:xfrm>
            <a:off x="1268937" y="6260797"/>
            <a:ext cx="9359900" cy="302385"/>
          </a:xfrm>
          <a:prstGeom prst="rect">
            <a:avLst/>
          </a:prstGeom>
          <a:noFill/>
        </p:spPr>
        <p:txBody>
          <a:bodyPr vertOverflow="clip" wrap="square" lIns="0" tIns="0" rIns="0" bIns="0" rtlCol="0" anchor="t"/>
          <a:lstStyle/>
          <a:p>
            <a:pPr algn="l"/>
            <a:endParaRPr lang="sv-SE" sz="1100" spc="50" dirty="0">
              <a:solidFill>
                <a:schemeClr val="tx1">
                  <a:tint val="84600"/>
                </a:schemeClr>
              </a:solidFill>
            </a:endParaRPr>
          </a:p>
          <a:p>
            <a:pPr algn="l"/>
            <a:r>
              <a:rPr lang="sv-SE" sz="800" spc="50" dirty="0">
                <a:solidFill>
                  <a:schemeClr val="tx1">
                    <a:tint val="84600"/>
                  </a:schemeClr>
                </a:solidFill>
              </a:rPr>
              <a:t>* Folkhälsomyndigheten. (2023). Skolbarns hälsovanor i Sverige 2021/2022 Nationella resultat. </a:t>
            </a:r>
          </a:p>
          <a:p>
            <a:pPr algn="l"/>
            <a:endParaRPr lang="sv-SE" sz="1100" spc="50" dirty="0">
              <a:solidFill>
                <a:schemeClr val="tx1">
                  <a:tint val="84600"/>
                </a:schemeClr>
              </a:solidFill>
            </a:endParaRPr>
          </a:p>
        </p:txBody>
      </p:sp>
      <p:graphicFrame>
        <p:nvGraphicFramePr>
          <p:cNvPr id="7" name="BodyContentTable">
            <a:extLst>
              <a:ext uri="{FF2B5EF4-FFF2-40B4-BE49-F238E27FC236}">
                <a16:creationId xmlns:a16="http://schemas.microsoft.com/office/drawing/2014/main" id="{AF598601-1731-0E00-026D-16A34F17026F}"/>
              </a:ext>
            </a:extLst>
          </p:cNvPr>
          <p:cNvGraphicFramePr>
            <a:graphicFrameLocks/>
          </p:cNvGraphicFramePr>
          <p:nvPr>
            <p:extLst>
              <p:ext uri="{D42A27DB-BD31-4B8C-83A1-F6EECF244321}">
                <p14:modId xmlns:p14="http://schemas.microsoft.com/office/powerpoint/2010/main" val="2257678564"/>
              </p:ext>
            </p:extLst>
          </p:nvPr>
        </p:nvGraphicFramePr>
        <p:xfrm>
          <a:off x="719999" y="2196000"/>
          <a:ext cx="5376001"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Platshållare för bildnummer 7">
            <a:extLst>
              <a:ext uri="{FF2B5EF4-FFF2-40B4-BE49-F238E27FC236}">
                <a16:creationId xmlns:a16="http://schemas.microsoft.com/office/drawing/2014/main" id="{CCF650C2-2F9E-4D8E-0933-28B06D774D99}"/>
              </a:ext>
            </a:extLst>
          </p:cNvPr>
          <p:cNvSpPr>
            <a:spLocks noGrp="1"/>
          </p:cNvSpPr>
          <p:nvPr>
            <p:ph type="sldNum" sz="quarter" idx="12"/>
          </p:nvPr>
        </p:nvSpPr>
        <p:spPr/>
        <p:txBody>
          <a:bodyPr/>
          <a:lstStyle/>
          <a:p>
            <a:fld id="{8EEB9E62-4301-493A-8C73-0409F1A2D539}" type="slidenum">
              <a:rPr lang="sv-SE" smtClean="0"/>
              <a:pPr/>
              <a:t>36</a:t>
            </a:fld>
            <a:endParaRPr lang="sv-SE"/>
          </a:p>
        </p:txBody>
      </p:sp>
      <p:graphicFrame>
        <p:nvGraphicFramePr>
          <p:cNvPr id="5" name="BodyContent">
            <a:extLst>
              <a:ext uri="{FF2B5EF4-FFF2-40B4-BE49-F238E27FC236}">
                <a16:creationId xmlns:a16="http://schemas.microsoft.com/office/drawing/2014/main" id="{11DF17CE-702B-7A18-D689-73ADBA2C10B3}"/>
              </a:ext>
            </a:extLst>
          </p:cNvPr>
          <p:cNvGraphicFramePr>
            <a:graphicFrameLocks noGrp="1"/>
          </p:cNvGraphicFramePr>
          <p:nvPr>
            <p:ph sz="quarter" idx="10"/>
            <p:extLst>
              <p:ext uri="{D42A27DB-BD31-4B8C-83A1-F6EECF244321}">
                <p14:modId xmlns:p14="http://schemas.microsoft.com/office/powerpoint/2010/main" val="1735371546"/>
              </p:ext>
            </p:extLst>
          </p:nvPr>
        </p:nvGraphicFramePr>
        <p:xfrm>
          <a:off x="6096000" y="2195999"/>
          <a:ext cx="5644352" cy="331200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a:extLst>
              <a:ext uri="{FF2B5EF4-FFF2-40B4-BE49-F238E27FC236}">
                <a16:creationId xmlns:a16="http://schemas.microsoft.com/office/drawing/2014/main" id="{9C0018A7-1B7B-3670-2421-7D48A7B07034}"/>
              </a:ext>
            </a:extLst>
          </p:cNvPr>
          <p:cNvSpPr txBox="1"/>
          <p:nvPr/>
        </p:nvSpPr>
        <p:spPr>
          <a:xfrm>
            <a:off x="3048000" y="1882685"/>
            <a:ext cx="6096000" cy="246221"/>
          </a:xfrm>
          <a:prstGeom prst="rect">
            <a:avLst/>
          </a:prstGeom>
          <a:noFill/>
        </p:spPr>
        <p:txBody>
          <a:bodyPr wrap="square">
            <a:spAutoFit/>
          </a:bodyPr>
          <a:lstStyle/>
          <a:p>
            <a:pPr algn="ctr" rtl="0">
              <a:defRPr sz="900" b="0" i="0" u="none" strike="noStrike" kern="1200" spc="50" baseline="0">
                <a:solidFill>
                  <a:prstClr val="black"/>
                </a:solidFill>
                <a:latin typeface="+mn-lt"/>
                <a:ea typeface="+mn-ea"/>
                <a:cs typeface="+mn-cs"/>
              </a:defRPr>
            </a:pPr>
            <a:r>
              <a:rPr lang="sv-SE" sz="1000" dirty="0"/>
              <a:t>Andel (%) som tränar minst 30 minuter 2-3 gånger per vecka eller oftare</a:t>
            </a:r>
          </a:p>
        </p:txBody>
      </p:sp>
      <p:sp>
        <p:nvSpPr>
          <p:cNvPr id="9" name="Rektangel: rundade hörn 8">
            <a:extLst>
              <a:ext uri="{FF2B5EF4-FFF2-40B4-BE49-F238E27FC236}">
                <a16:creationId xmlns:a16="http://schemas.microsoft.com/office/drawing/2014/main" id="{FC1C3547-A434-50F1-7D4A-7C8C96B9D505}"/>
              </a:ext>
            </a:extLst>
          </p:cNvPr>
          <p:cNvSpPr/>
          <p:nvPr/>
        </p:nvSpPr>
        <p:spPr>
          <a:xfrm>
            <a:off x="6848772" y="40241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dirty="0">
                <a:solidFill>
                  <a:srgbClr val="790726"/>
                </a:solidFill>
              </a:rPr>
              <a:t>Omkring 8 av 10 killar uppger att de tränar minst 30 minuter 2-3 gånger per vecka eller oftare, medan det är drygt två tredjedelar av tjejerna i </a:t>
            </a:r>
            <a:r>
              <a:rPr lang="sv-SE" sz="1000" spc="50">
                <a:solidFill>
                  <a:srgbClr val="790726"/>
                </a:solidFill>
              </a:rPr>
              <a:t>Gy 2 som </a:t>
            </a:r>
            <a:r>
              <a:rPr lang="sv-SE" sz="1000" spc="50" dirty="0">
                <a:solidFill>
                  <a:srgbClr val="790726"/>
                </a:solidFill>
              </a:rPr>
              <a:t>uppger detta.</a:t>
            </a:r>
          </a:p>
          <a:p>
            <a:pPr algn="l"/>
            <a:endParaRPr lang="sv-SE" sz="1000" spc="50" dirty="0">
              <a:solidFill>
                <a:srgbClr val="790726"/>
              </a:solidFill>
            </a:endParaRPr>
          </a:p>
          <a:p>
            <a:pPr algn="l"/>
            <a:r>
              <a:rPr lang="sv-SE" sz="1000" spc="50" dirty="0">
                <a:solidFill>
                  <a:srgbClr val="790726"/>
                </a:solidFill>
              </a:rPr>
              <a:t>Även på riksnivå tränar killar i årskurs 9 i något högre grad än tjejer i årskurs 9.*</a:t>
            </a:r>
          </a:p>
        </p:txBody>
      </p:sp>
    </p:spTree>
    <p:extLst>
      <p:ext uri="{BB962C8B-B14F-4D97-AF65-F5344CB8AC3E}">
        <p14:creationId xmlns:p14="http://schemas.microsoft.com/office/powerpoint/2010/main" val="2139516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Sömn</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7" name="BodyContentTable">
            <a:extLst>
              <a:ext uri="{FF2B5EF4-FFF2-40B4-BE49-F238E27FC236}">
                <a16:creationId xmlns:a16="http://schemas.microsoft.com/office/drawing/2014/main" id="{592B9B45-C7E9-65D4-0E71-2C8C809AF135}"/>
              </a:ext>
            </a:extLst>
          </p:cNvPr>
          <p:cNvGraphicFramePr>
            <a:graphicFrameLocks/>
          </p:cNvGraphicFramePr>
          <p:nvPr>
            <p:extLst>
              <p:ext uri="{D42A27DB-BD31-4B8C-83A1-F6EECF244321}">
                <p14:modId xmlns:p14="http://schemas.microsoft.com/office/powerpoint/2010/main" val="1068310305"/>
              </p:ext>
            </p:extLst>
          </p:nvPr>
        </p:nvGraphicFramePr>
        <p:xfrm>
          <a:off x="866039" y="2233383"/>
          <a:ext cx="10507648"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Platshållare för bildnummer 7">
            <a:extLst>
              <a:ext uri="{FF2B5EF4-FFF2-40B4-BE49-F238E27FC236}">
                <a16:creationId xmlns:a16="http://schemas.microsoft.com/office/drawing/2014/main" id="{F879FC80-356C-5A09-3004-83C4A80AE3A0}"/>
              </a:ext>
            </a:extLst>
          </p:cNvPr>
          <p:cNvSpPr>
            <a:spLocks noGrp="1"/>
          </p:cNvSpPr>
          <p:nvPr>
            <p:ph type="sldNum" sz="quarter" idx="12"/>
          </p:nvPr>
        </p:nvSpPr>
        <p:spPr/>
        <p:txBody>
          <a:bodyPr/>
          <a:lstStyle/>
          <a:p>
            <a:fld id="{8EEB9E62-4301-493A-8C73-0409F1A2D539}" type="slidenum">
              <a:rPr lang="sv-SE" smtClean="0"/>
              <a:pPr/>
              <a:t>37</a:t>
            </a:fld>
            <a:endParaRPr lang="sv-SE"/>
          </a:p>
        </p:txBody>
      </p:sp>
      <p:sp>
        <p:nvSpPr>
          <p:cNvPr id="5" name="Rektangel: rundade hörn 4">
            <a:extLst>
              <a:ext uri="{FF2B5EF4-FFF2-40B4-BE49-F238E27FC236}">
                <a16:creationId xmlns:a16="http://schemas.microsoft.com/office/drawing/2014/main" id="{4FBF31C8-9A75-A73E-F69F-B5A4B25C385D}"/>
              </a:ext>
            </a:extLst>
          </p:cNvPr>
          <p:cNvSpPr/>
          <p:nvPr/>
        </p:nvSpPr>
        <p:spPr>
          <a:xfrm>
            <a:off x="6848772" y="40241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Bland killar i årskurs 9 tycker nästan 8 av 10 att de sover bra. Bland resterande grupper tycker färre än 7 av 10 att de sover bra.</a:t>
            </a:r>
          </a:p>
        </p:txBody>
      </p:sp>
    </p:spTree>
    <p:extLst>
      <p:ext uri="{BB962C8B-B14F-4D97-AF65-F5344CB8AC3E}">
        <p14:creationId xmlns:p14="http://schemas.microsoft.com/office/powerpoint/2010/main" val="470097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Sömn</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7" name="Platshållare för bildnummer 6">
            <a:extLst>
              <a:ext uri="{FF2B5EF4-FFF2-40B4-BE49-F238E27FC236}">
                <a16:creationId xmlns:a16="http://schemas.microsoft.com/office/drawing/2014/main" id="{340C86E4-02F9-0ABD-9D32-0B9C49A418D8}"/>
              </a:ext>
            </a:extLst>
          </p:cNvPr>
          <p:cNvSpPr>
            <a:spLocks noGrp="1"/>
          </p:cNvSpPr>
          <p:nvPr>
            <p:ph type="sldNum" sz="quarter" idx="12"/>
          </p:nvPr>
        </p:nvSpPr>
        <p:spPr/>
        <p:txBody>
          <a:bodyPr/>
          <a:lstStyle/>
          <a:p>
            <a:fld id="{8EEB9E62-4301-493A-8C73-0409F1A2D539}" type="slidenum">
              <a:rPr lang="sv-SE" smtClean="0"/>
              <a:pPr/>
              <a:t>38</a:t>
            </a:fld>
            <a:endParaRPr lang="sv-SE"/>
          </a:p>
        </p:txBody>
      </p:sp>
      <p:graphicFrame>
        <p:nvGraphicFramePr>
          <p:cNvPr id="5" name="BodyContent">
            <a:extLst>
              <a:ext uri="{FF2B5EF4-FFF2-40B4-BE49-F238E27FC236}">
                <a16:creationId xmlns:a16="http://schemas.microsoft.com/office/drawing/2014/main" id="{7D0090AE-D61F-12CE-AAC7-B93CD16F5836}"/>
              </a:ext>
            </a:extLst>
          </p:cNvPr>
          <p:cNvGraphicFramePr>
            <a:graphicFrameLocks noGrp="1"/>
          </p:cNvGraphicFramePr>
          <p:nvPr>
            <p:ph sz="quarter" idx="10"/>
            <p:extLst>
              <p:ext uri="{D42A27DB-BD31-4B8C-83A1-F6EECF244321}">
                <p14:modId xmlns:p14="http://schemas.microsoft.com/office/powerpoint/2010/main" val="4282071004"/>
              </p:ext>
            </p:extLst>
          </p:nvPr>
        </p:nvGraphicFramePr>
        <p:xfrm>
          <a:off x="870873" y="2084271"/>
          <a:ext cx="5409855" cy="3779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BodyContent">
            <a:extLst>
              <a:ext uri="{FF2B5EF4-FFF2-40B4-BE49-F238E27FC236}">
                <a16:creationId xmlns:a16="http://schemas.microsoft.com/office/drawing/2014/main" id="{598CE65D-87BC-E040-0258-84D459DBAACC}"/>
              </a:ext>
            </a:extLst>
          </p:cNvPr>
          <p:cNvGraphicFramePr>
            <a:graphicFrameLocks/>
          </p:cNvGraphicFramePr>
          <p:nvPr>
            <p:extLst>
              <p:ext uri="{D42A27DB-BD31-4B8C-83A1-F6EECF244321}">
                <p14:modId xmlns:p14="http://schemas.microsoft.com/office/powerpoint/2010/main" val="948603717"/>
              </p:ext>
            </p:extLst>
          </p:nvPr>
        </p:nvGraphicFramePr>
        <p:xfrm>
          <a:off x="6188363" y="2195513"/>
          <a:ext cx="5292437" cy="366859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a:extLst>
              <a:ext uri="{FF2B5EF4-FFF2-40B4-BE49-F238E27FC236}">
                <a16:creationId xmlns:a16="http://schemas.microsoft.com/office/drawing/2014/main" id="{DC0479A8-D3A6-8B92-F29B-C68E2970012C}"/>
              </a:ext>
            </a:extLst>
          </p:cNvPr>
          <p:cNvSpPr txBox="1"/>
          <p:nvPr/>
        </p:nvSpPr>
        <p:spPr>
          <a:xfrm>
            <a:off x="3310352" y="1924795"/>
            <a:ext cx="6096000" cy="253916"/>
          </a:xfrm>
          <a:prstGeom prst="rect">
            <a:avLst/>
          </a:prstGeom>
          <a:noFill/>
        </p:spPr>
        <p:txBody>
          <a:bodyPr wrap="square">
            <a:spAutoFit/>
          </a:bodyPr>
          <a:lstStyle/>
          <a:p>
            <a:pPr algn="ctr" rtl="0">
              <a:defRPr sz="1000" b="0" i="0" u="none" strike="noStrike" kern="1200" spc="50" baseline="0">
                <a:solidFill>
                  <a:prstClr val="black"/>
                </a:solidFill>
                <a:latin typeface="+mn-lt"/>
                <a:ea typeface="+mn-ea"/>
                <a:cs typeface="+mn-cs"/>
              </a:defRPr>
            </a:pPr>
            <a:r>
              <a:rPr lang="sv-SE" sz="1050" dirty="0"/>
              <a:t>Andel (%) som sover 8 timmar eller mer i genomsnitt</a:t>
            </a:r>
          </a:p>
        </p:txBody>
      </p:sp>
      <p:sp>
        <p:nvSpPr>
          <p:cNvPr id="9" name="Rektangel: rundade hörn 8">
            <a:extLst>
              <a:ext uri="{FF2B5EF4-FFF2-40B4-BE49-F238E27FC236}">
                <a16:creationId xmlns:a16="http://schemas.microsoft.com/office/drawing/2014/main" id="{6E3154C8-4EB1-7702-CDDA-F7303DAC0A6F}"/>
              </a:ext>
            </a:extLst>
          </p:cNvPr>
          <p:cNvSpPr/>
          <p:nvPr/>
        </p:nvSpPr>
        <p:spPr>
          <a:xfrm>
            <a:off x="6848772" y="40241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Killar i årskurs 9 är den grupp där störst andel sover 8 timmar eller mer i genomsnitt</a:t>
            </a:r>
            <a:r>
              <a:rPr lang="sv-SE" sz="1100" spc="50">
                <a:solidFill>
                  <a:srgbClr val="790726"/>
                </a:solidFill>
              </a:rPr>
              <a:t>. Unga </a:t>
            </a:r>
            <a:r>
              <a:rPr lang="sv-SE" sz="1100" spc="50" dirty="0">
                <a:solidFill>
                  <a:srgbClr val="790726"/>
                </a:solidFill>
              </a:rPr>
              <a:t>i Gy 2 sover i genomsnitt mindre </a:t>
            </a:r>
            <a:r>
              <a:rPr lang="sv-SE" sz="1100" spc="50">
                <a:solidFill>
                  <a:srgbClr val="790726"/>
                </a:solidFill>
              </a:rPr>
              <a:t>än unga </a:t>
            </a:r>
            <a:r>
              <a:rPr lang="sv-SE" sz="1100" spc="50" dirty="0">
                <a:solidFill>
                  <a:srgbClr val="790726"/>
                </a:solidFill>
              </a:rPr>
              <a:t>som går årskurs 9.</a:t>
            </a:r>
          </a:p>
        </p:txBody>
      </p:sp>
    </p:spTree>
    <p:extLst>
      <p:ext uri="{BB962C8B-B14F-4D97-AF65-F5344CB8AC3E}">
        <p14:creationId xmlns:p14="http://schemas.microsoft.com/office/powerpoint/2010/main" val="2139516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92575" y="799499"/>
            <a:ext cx="9360000" cy="1296000"/>
          </a:xfrm>
        </p:spPr>
        <p:txBody>
          <a:bodyPr/>
          <a:lstStyle/>
          <a:p>
            <a:r>
              <a:rPr lang="sv-SE" dirty="0"/>
              <a:t>Sex och samlevnad</a:t>
            </a:r>
          </a:p>
        </p:txBody>
      </p:sp>
      <p:sp>
        <p:nvSpPr>
          <p:cNvPr id="2" name="Rektangel: rundade hörn 1">
            <a:extLst>
              <a:ext uri="{FF2B5EF4-FFF2-40B4-BE49-F238E27FC236}">
                <a16:creationId xmlns:a16="http://schemas.microsoft.com/office/drawing/2014/main" id="{D74B1DBF-7549-B169-502B-1F5F62948C9E}"/>
              </a:ext>
            </a:extLst>
          </p:cNvPr>
          <p:cNvSpPr/>
          <p:nvPr/>
        </p:nvSpPr>
        <p:spPr>
          <a:xfrm>
            <a:off x="6848772" y="40241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a:solidFill>
                  <a:srgbClr val="790726"/>
                </a:solidFill>
              </a:rPr>
              <a:t>Unga </a:t>
            </a:r>
            <a:r>
              <a:rPr lang="sv-SE" sz="1100" spc="50" dirty="0">
                <a:solidFill>
                  <a:srgbClr val="790726"/>
                </a:solidFill>
              </a:rPr>
              <a:t>vill främst ha mer kunskap om hur man hittar någon att bli tillsammans med och hur man får ett förhållande att fungera bra.</a:t>
            </a:r>
          </a:p>
        </p:txBody>
      </p:sp>
      <p:sp>
        <p:nvSpPr>
          <p:cNvPr id="4" name="Platshållare för bildnummer 3">
            <a:extLst>
              <a:ext uri="{FF2B5EF4-FFF2-40B4-BE49-F238E27FC236}">
                <a16:creationId xmlns:a16="http://schemas.microsoft.com/office/drawing/2014/main" id="{0134B646-4991-AC07-3C2D-39612B6FCC90}"/>
              </a:ext>
            </a:extLst>
          </p:cNvPr>
          <p:cNvSpPr>
            <a:spLocks noGrp="1"/>
          </p:cNvSpPr>
          <p:nvPr>
            <p:ph type="sldNum" sz="quarter" idx="12"/>
          </p:nvPr>
        </p:nvSpPr>
        <p:spPr/>
        <p:txBody>
          <a:bodyPr/>
          <a:lstStyle/>
          <a:p>
            <a:fld id="{8EEB9E62-4301-493A-8C73-0409F1A2D539}" type="slidenum">
              <a:rPr lang="sv-SE" smtClean="0"/>
              <a:pPr/>
              <a:t>39</a:t>
            </a:fld>
            <a:endParaRPr lang="sv-SE"/>
          </a:p>
        </p:txBody>
      </p:sp>
      <p:graphicFrame>
        <p:nvGraphicFramePr>
          <p:cNvPr id="5" name="BodyContent">
            <a:extLst>
              <a:ext uri="{FF2B5EF4-FFF2-40B4-BE49-F238E27FC236}">
                <a16:creationId xmlns:a16="http://schemas.microsoft.com/office/drawing/2014/main" id="{837D27CE-6451-746D-B046-C0CD8D8A81C4}"/>
              </a:ext>
            </a:extLst>
          </p:cNvPr>
          <p:cNvGraphicFramePr>
            <a:graphicFrameLocks noGrp="1"/>
          </p:cNvGraphicFramePr>
          <p:nvPr>
            <p:ph sz="quarter" idx="10"/>
            <p:extLst>
              <p:ext uri="{D42A27DB-BD31-4B8C-83A1-F6EECF244321}">
                <p14:modId xmlns:p14="http://schemas.microsoft.com/office/powerpoint/2010/main" val="3682434422"/>
              </p:ext>
            </p:extLst>
          </p:nvPr>
        </p:nvGraphicFramePr>
        <p:xfrm>
          <a:off x="1416050" y="1776413"/>
          <a:ext cx="9359900" cy="3779837"/>
        </p:xfrm>
        <a:graphic>
          <a:graphicData uri="http://schemas.openxmlformats.org/drawingml/2006/chart">
            <c:chart xmlns:c="http://schemas.openxmlformats.org/drawingml/2006/chart" xmlns:r="http://schemas.openxmlformats.org/officeDocument/2006/relationships" r:id="rId2"/>
          </a:graphicData>
        </a:graphic>
      </p:graphicFrame>
      <p:sp>
        <p:nvSpPr>
          <p:cNvPr id="6" name="BodyFooterLeft">
            <a:extLst>
              <a:ext uri="{FF2B5EF4-FFF2-40B4-BE49-F238E27FC236}">
                <a16:creationId xmlns:a16="http://schemas.microsoft.com/office/drawing/2014/main" id="{02433B59-1E68-C4A2-AAC8-FA3968AC264E}"/>
              </a:ext>
            </a:extLst>
          </p:cNvPr>
          <p:cNvSpPr txBox="1"/>
          <p:nvPr/>
        </p:nvSpPr>
        <p:spPr>
          <a:xfrm>
            <a:off x="1439863" y="5565148"/>
            <a:ext cx="9359900" cy="864000"/>
          </a:xfrm>
          <a:prstGeom prst="rect">
            <a:avLst/>
          </a:prstGeom>
          <a:noFill/>
        </p:spPr>
        <p:txBody>
          <a:bodyPr vertOverflow="clip" wrap="square" lIns="0" tIns="0" rIns="0" bIns="0" rtlCol="0" anchor="t"/>
          <a:lstStyle/>
          <a:p>
            <a:pPr algn="l"/>
            <a:r>
              <a:rPr lang="en-GB" sz="1100" spc="50" noProof="1">
                <a:solidFill>
                  <a:schemeClr val="tx1">
                    <a:tint val="84600"/>
                  </a:schemeClr>
                </a:solidFill>
              </a:rPr>
              <a:t>* De fyra vanligast förekommande påståendena som de svarande har svarat, av samtliga påståenden (hur man hittar någon att bli tillsammans med, hur man får ett förhållande att fungera bra, hur man gör slut, onani och sex, homo-, bi- eller annan sexuell läggning, religionens/kulturens/samhällets påverkan på sexualiteten, hur man tar upp frågan om kondomanvändning, när man är på väg att ha sex, hur man undviker oönskade graviditeter, hur könssjukdomar smittar, annat)</a:t>
            </a:r>
          </a:p>
        </p:txBody>
      </p:sp>
    </p:spTree>
    <p:extLst>
      <p:ext uri="{BB962C8B-B14F-4D97-AF65-F5344CB8AC3E}">
        <p14:creationId xmlns:p14="http://schemas.microsoft.com/office/powerpoint/2010/main" val="549422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p:txBody>
          <a:bodyPr/>
          <a:lstStyle/>
          <a:p>
            <a:r>
              <a:rPr lang="sv-SE" dirty="0"/>
              <a:t>Svarsfrekvenser</a:t>
            </a:r>
          </a:p>
        </p:txBody>
      </p:sp>
      <p:grpSp>
        <p:nvGrpSpPr>
          <p:cNvPr id="2" name="BodyFooter">
            <a:extLst>
              <a:ext uri="{FF2B5EF4-FFF2-40B4-BE49-F238E27FC236}">
                <a16:creationId xmlns:a16="http://schemas.microsoft.com/office/drawing/2014/main" id="{A2FD41AD-B7E0-0560-83CD-DA08C55F2BD9}"/>
              </a:ext>
            </a:extLst>
          </p:cNvPr>
          <p:cNvGrpSpPr/>
          <p:nvPr/>
        </p:nvGrpSpPr>
        <p:grpSpPr>
          <a:xfrm>
            <a:off x="1439863" y="5507998"/>
            <a:ext cx="9359900" cy="864000"/>
            <a:chOff x="720000" y="5508000"/>
            <a:chExt cx="10764000" cy="216000"/>
          </a:xfrm>
        </p:grpSpPr>
      </p:grpSp>
      <p:grpSp>
        <p:nvGrpSpPr>
          <p:cNvPr id="30" name="Title2"/>
          <p:cNvGrpSpPr/>
          <p:nvPr/>
        </p:nvGrpSpPr>
        <p:grpSpPr>
          <a:xfrm>
            <a:off x="720000" y="936000"/>
            <a:ext cx="10764000" cy="360000"/>
            <a:chOff x="720000" y="936000"/>
            <a:chExt cx="10764000" cy="360000"/>
          </a:xfrm>
        </p:grpSpPr>
        <p:sp>
          <p:nvSpPr>
            <p:cNvPr id="31" name="Title2Center"/>
            <p:cNvSpPr txBox="1"/>
            <p:nvPr/>
          </p:nvSpPr>
          <p:spPr>
            <a:xfrm>
              <a:off x="720000" y="936000"/>
              <a:ext cx="10764000" cy="360000"/>
            </a:xfrm>
            <a:prstGeom prst="rect">
              <a:avLst/>
            </a:prstGeom>
            <a:noFill/>
          </p:spPr>
          <p:txBody>
            <a:bodyPr vertOverflow="clip" wrap="square" lIns="0" tIns="0" rIns="0" bIns="0" rtlCol="0" anchor="t"/>
            <a:lstStyle/>
            <a:p>
              <a:pPr algn="ctr"/>
              <a:r>
                <a:rPr lang="en-GB" sz="900" b="1" spc="50" noProof="1">
                  <a:solidFill>
                    <a:schemeClr val="tx1">
                      <a:tint val="84700"/>
                    </a:schemeClr>
                  </a:solidFill>
                </a:rPr>
                <a:t> </a:t>
              </a:r>
            </a:p>
          </p:txBody>
        </p:sp>
      </p:grpSp>
      <p:sp>
        <p:nvSpPr>
          <p:cNvPr id="5" name="Platshållare för bildnummer 4">
            <a:extLst>
              <a:ext uri="{FF2B5EF4-FFF2-40B4-BE49-F238E27FC236}">
                <a16:creationId xmlns:a16="http://schemas.microsoft.com/office/drawing/2014/main" id="{524A0D40-186E-E75B-10CA-D9A975C9B8D7}"/>
              </a:ext>
            </a:extLst>
          </p:cNvPr>
          <p:cNvSpPr>
            <a:spLocks noGrp="1"/>
          </p:cNvSpPr>
          <p:nvPr>
            <p:ph type="sldNum" sz="quarter" idx="12"/>
          </p:nvPr>
        </p:nvSpPr>
        <p:spPr/>
        <p:txBody>
          <a:bodyPr/>
          <a:lstStyle/>
          <a:p>
            <a:fld id="{8EEB9E62-4301-493A-8C73-0409F1A2D539}" type="slidenum">
              <a:rPr lang="sv-SE" smtClean="0"/>
              <a:pPr/>
              <a:t>4</a:t>
            </a:fld>
            <a:endParaRPr lang="sv-SE"/>
          </a:p>
        </p:txBody>
      </p:sp>
      <p:graphicFrame>
        <p:nvGraphicFramePr>
          <p:cNvPr id="6" name="Tabell 14">
            <a:extLst>
              <a:ext uri="{FF2B5EF4-FFF2-40B4-BE49-F238E27FC236}">
                <a16:creationId xmlns:a16="http://schemas.microsoft.com/office/drawing/2014/main" id="{419E480B-7309-A9D4-34AB-7A0AC49D1420}"/>
              </a:ext>
            </a:extLst>
          </p:cNvPr>
          <p:cNvGraphicFramePr>
            <a:graphicFrameLocks noGrp="1"/>
          </p:cNvGraphicFramePr>
          <p:nvPr>
            <p:extLst>
              <p:ext uri="{D42A27DB-BD31-4B8C-83A1-F6EECF244321}">
                <p14:modId xmlns:p14="http://schemas.microsoft.com/office/powerpoint/2010/main" val="3552480057"/>
              </p:ext>
            </p:extLst>
          </p:nvPr>
        </p:nvGraphicFramePr>
        <p:xfrm>
          <a:off x="2191523" y="2544999"/>
          <a:ext cx="7601808" cy="2186109"/>
        </p:xfrm>
        <a:graphic>
          <a:graphicData uri="http://schemas.openxmlformats.org/drawingml/2006/table">
            <a:tbl>
              <a:tblPr firstRow="1" bandRow="1"/>
              <a:tblGrid>
                <a:gridCol w="1900452">
                  <a:extLst>
                    <a:ext uri="{9D8B030D-6E8A-4147-A177-3AD203B41FA5}">
                      <a16:colId xmlns:a16="http://schemas.microsoft.com/office/drawing/2014/main" val="1578566406"/>
                    </a:ext>
                  </a:extLst>
                </a:gridCol>
                <a:gridCol w="1900452">
                  <a:extLst>
                    <a:ext uri="{9D8B030D-6E8A-4147-A177-3AD203B41FA5}">
                      <a16:colId xmlns:a16="http://schemas.microsoft.com/office/drawing/2014/main" val="1035222760"/>
                    </a:ext>
                  </a:extLst>
                </a:gridCol>
                <a:gridCol w="1900452">
                  <a:extLst>
                    <a:ext uri="{9D8B030D-6E8A-4147-A177-3AD203B41FA5}">
                      <a16:colId xmlns:a16="http://schemas.microsoft.com/office/drawing/2014/main" val="179018176"/>
                    </a:ext>
                  </a:extLst>
                </a:gridCol>
                <a:gridCol w="1900452">
                  <a:extLst>
                    <a:ext uri="{9D8B030D-6E8A-4147-A177-3AD203B41FA5}">
                      <a16:colId xmlns:a16="http://schemas.microsoft.com/office/drawing/2014/main" val="3535217673"/>
                    </a:ext>
                  </a:extLst>
                </a:gridCol>
              </a:tblGrid>
              <a:tr h="542143">
                <a:tc>
                  <a:txBody>
                    <a:bodyPr/>
                    <a:lstStyle/>
                    <a:p>
                      <a:pPr algn="just" fontAlgn="ctr">
                        <a:defRPr spc="50"/>
                      </a:pPr>
                      <a:r>
                        <a:rPr lang="sv-SE" sz="1600" b="1" dirty="0">
                          <a:solidFill>
                            <a:schemeClr val="bg1"/>
                          </a:solidFill>
                        </a:rPr>
                        <a:t>Årskurs</a:t>
                      </a:r>
                      <a:endParaRPr sz="1600" b="1" dirty="0">
                        <a:solidFill>
                          <a:schemeClr val="bg1"/>
                        </a:solidFill>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60424"/>
                    </a:solidFill>
                  </a:tcPr>
                </a:tc>
                <a:tc>
                  <a:txBody>
                    <a:bodyPr/>
                    <a:lstStyle/>
                    <a:p>
                      <a:pPr algn="ctr" fontAlgn="ctr">
                        <a:defRPr spc="50"/>
                      </a:pPr>
                      <a:r>
                        <a:rPr lang="sv-SE" sz="1600" b="1">
                          <a:solidFill>
                            <a:schemeClr val="bg1"/>
                          </a:solidFill>
                        </a:rPr>
                        <a:t>Antal elever</a:t>
                      </a:r>
                      <a:endParaRPr sz="1600" b="1" dirty="0">
                        <a:solidFill>
                          <a:schemeClr val="bg1"/>
                        </a:solidFill>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60424"/>
                    </a:solidFill>
                  </a:tcPr>
                </a:tc>
                <a:tc>
                  <a:txBody>
                    <a:bodyPr/>
                    <a:lstStyle/>
                    <a:p>
                      <a:pPr algn="ctr" fontAlgn="ctr">
                        <a:defRPr spc="50"/>
                      </a:pPr>
                      <a:r>
                        <a:rPr lang="sv-SE" sz="1600" b="1" dirty="0">
                          <a:solidFill>
                            <a:schemeClr val="bg1"/>
                          </a:solidFill>
                        </a:rPr>
                        <a:t>Antal svarande</a:t>
                      </a:r>
                      <a:endParaRPr sz="1600" b="1" dirty="0">
                        <a:solidFill>
                          <a:schemeClr val="bg1"/>
                        </a:solidFill>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60424"/>
                    </a:solidFill>
                  </a:tcPr>
                </a:tc>
                <a:tc>
                  <a:txBody>
                    <a:bodyPr/>
                    <a:lstStyle/>
                    <a:p>
                      <a:pPr algn="ctr" fontAlgn="ctr">
                        <a:defRPr spc="50"/>
                      </a:pPr>
                      <a:r>
                        <a:rPr lang="sv-SE" sz="1600" b="1" dirty="0">
                          <a:solidFill>
                            <a:schemeClr val="bg1"/>
                          </a:solidFill>
                        </a:rPr>
                        <a:t>Svarsfrekvens (%)</a:t>
                      </a:r>
                      <a:endParaRPr sz="1600" b="1" dirty="0">
                        <a:solidFill>
                          <a:schemeClr val="bg1"/>
                        </a:solidFill>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60424"/>
                    </a:solidFill>
                  </a:tcPr>
                </a:tc>
                <a:extLst>
                  <a:ext uri="{0D108BD9-81ED-4DB2-BD59-A6C34878D82A}">
                    <a16:rowId xmlns:a16="http://schemas.microsoft.com/office/drawing/2014/main" val="3974158637"/>
                  </a:ext>
                </a:extLst>
              </a:tr>
              <a:tr h="542143">
                <a:tc>
                  <a:txBody>
                    <a:bodyPr/>
                    <a:lstStyle/>
                    <a:p>
                      <a:pPr algn="just" fontAlgn="ctr">
                        <a:defRPr spc="50"/>
                      </a:pPr>
                      <a:r>
                        <a:rPr lang="en-GB" sz="1600" b="1" spc="50" noProof="1">
                          <a:solidFill>
                            <a:schemeClr val="tx1">
                              <a:tint val="100000"/>
                            </a:schemeClr>
                          </a:solidFill>
                        </a:rPr>
                        <a:t>Åk 9</a:t>
                      </a:r>
                      <a:endParaRPr sz="1600" b="1" dirty="0"/>
                    </a:p>
                  </a:txBody>
                  <a:tcPr marL="72000" marR="72000" marT="0" marB="0" anchor="ct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DDDD"/>
                    </a:solidFill>
                  </a:tcPr>
                </a:tc>
                <a:tc>
                  <a:txBody>
                    <a:bodyPr/>
                    <a:lstStyle/>
                    <a:p>
                      <a:pPr algn="ctr" fontAlgn="ctr">
                        <a:defRPr spc="50"/>
                      </a:pPr>
                      <a:r>
                        <a:rPr lang="en-GB" sz="1600" b="1" spc="50" noProof="1">
                          <a:solidFill>
                            <a:schemeClr val="tx1">
                              <a:tint val="100000"/>
                            </a:schemeClr>
                          </a:solidFill>
                        </a:rPr>
                        <a:t>4 227</a:t>
                      </a:r>
                    </a:p>
                  </a:txBody>
                  <a:tcPr marL="72000" marR="7200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DDDD"/>
                    </a:solidFill>
                  </a:tcPr>
                </a:tc>
                <a:tc>
                  <a:txBody>
                    <a:bodyPr/>
                    <a:lstStyle/>
                    <a:p>
                      <a:pPr algn="ctr" fontAlgn="ctr">
                        <a:defRPr spc="50"/>
                      </a:pPr>
                      <a:r>
                        <a:rPr lang="en-GB" sz="1600" b="1" spc="50" noProof="1">
                          <a:solidFill>
                            <a:schemeClr val="tx1">
                              <a:tint val="100000"/>
                            </a:schemeClr>
                          </a:solidFill>
                        </a:rPr>
                        <a:t>3 248</a:t>
                      </a:r>
                    </a:p>
                  </a:txBody>
                  <a:tcPr marL="72000" marR="7200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DDDD"/>
                    </a:solidFill>
                  </a:tcPr>
                </a:tc>
                <a:tc>
                  <a:txBody>
                    <a:bodyPr/>
                    <a:lstStyle/>
                    <a:p>
                      <a:pPr algn="ctr" fontAlgn="ctr">
                        <a:defRPr spc="50"/>
                      </a:pPr>
                      <a:r>
                        <a:rPr lang="en-GB" sz="1600" b="1" spc="50" noProof="1">
                          <a:solidFill>
                            <a:schemeClr val="tx1">
                              <a:tint val="100000"/>
                            </a:schemeClr>
                          </a:solidFill>
                        </a:rPr>
                        <a:t>77</a:t>
                      </a:r>
                    </a:p>
                  </a:txBody>
                  <a:tcPr marL="72000" marR="7200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DDDD"/>
                    </a:solidFill>
                  </a:tcPr>
                </a:tc>
                <a:extLst>
                  <a:ext uri="{0D108BD9-81ED-4DB2-BD59-A6C34878D82A}">
                    <a16:rowId xmlns:a16="http://schemas.microsoft.com/office/drawing/2014/main" val="3251561706"/>
                  </a:ext>
                </a:extLst>
              </a:tr>
              <a:tr h="542143">
                <a:tc>
                  <a:txBody>
                    <a:bodyPr/>
                    <a:lstStyle/>
                    <a:p>
                      <a:pPr algn="just" fontAlgn="ctr">
                        <a:defRPr spc="50"/>
                      </a:pPr>
                      <a:r>
                        <a:rPr lang="sv-SE" sz="1600" b="1" dirty="0"/>
                        <a:t>Gy 2</a:t>
                      </a:r>
                      <a:endParaRPr sz="1600" b="1" dirty="0"/>
                    </a:p>
                  </a:txBody>
                  <a:tcPr marL="72000" marR="72000"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DDDD"/>
                    </a:solidFill>
                  </a:tcPr>
                </a:tc>
                <a:tc>
                  <a:txBody>
                    <a:bodyPr/>
                    <a:lstStyle/>
                    <a:p>
                      <a:pPr algn="ctr" fontAlgn="ctr">
                        <a:defRPr spc="50"/>
                      </a:pPr>
                      <a:r>
                        <a:rPr lang="en-GB" sz="1600" b="1" spc="50" noProof="1">
                          <a:solidFill>
                            <a:schemeClr val="tx1">
                              <a:tint val="100000"/>
                            </a:schemeClr>
                          </a:solidFill>
                        </a:rPr>
                        <a:t>4 058</a:t>
                      </a:r>
                    </a:p>
                  </a:txBody>
                  <a:tcPr marL="72000" marR="72000"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DDDD"/>
                    </a:solidFill>
                  </a:tcPr>
                </a:tc>
                <a:tc>
                  <a:txBody>
                    <a:bodyPr/>
                    <a:lstStyle/>
                    <a:p>
                      <a:pPr algn="ctr" fontAlgn="ctr">
                        <a:defRPr spc="50"/>
                      </a:pPr>
                      <a:r>
                        <a:rPr lang="en-GB" sz="1600" b="1" spc="50" noProof="1">
                          <a:solidFill>
                            <a:schemeClr val="tx1">
                              <a:tint val="100000"/>
                            </a:schemeClr>
                          </a:solidFill>
                        </a:rPr>
                        <a:t>3 108</a:t>
                      </a:r>
                    </a:p>
                  </a:txBody>
                  <a:tcPr marL="72000" marR="72000"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DDDD"/>
                    </a:solidFill>
                  </a:tcPr>
                </a:tc>
                <a:tc>
                  <a:txBody>
                    <a:bodyPr/>
                    <a:lstStyle/>
                    <a:p>
                      <a:pPr algn="ctr" fontAlgn="ctr">
                        <a:defRPr spc="50"/>
                      </a:pPr>
                      <a:r>
                        <a:rPr lang="en-GB" sz="1600" b="1" spc="50" noProof="1">
                          <a:solidFill>
                            <a:schemeClr val="tx1">
                              <a:tint val="100000"/>
                            </a:schemeClr>
                          </a:solidFill>
                        </a:rPr>
                        <a:t>77</a:t>
                      </a:r>
                    </a:p>
                  </a:txBody>
                  <a:tcPr marL="72000" marR="72000"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DDDD"/>
                    </a:solidFill>
                  </a:tcPr>
                </a:tc>
                <a:extLst>
                  <a:ext uri="{0D108BD9-81ED-4DB2-BD59-A6C34878D82A}">
                    <a16:rowId xmlns:a16="http://schemas.microsoft.com/office/drawing/2014/main" val="2655235848"/>
                  </a:ext>
                </a:extLst>
              </a:tr>
              <a:tr h="542143">
                <a:tc>
                  <a:txBody>
                    <a:bodyPr/>
                    <a:lstStyle/>
                    <a:p>
                      <a:pPr algn="just" fontAlgn="ctr">
                        <a:defRPr spc="50"/>
                      </a:pPr>
                      <a:r>
                        <a:rPr lang="sv-SE" sz="1600" b="1" dirty="0"/>
                        <a:t>Total</a:t>
                      </a:r>
                      <a:endParaRPr sz="1600" b="1" dirty="0"/>
                    </a:p>
                  </a:txBody>
                  <a:tcPr marL="72000" marR="72000"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DDDD"/>
                    </a:solidFill>
                  </a:tcPr>
                </a:tc>
                <a:tc>
                  <a:txBody>
                    <a:bodyPr/>
                    <a:lstStyle/>
                    <a:p>
                      <a:pPr algn="ctr" fontAlgn="ctr">
                        <a:defRPr spc="50"/>
                      </a:pPr>
                      <a:r>
                        <a:rPr lang="en-GB" sz="1600" b="1" spc="50" noProof="1">
                          <a:solidFill>
                            <a:schemeClr val="tx1">
                              <a:tint val="100000"/>
                            </a:schemeClr>
                          </a:solidFill>
                        </a:rPr>
                        <a:t>8285</a:t>
                      </a:r>
                    </a:p>
                  </a:txBody>
                  <a:tcPr marL="72000" marR="72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DDDD"/>
                    </a:solidFill>
                  </a:tcPr>
                </a:tc>
                <a:tc>
                  <a:txBody>
                    <a:bodyPr/>
                    <a:lstStyle/>
                    <a:p>
                      <a:pPr algn="ctr" fontAlgn="ctr">
                        <a:defRPr spc="50"/>
                      </a:pPr>
                      <a:r>
                        <a:rPr lang="en-GB" sz="1600" b="1" spc="50" noProof="1">
                          <a:solidFill>
                            <a:schemeClr val="tx1">
                              <a:tint val="100000"/>
                            </a:schemeClr>
                          </a:solidFill>
                        </a:rPr>
                        <a:t>6356</a:t>
                      </a:r>
                    </a:p>
                  </a:txBody>
                  <a:tcPr marL="72000" marR="72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DDDD"/>
                    </a:solidFill>
                  </a:tcPr>
                </a:tc>
                <a:tc>
                  <a:txBody>
                    <a:bodyPr/>
                    <a:lstStyle/>
                    <a:p>
                      <a:pPr algn="ctr" fontAlgn="ctr">
                        <a:defRPr spc="50"/>
                      </a:pPr>
                      <a:r>
                        <a:rPr lang="en-GB" sz="1600" b="1" spc="50" noProof="1">
                          <a:solidFill>
                            <a:schemeClr val="tx1">
                              <a:tint val="100000"/>
                            </a:schemeClr>
                          </a:solidFill>
                        </a:rPr>
                        <a:t>77</a:t>
                      </a:r>
                    </a:p>
                  </a:txBody>
                  <a:tcPr marL="72000" marR="72000"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DDDD"/>
                    </a:solidFill>
                  </a:tcPr>
                </a:tc>
                <a:extLst>
                  <a:ext uri="{0D108BD9-81ED-4DB2-BD59-A6C34878D82A}">
                    <a16:rowId xmlns:a16="http://schemas.microsoft.com/office/drawing/2014/main" val="2301546638"/>
                  </a:ext>
                </a:extLst>
              </a:tr>
            </a:tbl>
          </a:graphicData>
        </a:graphic>
      </p:graphicFrame>
    </p:spTree>
    <p:extLst>
      <p:ext uri="{BB962C8B-B14F-4D97-AF65-F5344CB8AC3E}">
        <p14:creationId xmlns:p14="http://schemas.microsoft.com/office/powerpoint/2010/main" val="999375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15999" y="513751"/>
            <a:ext cx="9360000" cy="1296000"/>
          </a:xfrm>
        </p:spPr>
        <p:txBody>
          <a:bodyPr/>
          <a:lstStyle/>
          <a:p>
            <a:r>
              <a:rPr lang="sv-SE" dirty="0"/>
              <a:t>Sex och samlevnad</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5" name="Rektangel: rundade hörn 4">
            <a:extLst>
              <a:ext uri="{FF2B5EF4-FFF2-40B4-BE49-F238E27FC236}">
                <a16:creationId xmlns:a16="http://schemas.microsoft.com/office/drawing/2014/main" id="{55E04481-6FE6-214B-151B-37433E3EE427}"/>
              </a:ext>
            </a:extLst>
          </p:cNvPr>
          <p:cNvSpPr/>
          <p:nvPr/>
        </p:nvSpPr>
        <p:spPr>
          <a:xfrm>
            <a:off x="6848772" y="391528"/>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Runt 7 av 10 skulle tycka att personen verkade omtänksam och ansvarsfull om hen ville använda kondom.</a:t>
            </a:r>
          </a:p>
        </p:txBody>
      </p:sp>
      <p:sp>
        <p:nvSpPr>
          <p:cNvPr id="6" name="Platshållare för bildnummer 5">
            <a:extLst>
              <a:ext uri="{FF2B5EF4-FFF2-40B4-BE49-F238E27FC236}">
                <a16:creationId xmlns:a16="http://schemas.microsoft.com/office/drawing/2014/main" id="{391E8A3E-4C07-BEC3-6C55-ED6BE7167CA4}"/>
              </a:ext>
            </a:extLst>
          </p:cNvPr>
          <p:cNvSpPr>
            <a:spLocks noGrp="1"/>
          </p:cNvSpPr>
          <p:nvPr>
            <p:ph type="sldNum" sz="quarter" idx="12"/>
          </p:nvPr>
        </p:nvSpPr>
        <p:spPr/>
        <p:txBody>
          <a:bodyPr/>
          <a:lstStyle/>
          <a:p>
            <a:fld id="{8EEB9E62-4301-493A-8C73-0409F1A2D539}" type="slidenum">
              <a:rPr lang="sv-SE" smtClean="0"/>
              <a:pPr/>
              <a:t>40</a:t>
            </a:fld>
            <a:endParaRPr lang="sv-SE"/>
          </a:p>
        </p:txBody>
      </p:sp>
      <p:graphicFrame>
        <p:nvGraphicFramePr>
          <p:cNvPr id="11" name="BodyContent">
            <a:extLst>
              <a:ext uri="{FF2B5EF4-FFF2-40B4-BE49-F238E27FC236}">
                <a16:creationId xmlns:a16="http://schemas.microsoft.com/office/drawing/2014/main" id="{551C3419-DCD9-F85B-3144-810D6A2E2BFE}"/>
              </a:ext>
            </a:extLst>
          </p:cNvPr>
          <p:cNvGraphicFramePr>
            <a:graphicFrameLocks noGrp="1"/>
          </p:cNvGraphicFramePr>
          <p:nvPr>
            <p:ph sz="quarter" idx="10"/>
            <p:extLst>
              <p:ext uri="{D42A27DB-BD31-4B8C-83A1-F6EECF244321}">
                <p14:modId xmlns:p14="http://schemas.microsoft.com/office/powerpoint/2010/main" val="2217805363"/>
              </p:ext>
            </p:extLst>
          </p:nvPr>
        </p:nvGraphicFramePr>
        <p:xfrm>
          <a:off x="1416099" y="1793082"/>
          <a:ext cx="9359900" cy="3779837"/>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BodyFooter">
            <a:extLst>
              <a:ext uri="{FF2B5EF4-FFF2-40B4-BE49-F238E27FC236}">
                <a16:creationId xmlns:a16="http://schemas.microsoft.com/office/drawing/2014/main" id="{39D130D9-2F63-312D-8365-3631556B7C02}"/>
              </a:ext>
            </a:extLst>
          </p:cNvPr>
          <p:cNvGrpSpPr/>
          <p:nvPr/>
        </p:nvGrpSpPr>
        <p:grpSpPr>
          <a:xfrm>
            <a:off x="1538668" y="5688172"/>
            <a:ext cx="8862377" cy="1143078"/>
            <a:chOff x="699045" y="5549272"/>
            <a:chExt cx="10764000" cy="216000"/>
          </a:xfrm>
        </p:grpSpPr>
        <p:sp>
          <p:nvSpPr>
            <p:cNvPr id="13" name="BodyFooterLeft">
              <a:extLst>
                <a:ext uri="{FF2B5EF4-FFF2-40B4-BE49-F238E27FC236}">
                  <a16:creationId xmlns:a16="http://schemas.microsoft.com/office/drawing/2014/main" id="{5FEA5823-5E4C-9251-5A6D-56084EC6C946}"/>
                </a:ext>
              </a:extLst>
            </p:cNvPr>
            <p:cNvSpPr txBox="1"/>
            <p:nvPr/>
          </p:nvSpPr>
          <p:spPr>
            <a:xfrm>
              <a:off x="699045" y="5549272"/>
              <a:ext cx="10764000" cy="216000"/>
            </a:xfrm>
            <a:prstGeom prst="rect">
              <a:avLst/>
            </a:prstGeom>
            <a:noFill/>
          </p:spPr>
          <p:txBody>
            <a:bodyPr vertOverflow="clip" wrap="square" lIns="0" tIns="0" rIns="0" bIns="0" rtlCol="0" anchor="t"/>
            <a:lstStyle/>
            <a:p>
              <a:pPr algn="l"/>
              <a:r>
                <a:rPr lang="en-GB" sz="1100" spc="50" noProof="1">
                  <a:solidFill>
                    <a:schemeClr val="tx1">
                      <a:tint val="84600"/>
                    </a:schemeClr>
                  </a:solidFill>
                </a:rPr>
                <a:t>* De fyra vanligast förekommande påståendena som de svarande har svarat, av samtliga påståenden (jag skulle tycka att personen verkade vara omtänksam/ansvarsfull, det skulle kännas som att personen kanske hade en könssjukdom eller trodde att jag hade det, jag skulle vilja använda kondom och tycker att det vore bra om min partner föreslog det, jag skulle inte vilja använda kondom och skulle bli störd om min partner föreslog det, om jag kände personen sedan tidigare skulle jag inte tycka att det behövdes, jag skulle inte tycka att kondom behövdes om jag eller min partner använde hormonellt preventivmedel, till exempel p-piller, minipiller, p-ring)</a:t>
              </a:r>
            </a:p>
          </p:txBody>
        </p:sp>
      </p:grpSp>
    </p:spTree>
    <p:extLst>
      <p:ext uri="{BB962C8B-B14F-4D97-AF65-F5344CB8AC3E}">
        <p14:creationId xmlns:p14="http://schemas.microsoft.com/office/powerpoint/2010/main" val="2534949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smtClean="0"/>
              <a:t>Skillnader i svar om levnadsvanor </a:t>
            </a:r>
            <a:endParaRPr lang="sv-SE" dirty="0"/>
          </a:p>
        </p:txBody>
      </p:sp>
      <p:sp>
        <p:nvSpPr>
          <p:cNvPr id="4" name="Platshållare för bildnummer 3"/>
          <p:cNvSpPr>
            <a:spLocks noGrp="1"/>
          </p:cNvSpPr>
          <p:nvPr>
            <p:ph type="sldNum" sz="quarter" idx="12"/>
          </p:nvPr>
        </p:nvSpPr>
        <p:spPr/>
        <p:txBody>
          <a:bodyPr/>
          <a:lstStyle/>
          <a:p>
            <a:fld id="{8EEB9E62-4301-493A-8C73-0409F1A2D539}" type="slidenum">
              <a:rPr lang="sv-SE" smtClean="0"/>
              <a:pPr/>
              <a:t>41</a:t>
            </a:fld>
            <a:endParaRPr lang="sv-SE"/>
          </a:p>
        </p:txBody>
      </p:sp>
      <p:sp>
        <p:nvSpPr>
          <p:cNvPr id="5" name="Platshållare för bild 4"/>
          <p:cNvSpPr>
            <a:spLocks noGrp="1"/>
          </p:cNvSpPr>
          <p:nvPr>
            <p:ph type="pic" sz="quarter" idx="14"/>
          </p:nvPr>
        </p:nvSpPr>
        <p:spPr/>
      </p:sp>
      <p:sp>
        <p:nvSpPr>
          <p:cNvPr id="6" name="Platshållare för innehåll 3"/>
          <p:cNvSpPr>
            <a:spLocks noGrp="1"/>
          </p:cNvSpPr>
          <p:nvPr>
            <p:ph sz="quarter" idx="10"/>
          </p:nvPr>
        </p:nvSpPr>
        <p:spPr/>
        <p:txBody>
          <a:bodyPr>
            <a:normAutofit/>
          </a:bodyPr>
          <a:lstStyle/>
          <a:p>
            <a:r>
              <a:rPr lang="sv-SE" sz="2000" dirty="0" smtClean="0"/>
              <a:t>De som bor med bara en förälder/vårdnadshavare tränar i lägre utsträckning (61 %) än de som bor växelvis hos sina föräldrar/vårdnadshavare (72 %) respektive de som bor med båda sina föräldrar (77 %)  </a:t>
            </a:r>
          </a:p>
          <a:p>
            <a:r>
              <a:rPr lang="sv-SE" sz="2000" dirty="0" smtClean="0"/>
              <a:t>Tjejer med svensk härkomst tränar i högre utsträckning (70 %) än tjejer </a:t>
            </a:r>
            <a:r>
              <a:rPr lang="sv-SE" sz="2000" dirty="0"/>
              <a:t>med </a:t>
            </a:r>
            <a:r>
              <a:rPr lang="sv-SE" sz="2000" dirty="0" smtClean="0"/>
              <a:t>europeisk härkomst (63 %) respektive härkomst ifrån övriga världen (60 %)</a:t>
            </a:r>
            <a:endParaRPr lang="sv-SE" sz="2000" dirty="0"/>
          </a:p>
          <a:p>
            <a:r>
              <a:rPr lang="sv-SE" sz="2000" dirty="0"/>
              <a:t>De som anger att de alltid eller ofta har tillräckligt med pengar för att göra samma saker som sina kompisar rapporterar i betydligt högre utsträckning </a:t>
            </a:r>
            <a:r>
              <a:rPr lang="sv-SE" sz="2000" dirty="0" smtClean="0"/>
              <a:t>att de sover åtta timmar eller mer (72 </a:t>
            </a:r>
            <a:r>
              <a:rPr lang="sv-SE" sz="2000" dirty="0"/>
              <a:t>%) än de som upplever att de ibland </a:t>
            </a:r>
            <a:r>
              <a:rPr lang="sv-SE" sz="2000" dirty="0" smtClean="0"/>
              <a:t>(59 </a:t>
            </a:r>
            <a:r>
              <a:rPr lang="sv-SE" sz="2000" dirty="0"/>
              <a:t>%) respektive sällan eller aldrig har tillräckligt med pengar </a:t>
            </a:r>
            <a:r>
              <a:rPr lang="sv-SE" sz="2000" dirty="0" smtClean="0"/>
              <a:t>(53 </a:t>
            </a:r>
            <a:r>
              <a:rPr lang="sv-SE" sz="2000" dirty="0"/>
              <a:t>%)</a:t>
            </a:r>
          </a:p>
          <a:p>
            <a:endParaRPr lang="sv-SE" sz="2000" dirty="0" smtClean="0"/>
          </a:p>
          <a:p>
            <a:endParaRPr lang="sv-SE" sz="2000" dirty="0"/>
          </a:p>
          <a:p>
            <a:endParaRPr lang="sv-SE" sz="2000" dirty="0"/>
          </a:p>
          <a:p>
            <a:endParaRPr lang="sv-SE" dirty="0"/>
          </a:p>
          <a:p>
            <a:endParaRPr lang="sv-SE" dirty="0"/>
          </a:p>
        </p:txBody>
      </p:sp>
    </p:spTree>
    <p:extLst>
      <p:ext uri="{BB962C8B-B14F-4D97-AF65-F5344CB8AC3E}">
        <p14:creationId xmlns:p14="http://schemas.microsoft.com/office/powerpoint/2010/main" val="327987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1Center">
            <a:extLst>
              <a:ext uri="{FF2B5EF4-FFF2-40B4-BE49-F238E27FC236}">
                <a16:creationId xmlns:a16="http://schemas.microsoft.com/office/drawing/2014/main" id="{50D3A854-5200-01E0-6606-7018219EB131}"/>
              </a:ext>
            </a:extLst>
          </p:cNvPr>
          <p:cNvSpPr>
            <a:spLocks noGrp="1"/>
          </p:cNvSpPr>
          <p:nvPr>
            <p:ph type="title"/>
          </p:nvPr>
        </p:nvSpPr>
        <p:spPr/>
        <p:txBody>
          <a:bodyPr/>
          <a:lstStyle/>
          <a:p>
            <a:r>
              <a:rPr lang="sv-SE" dirty="0"/>
              <a:t>Tobak alkohol, narkotika och spel</a:t>
            </a:r>
          </a:p>
        </p:txBody>
      </p:sp>
      <p:sp>
        <p:nvSpPr>
          <p:cNvPr id="5" name="Title2Center">
            <a:extLst>
              <a:ext uri="{FF2B5EF4-FFF2-40B4-BE49-F238E27FC236}">
                <a16:creationId xmlns:a16="http://schemas.microsoft.com/office/drawing/2014/main" id="{CFDBBE2B-AD98-B8F1-A02E-76675163067F}"/>
              </a:ext>
            </a:extLst>
          </p:cNvPr>
          <p:cNvSpPr>
            <a:spLocks noGrp="1"/>
          </p:cNvSpPr>
          <p:nvPr>
            <p:ph type="body" sz="quarter" idx="13"/>
          </p:nvPr>
        </p:nvSpPr>
        <p:spPr/>
        <p:txBody>
          <a:bodyPr>
            <a:normAutofit/>
          </a:bodyPr>
          <a:lstStyle/>
          <a:p>
            <a:pPr marL="0" indent="0">
              <a:lnSpc>
                <a:spcPct val="150000"/>
              </a:lnSpc>
              <a:buNone/>
            </a:pPr>
            <a:r>
              <a:rPr lang="sv-SE" sz="1700" dirty="0"/>
              <a:t>• Tobak</a:t>
            </a:r>
            <a:br>
              <a:rPr lang="sv-SE" sz="1700" dirty="0"/>
            </a:br>
            <a:r>
              <a:rPr lang="sv-SE" sz="1700" dirty="0"/>
              <a:t>• Alkohol</a:t>
            </a:r>
            <a:br>
              <a:rPr lang="sv-SE" sz="1700" dirty="0"/>
            </a:br>
            <a:r>
              <a:rPr lang="sv-SE" sz="1700" dirty="0"/>
              <a:t>• Narkotika</a:t>
            </a:r>
            <a:br>
              <a:rPr lang="sv-SE" sz="1700" dirty="0"/>
            </a:br>
            <a:r>
              <a:rPr lang="sv-SE" sz="1700" dirty="0"/>
              <a:t>• Spel</a:t>
            </a:r>
          </a:p>
        </p:txBody>
      </p:sp>
      <p:grpSp>
        <p:nvGrpSpPr>
          <p:cNvPr id="5000" name="BodyContent"/>
          <p:cNvGrpSpPr/>
          <p:nvPr/>
        </p:nvGrpSpPr>
        <p:grpSpPr>
          <a:xfrm>
            <a:off x="720000" y="2196000"/>
            <a:ext cx="1572405" cy="351649"/>
            <a:chOff x="720000" y="2196000"/>
            <a:chExt cx="1572405" cy="351649"/>
          </a:xfrm>
        </p:grpSpPr>
        <p:graphicFrame>
          <p:nvGraphicFramePr>
            <p:cNvPr id="5002" name="BodyContentTable"/>
            <p:cNvGraphicFramePr>
              <a:graphicFrameLocks/>
            </p:cNvGraphicFramePr>
            <p:nvPr/>
          </p:nvGraphicFramePr>
          <p:xfrm>
            <a:off x="720000" y="2196000"/>
            <a:ext cx="1572405" cy="351649"/>
          </p:xfrm>
          <a:graphic>
            <a:graphicData uri="http://schemas.openxmlformats.org/drawingml/2006/table">
              <a:tbl>
                <a:tblPr/>
                <a:tblGrid>
                  <a:gridCol w="1572405">
                    <a:extLst>
                      <a:ext uri="{9D8B030D-6E8A-4147-A177-3AD203B41FA5}">
                        <a16:colId xmlns:a16="http://schemas.microsoft.com/office/drawing/2014/main" val="20000"/>
                      </a:ext>
                    </a:extLst>
                  </a:gridCol>
                </a:tblGrid>
                <a:tr h="351649">
                  <a:tc>
                    <a:txBody>
                      <a:bodyPr/>
                      <a:lstStyle/>
                      <a:p>
                        <a:endParaRPr lang="sv-SE"/>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pSp>
      <p:pic>
        <p:nvPicPr>
          <p:cNvPr id="3" name="Title1Right" descr="//svara.indikator.org/MediaLibraries/ProjectLibraries/{0f7eaa13-338b-4991-b035-f1cae3013bd5}/4.Tobak...-min.jpg">
            <a:extLst>
              <a:ext uri="{FF2B5EF4-FFF2-40B4-BE49-F238E27FC236}">
                <a16:creationId xmlns:a16="http://schemas.microsoft.com/office/drawing/2014/main" id="{7AE866F9-E78D-A78D-A3F7-5532228DB6FA}"/>
              </a:ext>
            </a:extLst>
          </p:cNvPr>
          <p:cNvPicPr>
            <a:picLocks noChangeAspect="1"/>
          </p:cNvPicPr>
          <p:nvPr/>
        </p:nvPicPr>
        <p:blipFill>
          <a:blip r:embed="rId2" cstate="print"/>
          <a:stretch/>
        </p:blipFill>
        <p:spPr>
          <a:xfrm>
            <a:off x="6096000" y="2195999"/>
            <a:ext cx="5331049" cy="3554033"/>
          </a:xfrm>
          <a:prstGeom prst="rect">
            <a:avLst/>
          </a:prstGeom>
          <a:noFill/>
        </p:spPr>
      </p:pic>
      <p:sp>
        <p:nvSpPr>
          <p:cNvPr id="6" name="Platshållare för bildnummer 5">
            <a:extLst>
              <a:ext uri="{FF2B5EF4-FFF2-40B4-BE49-F238E27FC236}">
                <a16:creationId xmlns:a16="http://schemas.microsoft.com/office/drawing/2014/main" id="{1E4C682B-2910-D1FE-4A81-EE39235AF91B}"/>
              </a:ext>
            </a:extLst>
          </p:cNvPr>
          <p:cNvSpPr>
            <a:spLocks noGrp="1"/>
          </p:cNvSpPr>
          <p:nvPr>
            <p:ph type="sldNum" sz="quarter" idx="12"/>
          </p:nvPr>
        </p:nvSpPr>
        <p:spPr/>
        <p:txBody>
          <a:bodyPr/>
          <a:lstStyle/>
          <a:p>
            <a:fld id="{8EEB9E62-4301-493A-8C73-0409F1A2D539}" type="slidenum">
              <a:rPr lang="sv-SE" smtClean="0"/>
              <a:pPr/>
              <a:t>42</a:t>
            </a:fld>
            <a:endParaRPr lang="sv-SE"/>
          </a:p>
        </p:txBody>
      </p:sp>
    </p:spTree>
    <p:extLst>
      <p:ext uri="{BB962C8B-B14F-4D97-AF65-F5344CB8AC3E}">
        <p14:creationId xmlns:p14="http://schemas.microsoft.com/office/powerpoint/2010/main" val="772802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A0927"/>
        </a:solidFill>
        <a:effectLst/>
      </p:bgPr>
    </p:bg>
    <p:spTree>
      <p:nvGrpSpPr>
        <p:cNvPr id="1" name=""/>
        <p:cNvGrpSpPr/>
        <p:nvPr/>
      </p:nvGrpSpPr>
      <p:grpSpPr>
        <a:xfrm>
          <a:off x="0" y="0"/>
          <a:ext cx="0" cy="0"/>
          <a:chOff x="0" y="0"/>
          <a:chExt cx="0" cy="0"/>
        </a:xfrm>
      </p:grpSpPr>
      <p:grpSp>
        <p:nvGrpSpPr>
          <p:cNvPr id="2" name="Group 2"/>
          <p:cNvGrpSpPr/>
          <p:nvPr/>
        </p:nvGrpSpPr>
        <p:grpSpPr>
          <a:xfrm>
            <a:off x="159386" y="121628"/>
            <a:ext cx="3369425" cy="1033865"/>
            <a:chOff x="0" y="0"/>
            <a:chExt cx="824916" cy="253115"/>
          </a:xfrm>
        </p:grpSpPr>
        <p:sp>
          <p:nvSpPr>
            <p:cNvPr id="3" name="Freeform 3"/>
            <p:cNvSpPr/>
            <p:nvPr/>
          </p:nvSpPr>
          <p:spPr>
            <a:xfrm>
              <a:off x="0" y="0"/>
              <a:ext cx="824916" cy="253115"/>
            </a:xfrm>
            <a:custGeom>
              <a:avLst/>
              <a:gdLst/>
              <a:ahLst/>
              <a:cxnLst/>
              <a:rect l="l" t="t" r="r" b="b"/>
              <a:pathLst>
                <a:path w="824916" h="253115">
                  <a:moveTo>
                    <a:pt x="18382" y="0"/>
                  </a:moveTo>
                  <a:lnTo>
                    <a:pt x="806534" y="0"/>
                  </a:lnTo>
                  <a:cubicBezTo>
                    <a:pt x="816686" y="0"/>
                    <a:pt x="824916" y="8230"/>
                    <a:pt x="824916" y="18382"/>
                  </a:cubicBezTo>
                  <a:lnTo>
                    <a:pt x="824916" y="234733"/>
                  </a:lnTo>
                  <a:cubicBezTo>
                    <a:pt x="824916" y="239609"/>
                    <a:pt x="822979" y="244284"/>
                    <a:pt x="819532" y="247731"/>
                  </a:cubicBezTo>
                  <a:cubicBezTo>
                    <a:pt x="816085" y="251178"/>
                    <a:pt x="811409" y="253115"/>
                    <a:pt x="806534" y="253115"/>
                  </a:cubicBezTo>
                  <a:lnTo>
                    <a:pt x="18382" y="253115"/>
                  </a:lnTo>
                  <a:cubicBezTo>
                    <a:pt x="8230" y="253115"/>
                    <a:pt x="0" y="244885"/>
                    <a:pt x="0" y="234733"/>
                  </a:cubicBezTo>
                  <a:lnTo>
                    <a:pt x="0" y="18382"/>
                  </a:lnTo>
                  <a:cubicBezTo>
                    <a:pt x="0" y="8230"/>
                    <a:pt x="8230" y="0"/>
                    <a:pt x="18382" y="0"/>
                  </a:cubicBezTo>
                  <a:close/>
                </a:path>
              </a:pathLst>
            </a:custGeom>
            <a:solidFill>
              <a:srgbClr val="FDE7E8"/>
            </a:solidFill>
          </p:spPr>
          <p:txBody>
            <a:bodyPr/>
            <a:lstStyle/>
            <a:p>
              <a:endParaRPr lang="sv-SE" sz="1200"/>
            </a:p>
          </p:txBody>
        </p:sp>
        <p:sp>
          <p:nvSpPr>
            <p:cNvPr id="4" name="TextBox 4"/>
            <p:cNvSpPr txBox="1"/>
            <p:nvPr/>
          </p:nvSpPr>
          <p:spPr>
            <a:xfrm>
              <a:off x="0" y="-123825"/>
              <a:ext cx="824916" cy="376940"/>
            </a:xfrm>
            <a:prstGeom prst="rect">
              <a:avLst/>
            </a:prstGeom>
          </p:spPr>
          <p:txBody>
            <a:bodyPr lIns="18288" tIns="18288" rIns="18288" bIns="18288" rtlCol="0" anchor="ctr"/>
            <a:lstStyle/>
            <a:p>
              <a:pPr algn="ctr">
                <a:lnSpc>
                  <a:spcPts val="2800"/>
                </a:lnSpc>
              </a:pPr>
              <a:endParaRPr sz="1200"/>
            </a:p>
          </p:txBody>
        </p:sp>
      </p:grpSp>
      <p:grpSp>
        <p:nvGrpSpPr>
          <p:cNvPr id="5" name="Group 5"/>
          <p:cNvGrpSpPr/>
          <p:nvPr/>
        </p:nvGrpSpPr>
        <p:grpSpPr>
          <a:xfrm>
            <a:off x="3715650" y="3429000"/>
            <a:ext cx="3252963" cy="3318816"/>
            <a:chOff x="0" y="0"/>
            <a:chExt cx="910579" cy="929013"/>
          </a:xfrm>
        </p:grpSpPr>
        <p:sp>
          <p:nvSpPr>
            <p:cNvPr id="6" name="Freeform 6"/>
            <p:cNvSpPr/>
            <p:nvPr/>
          </p:nvSpPr>
          <p:spPr>
            <a:xfrm>
              <a:off x="0" y="0"/>
              <a:ext cx="910579" cy="929013"/>
            </a:xfrm>
            <a:custGeom>
              <a:avLst/>
              <a:gdLst/>
              <a:ahLst/>
              <a:cxnLst/>
              <a:rect l="l" t="t" r="r" b="b"/>
              <a:pathLst>
                <a:path w="910579" h="929013">
                  <a:moveTo>
                    <a:pt x="19040" y="0"/>
                  </a:moveTo>
                  <a:lnTo>
                    <a:pt x="891540" y="0"/>
                  </a:lnTo>
                  <a:cubicBezTo>
                    <a:pt x="902055" y="0"/>
                    <a:pt x="910579" y="8524"/>
                    <a:pt x="910579" y="19040"/>
                  </a:cubicBezTo>
                  <a:lnTo>
                    <a:pt x="910579" y="909973"/>
                  </a:lnTo>
                  <a:cubicBezTo>
                    <a:pt x="910579" y="920489"/>
                    <a:pt x="902055" y="929013"/>
                    <a:pt x="891540" y="929013"/>
                  </a:cubicBezTo>
                  <a:lnTo>
                    <a:pt x="19040" y="929013"/>
                  </a:lnTo>
                  <a:cubicBezTo>
                    <a:pt x="8524" y="929013"/>
                    <a:pt x="0" y="920489"/>
                    <a:pt x="0" y="909973"/>
                  </a:cubicBezTo>
                  <a:lnTo>
                    <a:pt x="0" y="19040"/>
                  </a:lnTo>
                  <a:cubicBezTo>
                    <a:pt x="0" y="8524"/>
                    <a:pt x="8524" y="0"/>
                    <a:pt x="19040" y="0"/>
                  </a:cubicBezTo>
                  <a:close/>
                </a:path>
              </a:pathLst>
            </a:custGeom>
            <a:solidFill>
              <a:srgbClr val="FDE7E8"/>
            </a:solidFill>
          </p:spPr>
          <p:txBody>
            <a:bodyPr/>
            <a:lstStyle/>
            <a:p>
              <a:endParaRPr lang="sv-SE" sz="1200"/>
            </a:p>
          </p:txBody>
        </p:sp>
        <p:sp>
          <p:nvSpPr>
            <p:cNvPr id="7" name="TextBox 7"/>
            <p:cNvSpPr txBox="1"/>
            <p:nvPr/>
          </p:nvSpPr>
          <p:spPr>
            <a:xfrm>
              <a:off x="0" y="-19050"/>
              <a:ext cx="910579" cy="948063"/>
            </a:xfrm>
            <a:prstGeom prst="rect">
              <a:avLst/>
            </a:prstGeom>
          </p:spPr>
          <p:txBody>
            <a:bodyPr lIns="18288" tIns="18288" rIns="18288" bIns="18288" rtlCol="0" anchor="ctr"/>
            <a:lstStyle/>
            <a:p>
              <a:pPr algn="ctr">
                <a:lnSpc>
                  <a:spcPts val="907"/>
                </a:lnSpc>
              </a:pPr>
              <a:endParaRPr sz="1200"/>
            </a:p>
          </p:txBody>
        </p:sp>
      </p:grpSp>
      <p:grpSp>
        <p:nvGrpSpPr>
          <p:cNvPr id="8" name="Group 8"/>
          <p:cNvGrpSpPr/>
          <p:nvPr/>
        </p:nvGrpSpPr>
        <p:grpSpPr>
          <a:xfrm>
            <a:off x="159386" y="3429000"/>
            <a:ext cx="3369425" cy="3318816"/>
            <a:chOff x="0" y="0"/>
            <a:chExt cx="817695" cy="805413"/>
          </a:xfrm>
        </p:grpSpPr>
        <p:sp>
          <p:nvSpPr>
            <p:cNvPr id="9" name="Freeform 9"/>
            <p:cNvSpPr/>
            <p:nvPr/>
          </p:nvSpPr>
          <p:spPr>
            <a:xfrm>
              <a:off x="0" y="0"/>
              <a:ext cx="817695" cy="805413"/>
            </a:xfrm>
            <a:custGeom>
              <a:avLst/>
              <a:gdLst/>
              <a:ahLst/>
              <a:cxnLst/>
              <a:rect l="l" t="t" r="r" b="b"/>
              <a:pathLst>
                <a:path w="817695" h="805413">
                  <a:moveTo>
                    <a:pt x="18382" y="0"/>
                  </a:moveTo>
                  <a:lnTo>
                    <a:pt x="799313" y="0"/>
                  </a:lnTo>
                  <a:cubicBezTo>
                    <a:pt x="809465" y="0"/>
                    <a:pt x="817695" y="8230"/>
                    <a:pt x="817695" y="18382"/>
                  </a:cubicBezTo>
                  <a:lnTo>
                    <a:pt x="817695" y="787031"/>
                  </a:lnTo>
                  <a:cubicBezTo>
                    <a:pt x="817695" y="797183"/>
                    <a:pt x="809465" y="805413"/>
                    <a:pt x="799313" y="805413"/>
                  </a:cubicBezTo>
                  <a:lnTo>
                    <a:pt x="18382" y="805413"/>
                  </a:lnTo>
                  <a:cubicBezTo>
                    <a:pt x="8230" y="805413"/>
                    <a:pt x="0" y="797183"/>
                    <a:pt x="0" y="787031"/>
                  </a:cubicBezTo>
                  <a:lnTo>
                    <a:pt x="0" y="18382"/>
                  </a:lnTo>
                  <a:cubicBezTo>
                    <a:pt x="0" y="8230"/>
                    <a:pt x="8230" y="0"/>
                    <a:pt x="18382" y="0"/>
                  </a:cubicBezTo>
                  <a:close/>
                </a:path>
              </a:pathLst>
            </a:custGeom>
            <a:solidFill>
              <a:srgbClr val="FDE7E8"/>
            </a:solidFill>
          </p:spPr>
          <p:txBody>
            <a:bodyPr/>
            <a:lstStyle/>
            <a:p>
              <a:endParaRPr lang="sv-SE" sz="1200"/>
            </a:p>
          </p:txBody>
        </p:sp>
        <p:sp>
          <p:nvSpPr>
            <p:cNvPr id="10" name="TextBox 10"/>
            <p:cNvSpPr txBox="1"/>
            <p:nvPr/>
          </p:nvSpPr>
          <p:spPr>
            <a:xfrm>
              <a:off x="0" y="-19050"/>
              <a:ext cx="817695" cy="824463"/>
            </a:xfrm>
            <a:prstGeom prst="rect">
              <a:avLst/>
            </a:prstGeom>
          </p:spPr>
          <p:txBody>
            <a:bodyPr lIns="18288" tIns="18288" rIns="18288" bIns="18288" rtlCol="0" anchor="ctr"/>
            <a:lstStyle/>
            <a:p>
              <a:pPr algn="ctr">
                <a:lnSpc>
                  <a:spcPts val="907"/>
                </a:lnSpc>
              </a:pPr>
              <a:endParaRPr sz="1200"/>
            </a:p>
          </p:txBody>
        </p:sp>
      </p:grpSp>
      <p:grpSp>
        <p:nvGrpSpPr>
          <p:cNvPr id="11" name="Group 11"/>
          <p:cNvGrpSpPr/>
          <p:nvPr/>
        </p:nvGrpSpPr>
        <p:grpSpPr>
          <a:xfrm>
            <a:off x="3715650" y="121627"/>
            <a:ext cx="8299706" cy="3161323"/>
            <a:chOff x="0" y="0"/>
            <a:chExt cx="819419" cy="312113"/>
          </a:xfrm>
        </p:grpSpPr>
        <p:sp>
          <p:nvSpPr>
            <p:cNvPr id="12" name="Freeform 12"/>
            <p:cNvSpPr/>
            <p:nvPr/>
          </p:nvSpPr>
          <p:spPr>
            <a:xfrm>
              <a:off x="0" y="0"/>
              <a:ext cx="819419" cy="312113"/>
            </a:xfrm>
            <a:custGeom>
              <a:avLst/>
              <a:gdLst/>
              <a:ahLst/>
              <a:cxnLst/>
              <a:rect l="l" t="t" r="r" b="b"/>
              <a:pathLst>
                <a:path w="819419" h="312113">
                  <a:moveTo>
                    <a:pt x="7462" y="0"/>
                  </a:moveTo>
                  <a:lnTo>
                    <a:pt x="811957" y="0"/>
                  </a:lnTo>
                  <a:cubicBezTo>
                    <a:pt x="813936" y="0"/>
                    <a:pt x="815834" y="786"/>
                    <a:pt x="817233" y="2186"/>
                  </a:cubicBezTo>
                  <a:cubicBezTo>
                    <a:pt x="818633" y="3585"/>
                    <a:pt x="819419" y="5483"/>
                    <a:pt x="819419" y="7462"/>
                  </a:cubicBezTo>
                  <a:lnTo>
                    <a:pt x="819419" y="304651"/>
                  </a:lnTo>
                  <a:cubicBezTo>
                    <a:pt x="819419" y="308772"/>
                    <a:pt x="816078" y="312113"/>
                    <a:pt x="811957" y="312113"/>
                  </a:cubicBezTo>
                  <a:lnTo>
                    <a:pt x="7462" y="312113"/>
                  </a:lnTo>
                  <a:cubicBezTo>
                    <a:pt x="5483" y="312113"/>
                    <a:pt x="3585" y="311327"/>
                    <a:pt x="2186" y="309928"/>
                  </a:cubicBezTo>
                  <a:cubicBezTo>
                    <a:pt x="786" y="308528"/>
                    <a:pt x="0" y="306630"/>
                    <a:pt x="0" y="304651"/>
                  </a:cubicBezTo>
                  <a:lnTo>
                    <a:pt x="0" y="7462"/>
                  </a:lnTo>
                  <a:cubicBezTo>
                    <a:pt x="0" y="3341"/>
                    <a:pt x="3341" y="0"/>
                    <a:pt x="7462" y="0"/>
                  </a:cubicBezTo>
                  <a:close/>
                </a:path>
              </a:pathLst>
            </a:custGeom>
            <a:solidFill>
              <a:srgbClr val="FDE7E8"/>
            </a:solidFill>
          </p:spPr>
          <p:txBody>
            <a:bodyPr/>
            <a:lstStyle/>
            <a:p>
              <a:endParaRPr lang="sv-SE" sz="1200"/>
            </a:p>
          </p:txBody>
        </p:sp>
        <p:sp>
          <p:nvSpPr>
            <p:cNvPr id="13" name="TextBox 13"/>
            <p:cNvSpPr txBox="1"/>
            <p:nvPr/>
          </p:nvSpPr>
          <p:spPr>
            <a:xfrm>
              <a:off x="0" y="-19050"/>
              <a:ext cx="819419" cy="331163"/>
            </a:xfrm>
            <a:prstGeom prst="rect">
              <a:avLst/>
            </a:prstGeom>
          </p:spPr>
          <p:txBody>
            <a:bodyPr lIns="18288" tIns="18288" rIns="18288" bIns="18288" rtlCol="0" anchor="ctr"/>
            <a:lstStyle/>
            <a:p>
              <a:pPr algn="ctr">
                <a:lnSpc>
                  <a:spcPts val="907"/>
                </a:lnSpc>
              </a:pPr>
              <a:endParaRPr sz="1200"/>
            </a:p>
          </p:txBody>
        </p:sp>
      </p:grpSp>
      <p:grpSp>
        <p:nvGrpSpPr>
          <p:cNvPr id="14" name="Group 14"/>
          <p:cNvGrpSpPr/>
          <p:nvPr/>
        </p:nvGrpSpPr>
        <p:grpSpPr>
          <a:xfrm>
            <a:off x="6868247" y="3426609"/>
            <a:ext cx="5172418" cy="3321207"/>
            <a:chOff x="0" y="0"/>
            <a:chExt cx="812800" cy="521898"/>
          </a:xfrm>
        </p:grpSpPr>
        <p:sp>
          <p:nvSpPr>
            <p:cNvPr id="15" name="Freeform 15"/>
            <p:cNvSpPr/>
            <p:nvPr/>
          </p:nvSpPr>
          <p:spPr>
            <a:xfrm>
              <a:off x="0" y="0"/>
              <a:ext cx="812800" cy="521898"/>
            </a:xfrm>
            <a:custGeom>
              <a:avLst/>
              <a:gdLst/>
              <a:ahLst/>
              <a:cxnLst/>
              <a:rect l="l" t="t" r="r" b="b"/>
              <a:pathLst>
                <a:path w="812800" h="521898">
                  <a:moveTo>
                    <a:pt x="11974" y="0"/>
                  </a:moveTo>
                  <a:lnTo>
                    <a:pt x="800826" y="0"/>
                  </a:lnTo>
                  <a:cubicBezTo>
                    <a:pt x="807439" y="0"/>
                    <a:pt x="812800" y="5361"/>
                    <a:pt x="812800" y="11974"/>
                  </a:cubicBezTo>
                  <a:lnTo>
                    <a:pt x="812800" y="509924"/>
                  </a:lnTo>
                  <a:cubicBezTo>
                    <a:pt x="812800" y="516537"/>
                    <a:pt x="807439" y="521898"/>
                    <a:pt x="800826" y="521898"/>
                  </a:cubicBezTo>
                  <a:lnTo>
                    <a:pt x="11974" y="521898"/>
                  </a:lnTo>
                  <a:cubicBezTo>
                    <a:pt x="8798" y="521898"/>
                    <a:pt x="5753" y="520637"/>
                    <a:pt x="3507" y="518391"/>
                  </a:cubicBezTo>
                  <a:cubicBezTo>
                    <a:pt x="1262" y="516146"/>
                    <a:pt x="0" y="513100"/>
                    <a:pt x="0" y="509924"/>
                  </a:cubicBezTo>
                  <a:lnTo>
                    <a:pt x="0" y="11974"/>
                  </a:lnTo>
                  <a:cubicBezTo>
                    <a:pt x="0" y="5361"/>
                    <a:pt x="5361" y="0"/>
                    <a:pt x="11974" y="0"/>
                  </a:cubicBezTo>
                  <a:close/>
                </a:path>
              </a:pathLst>
            </a:custGeom>
            <a:solidFill>
              <a:srgbClr val="FDE7E8"/>
            </a:solidFill>
          </p:spPr>
          <p:txBody>
            <a:bodyPr/>
            <a:lstStyle/>
            <a:p>
              <a:endParaRPr lang="sv-SE" sz="1200"/>
            </a:p>
          </p:txBody>
        </p:sp>
        <p:sp>
          <p:nvSpPr>
            <p:cNvPr id="16" name="TextBox 16"/>
            <p:cNvSpPr txBox="1"/>
            <p:nvPr/>
          </p:nvSpPr>
          <p:spPr>
            <a:xfrm>
              <a:off x="0" y="-19050"/>
              <a:ext cx="812800" cy="540948"/>
            </a:xfrm>
            <a:prstGeom prst="rect">
              <a:avLst/>
            </a:prstGeom>
          </p:spPr>
          <p:txBody>
            <a:bodyPr lIns="18288" tIns="18288" rIns="18288" bIns="18288" rtlCol="0" anchor="ctr"/>
            <a:lstStyle/>
            <a:p>
              <a:pPr algn="ctr">
                <a:lnSpc>
                  <a:spcPts val="907"/>
                </a:lnSpc>
              </a:pPr>
              <a:endParaRPr sz="1200"/>
            </a:p>
          </p:txBody>
        </p:sp>
      </p:grpSp>
      <p:sp>
        <p:nvSpPr>
          <p:cNvPr id="17" name="Freeform 17"/>
          <p:cNvSpPr/>
          <p:nvPr/>
        </p:nvSpPr>
        <p:spPr>
          <a:xfrm>
            <a:off x="3932627" y="2146782"/>
            <a:ext cx="819272" cy="819272"/>
          </a:xfrm>
          <a:custGeom>
            <a:avLst/>
            <a:gdLst/>
            <a:ahLst/>
            <a:cxnLst/>
            <a:rect l="l" t="t" r="r" b="b"/>
            <a:pathLst>
              <a:path w="1228908" h="1228908">
                <a:moveTo>
                  <a:pt x="0" y="0"/>
                </a:moveTo>
                <a:lnTo>
                  <a:pt x="1228908" y="0"/>
                </a:lnTo>
                <a:lnTo>
                  <a:pt x="1228908" y="1228908"/>
                </a:lnTo>
                <a:lnTo>
                  <a:pt x="0" y="12289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sv-SE" sz="1200"/>
          </a:p>
        </p:txBody>
      </p:sp>
      <p:pic>
        <p:nvPicPr>
          <p:cNvPr id="18" name="Picture 18"/>
          <p:cNvPicPr>
            <a:picLocks noChangeAspect="1"/>
          </p:cNvPicPr>
          <p:nvPr/>
        </p:nvPicPr>
        <p:blipFill>
          <a:blip r:embed="rId4"/>
          <a:stretch>
            <a:fillRect/>
          </a:stretch>
        </p:blipFill>
        <p:spPr>
          <a:xfrm>
            <a:off x="6776896" y="3631999"/>
            <a:ext cx="5364344" cy="3251282"/>
          </a:xfrm>
          <a:prstGeom prst="rect">
            <a:avLst/>
          </a:prstGeom>
        </p:spPr>
      </p:pic>
      <p:sp>
        <p:nvSpPr>
          <p:cNvPr id="19" name="Freeform 19"/>
          <p:cNvSpPr/>
          <p:nvPr/>
        </p:nvSpPr>
        <p:spPr>
          <a:xfrm rot="1502946">
            <a:off x="4134291" y="3512643"/>
            <a:ext cx="298783" cy="979618"/>
          </a:xfrm>
          <a:custGeom>
            <a:avLst/>
            <a:gdLst/>
            <a:ahLst/>
            <a:cxnLst/>
            <a:rect l="l" t="t" r="r" b="b"/>
            <a:pathLst>
              <a:path w="448175" h="1469427">
                <a:moveTo>
                  <a:pt x="0" y="0"/>
                </a:moveTo>
                <a:lnTo>
                  <a:pt x="448176" y="0"/>
                </a:lnTo>
                <a:lnTo>
                  <a:pt x="448176" y="1469428"/>
                </a:lnTo>
                <a:lnTo>
                  <a:pt x="0" y="146942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sv-SE" sz="1200"/>
          </a:p>
        </p:txBody>
      </p:sp>
      <p:sp>
        <p:nvSpPr>
          <p:cNvPr id="20" name="Freeform 20"/>
          <p:cNvSpPr/>
          <p:nvPr/>
        </p:nvSpPr>
        <p:spPr>
          <a:xfrm>
            <a:off x="4864239" y="5795804"/>
            <a:ext cx="740559" cy="752793"/>
          </a:xfrm>
          <a:custGeom>
            <a:avLst/>
            <a:gdLst/>
            <a:ahLst/>
            <a:cxnLst/>
            <a:rect l="l" t="t" r="r" b="b"/>
            <a:pathLst>
              <a:path w="1110839" h="1129189">
                <a:moveTo>
                  <a:pt x="0" y="0"/>
                </a:moveTo>
                <a:lnTo>
                  <a:pt x="1110840" y="0"/>
                </a:lnTo>
                <a:lnTo>
                  <a:pt x="1110840" y="1129188"/>
                </a:lnTo>
                <a:lnTo>
                  <a:pt x="0" y="11291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sv-SE" sz="1200"/>
          </a:p>
        </p:txBody>
      </p:sp>
      <p:grpSp>
        <p:nvGrpSpPr>
          <p:cNvPr id="21" name="Group 21"/>
          <p:cNvGrpSpPr/>
          <p:nvPr/>
        </p:nvGrpSpPr>
        <p:grpSpPr>
          <a:xfrm>
            <a:off x="159386" y="1301543"/>
            <a:ext cx="3369425" cy="1981407"/>
            <a:chOff x="0" y="0"/>
            <a:chExt cx="817695" cy="480849"/>
          </a:xfrm>
        </p:grpSpPr>
        <p:sp>
          <p:nvSpPr>
            <p:cNvPr id="22" name="Freeform 22"/>
            <p:cNvSpPr/>
            <p:nvPr/>
          </p:nvSpPr>
          <p:spPr>
            <a:xfrm>
              <a:off x="0" y="0"/>
              <a:ext cx="817695" cy="480849"/>
            </a:xfrm>
            <a:custGeom>
              <a:avLst/>
              <a:gdLst/>
              <a:ahLst/>
              <a:cxnLst/>
              <a:rect l="l" t="t" r="r" b="b"/>
              <a:pathLst>
                <a:path w="817695" h="480849">
                  <a:moveTo>
                    <a:pt x="18382" y="0"/>
                  </a:moveTo>
                  <a:lnTo>
                    <a:pt x="799313" y="0"/>
                  </a:lnTo>
                  <a:cubicBezTo>
                    <a:pt x="809465" y="0"/>
                    <a:pt x="817695" y="8230"/>
                    <a:pt x="817695" y="18382"/>
                  </a:cubicBezTo>
                  <a:lnTo>
                    <a:pt x="817695" y="462468"/>
                  </a:lnTo>
                  <a:cubicBezTo>
                    <a:pt x="817695" y="472620"/>
                    <a:pt x="809465" y="480849"/>
                    <a:pt x="799313" y="480849"/>
                  </a:cubicBezTo>
                  <a:lnTo>
                    <a:pt x="18382" y="480849"/>
                  </a:lnTo>
                  <a:cubicBezTo>
                    <a:pt x="8230" y="480849"/>
                    <a:pt x="0" y="472620"/>
                    <a:pt x="0" y="462468"/>
                  </a:cubicBezTo>
                  <a:lnTo>
                    <a:pt x="0" y="18382"/>
                  </a:lnTo>
                  <a:cubicBezTo>
                    <a:pt x="0" y="8230"/>
                    <a:pt x="8230" y="0"/>
                    <a:pt x="18382" y="0"/>
                  </a:cubicBezTo>
                  <a:close/>
                </a:path>
              </a:pathLst>
            </a:custGeom>
            <a:solidFill>
              <a:srgbClr val="FDE7E8"/>
            </a:solidFill>
          </p:spPr>
          <p:txBody>
            <a:bodyPr/>
            <a:lstStyle/>
            <a:p>
              <a:endParaRPr lang="sv-SE" sz="1200"/>
            </a:p>
          </p:txBody>
        </p:sp>
        <p:sp>
          <p:nvSpPr>
            <p:cNvPr id="23" name="TextBox 23"/>
            <p:cNvSpPr txBox="1"/>
            <p:nvPr/>
          </p:nvSpPr>
          <p:spPr>
            <a:xfrm>
              <a:off x="0" y="-19050"/>
              <a:ext cx="817695" cy="499899"/>
            </a:xfrm>
            <a:prstGeom prst="rect">
              <a:avLst/>
            </a:prstGeom>
          </p:spPr>
          <p:txBody>
            <a:bodyPr lIns="18288" tIns="18288" rIns="18288" bIns="18288" rtlCol="0" anchor="ctr"/>
            <a:lstStyle/>
            <a:p>
              <a:pPr algn="ctr">
                <a:lnSpc>
                  <a:spcPts val="907"/>
                </a:lnSpc>
              </a:pPr>
              <a:endParaRPr sz="1200"/>
            </a:p>
          </p:txBody>
        </p:sp>
      </p:grpSp>
      <p:sp>
        <p:nvSpPr>
          <p:cNvPr id="24" name="Freeform 24"/>
          <p:cNvSpPr/>
          <p:nvPr/>
        </p:nvSpPr>
        <p:spPr>
          <a:xfrm rot="-718891">
            <a:off x="5690088" y="3560684"/>
            <a:ext cx="726243" cy="660882"/>
          </a:xfrm>
          <a:custGeom>
            <a:avLst/>
            <a:gdLst/>
            <a:ahLst/>
            <a:cxnLst/>
            <a:rect l="l" t="t" r="r" b="b"/>
            <a:pathLst>
              <a:path w="1089365" h="991323">
                <a:moveTo>
                  <a:pt x="0" y="0"/>
                </a:moveTo>
                <a:lnTo>
                  <a:pt x="1089365" y="0"/>
                </a:lnTo>
                <a:lnTo>
                  <a:pt x="1089365" y="991322"/>
                </a:lnTo>
                <a:lnTo>
                  <a:pt x="0" y="99132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txBody>
          <a:bodyPr/>
          <a:lstStyle/>
          <a:p>
            <a:endParaRPr lang="sv-SE" sz="1200"/>
          </a:p>
        </p:txBody>
      </p:sp>
      <p:sp>
        <p:nvSpPr>
          <p:cNvPr id="25" name="Freeform 25"/>
          <p:cNvSpPr/>
          <p:nvPr/>
        </p:nvSpPr>
        <p:spPr>
          <a:xfrm>
            <a:off x="4626406" y="2070786"/>
            <a:ext cx="349250" cy="349250"/>
          </a:xfrm>
          <a:custGeom>
            <a:avLst/>
            <a:gdLst/>
            <a:ahLst/>
            <a:cxnLst/>
            <a:rect l="l" t="t" r="r" b="b"/>
            <a:pathLst>
              <a:path w="523875" h="523875">
                <a:moveTo>
                  <a:pt x="0" y="0"/>
                </a:moveTo>
                <a:lnTo>
                  <a:pt x="523875" y="0"/>
                </a:lnTo>
                <a:lnTo>
                  <a:pt x="523875" y="523875"/>
                </a:lnTo>
                <a:lnTo>
                  <a:pt x="0" y="52387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sv-SE" sz="1200"/>
          </a:p>
        </p:txBody>
      </p:sp>
      <p:sp>
        <p:nvSpPr>
          <p:cNvPr id="26" name="TextBox 26"/>
          <p:cNvSpPr txBox="1"/>
          <p:nvPr/>
        </p:nvSpPr>
        <p:spPr>
          <a:xfrm>
            <a:off x="5234519" y="414282"/>
            <a:ext cx="2343201" cy="1054648"/>
          </a:xfrm>
          <a:prstGeom prst="rect">
            <a:avLst/>
          </a:prstGeom>
        </p:spPr>
        <p:txBody>
          <a:bodyPr lIns="0" tIns="0" rIns="0" bIns="0" rtlCol="0" anchor="t">
            <a:spAutoFit/>
          </a:bodyPr>
          <a:lstStyle/>
          <a:p>
            <a:pPr algn="ctr">
              <a:lnSpc>
                <a:spcPts val="2147"/>
              </a:lnSpc>
              <a:spcBef>
                <a:spcPct val="0"/>
              </a:spcBef>
            </a:pPr>
            <a:r>
              <a:rPr lang="en-US" sz="1533" b="1">
                <a:solidFill>
                  <a:srgbClr val="7A0927"/>
                </a:solidFill>
                <a:latin typeface="Arial Bold"/>
              </a:rPr>
              <a:t>Traditionell rökning minskar men stor ökning ses av e-cigaretter och snus</a:t>
            </a:r>
          </a:p>
        </p:txBody>
      </p:sp>
      <p:sp>
        <p:nvSpPr>
          <p:cNvPr id="27" name="Freeform 27"/>
          <p:cNvSpPr/>
          <p:nvPr/>
        </p:nvSpPr>
        <p:spPr>
          <a:xfrm rot="-10800000">
            <a:off x="4514989" y="725069"/>
            <a:ext cx="349250" cy="349250"/>
          </a:xfrm>
          <a:custGeom>
            <a:avLst/>
            <a:gdLst/>
            <a:ahLst/>
            <a:cxnLst/>
            <a:rect l="l" t="t" r="r" b="b"/>
            <a:pathLst>
              <a:path w="523875" h="523875">
                <a:moveTo>
                  <a:pt x="0" y="0"/>
                </a:moveTo>
                <a:lnTo>
                  <a:pt x="523875" y="0"/>
                </a:lnTo>
                <a:lnTo>
                  <a:pt x="523875" y="523875"/>
                </a:lnTo>
                <a:lnTo>
                  <a:pt x="0" y="52387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sv-SE" sz="1200"/>
          </a:p>
        </p:txBody>
      </p:sp>
      <p:sp>
        <p:nvSpPr>
          <p:cNvPr id="28" name="Freeform 28"/>
          <p:cNvSpPr/>
          <p:nvPr/>
        </p:nvSpPr>
        <p:spPr>
          <a:xfrm rot="-1736189" flipV="1">
            <a:off x="6519794" y="1133805"/>
            <a:ext cx="1149735" cy="1109495"/>
          </a:xfrm>
          <a:custGeom>
            <a:avLst/>
            <a:gdLst/>
            <a:ahLst/>
            <a:cxnLst/>
            <a:rect l="l" t="t" r="r" b="b"/>
            <a:pathLst>
              <a:path w="1724603" h="1664242">
                <a:moveTo>
                  <a:pt x="0" y="1664241"/>
                </a:moveTo>
                <a:lnTo>
                  <a:pt x="1724603" y="1664241"/>
                </a:lnTo>
                <a:lnTo>
                  <a:pt x="1724603" y="0"/>
                </a:lnTo>
                <a:lnTo>
                  <a:pt x="0" y="0"/>
                </a:lnTo>
                <a:lnTo>
                  <a:pt x="0" y="1664241"/>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sv-SE" sz="1200"/>
          </a:p>
        </p:txBody>
      </p:sp>
      <p:sp>
        <p:nvSpPr>
          <p:cNvPr id="29" name="Freeform 29"/>
          <p:cNvSpPr/>
          <p:nvPr/>
        </p:nvSpPr>
        <p:spPr>
          <a:xfrm flipH="1">
            <a:off x="3834370" y="305128"/>
            <a:ext cx="792037" cy="761345"/>
          </a:xfrm>
          <a:custGeom>
            <a:avLst/>
            <a:gdLst/>
            <a:ahLst/>
            <a:cxnLst/>
            <a:rect l="l" t="t" r="r" b="b"/>
            <a:pathLst>
              <a:path w="1188055" h="1142018">
                <a:moveTo>
                  <a:pt x="1188055" y="0"/>
                </a:moveTo>
                <a:lnTo>
                  <a:pt x="0" y="0"/>
                </a:lnTo>
                <a:lnTo>
                  <a:pt x="0" y="1142018"/>
                </a:lnTo>
                <a:lnTo>
                  <a:pt x="1188055" y="1142018"/>
                </a:lnTo>
                <a:lnTo>
                  <a:pt x="1188055" y="0"/>
                </a:lnTo>
                <a:close/>
              </a:path>
            </a:pathLst>
          </a:custGeom>
          <a:blipFill>
            <a:blip r:embed="rId17">
              <a:extLst>
                <a:ext uri="{96DAC541-7B7A-43D3-8B79-37D633B846F1}">
                  <asvg:svgBlip xmlns="" xmlns:asvg="http://schemas.microsoft.com/office/drawing/2016/SVG/main" r:embed="rId18"/>
                </a:ext>
              </a:extLst>
            </a:blip>
            <a:stretch>
              <a:fillRect/>
            </a:stretch>
          </a:blipFill>
          <a:ln cap="sq">
            <a:noFill/>
            <a:prstDash val="solid"/>
            <a:miter/>
          </a:ln>
        </p:spPr>
        <p:txBody>
          <a:bodyPr/>
          <a:lstStyle/>
          <a:p>
            <a:endParaRPr lang="sv-SE" sz="1200"/>
          </a:p>
        </p:txBody>
      </p:sp>
      <p:sp>
        <p:nvSpPr>
          <p:cNvPr id="30" name="Freeform 30"/>
          <p:cNvSpPr/>
          <p:nvPr/>
        </p:nvSpPr>
        <p:spPr>
          <a:xfrm>
            <a:off x="4751899" y="2458661"/>
            <a:ext cx="566420" cy="566420"/>
          </a:xfrm>
          <a:custGeom>
            <a:avLst/>
            <a:gdLst/>
            <a:ahLst/>
            <a:cxnLst/>
            <a:rect l="l" t="t" r="r" b="b"/>
            <a:pathLst>
              <a:path w="849630" h="849630">
                <a:moveTo>
                  <a:pt x="0" y="0"/>
                </a:moveTo>
                <a:lnTo>
                  <a:pt x="849630" y="0"/>
                </a:lnTo>
                <a:lnTo>
                  <a:pt x="849630" y="849630"/>
                </a:lnTo>
                <a:lnTo>
                  <a:pt x="0" y="84963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a:ln cap="sq">
            <a:noFill/>
            <a:prstDash val="solid"/>
            <a:miter/>
          </a:ln>
        </p:spPr>
        <p:txBody>
          <a:bodyPr/>
          <a:lstStyle/>
          <a:p>
            <a:endParaRPr lang="sv-SE" sz="1200"/>
          </a:p>
        </p:txBody>
      </p:sp>
      <p:sp>
        <p:nvSpPr>
          <p:cNvPr id="31" name="Freeform 31"/>
          <p:cNvSpPr/>
          <p:nvPr/>
        </p:nvSpPr>
        <p:spPr>
          <a:xfrm>
            <a:off x="5318319" y="2132306"/>
            <a:ext cx="312684" cy="319881"/>
          </a:xfrm>
          <a:custGeom>
            <a:avLst/>
            <a:gdLst/>
            <a:ahLst/>
            <a:cxnLst/>
            <a:rect l="l" t="t" r="r" b="b"/>
            <a:pathLst>
              <a:path w="469026" h="479822">
                <a:moveTo>
                  <a:pt x="0" y="0"/>
                </a:moveTo>
                <a:lnTo>
                  <a:pt x="469026" y="0"/>
                </a:lnTo>
                <a:lnTo>
                  <a:pt x="469026" y="479821"/>
                </a:lnTo>
                <a:lnTo>
                  <a:pt x="0" y="47982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a:ln cap="sq">
            <a:noFill/>
            <a:prstDash val="solid"/>
            <a:miter/>
          </a:ln>
        </p:spPr>
        <p:txBody>
          <a:bodyPr/>
          <a:lstStyle/>
          <a:p>
            <a:endParaRPr lang="sv-SE" sz="1200"/>
          </a:p>
        </p:txBody>
      </p:sp>
      <p:sp>
        <p:nvSpPr>
          <p:cNvPr id="32" name="Freeform 32"/>
          <p:cNvSpPr/>
          <p:nvPr/>
        </p:nvSpPr>
        <p:spPr>
          <a:xfrm>
            <a:off x="460317" y="5238116"/>
            <a:ext cx="1207123" cy="1220858"/>
          </a:xfrm>
          <a:custGeom>
            <a:avLst/>
            <a:gdLst/>
            <a:ahLst/>
            <a:cxnLst/>
            <a:rect l="l" t="t" r="r" b="b"/>
            <a:pathLst>
              <a:path w="1810685" h="1831287">
                <a:moveTo>
                  <a:pt x="0" y="0"/>
                </a:moveTo>
                <a:lnTo>
                  <a:pt x="1810685" y="0"/>
                </a:lnTo>
                <a:lnTo>
                  <a:pt x="1810685" y="1831287"/>
                </a:lnTo>
                <a:lnTo>
                  <a:pt x="0" y="1831287"/>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a:ln cap="sq">
            <a:noFill/>
            <a:prstDash val="solid"/>
            <a:miter/>
          </a:ln>
        </p:spPr>
        <p:txBody>
          <a:bodyPr/>
          <a:lstStyle/>
          <a:p>
            <a:endParaRPr lang="sv-SE" sz="1200"/>
          </a:p>
        </p:txBody>
      </p:sp>
      <p:sp>
        <p:nvSpPr>
          <p:cNvPr id="33" name="Freeform 33"/>
          <p:cNvSpPr/>
          <p:nvPr/>
        </p:nvSpPr>
        <p:spPr>
          <a:xfrm>
            <a:off x="1928585" y="5109152"/>
            <a:ext cx="1393364" cy="1349821"/>
          </a:xfrm>
          <a:custGeom>
            <a:avLst/>
            <a:gdLst/>
            <a:ahLst/>
            <a:cxnLst/>
            <a:rect l="l" t="t" r="r" b="b"/>
            <a:pathLst>
              <a:path w="2090046" h="2024732">
                <a:moveTo>
                  <a:pt x="0" y="0"/>
                </a:moveTo>
                <a:lnTo>
                  <a:pt x="2090046" y="0"/>
                </a:lnTo>
                <a:lnTo>
                  <a:pt x="2090046" y="2024732"/>
                </a:lnTo>
                <a:lnTo>
                  <a:pt x="0" y="2024732"/>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a:ln cap="sq">
            <a:noFill/>
            <a:prstDash val="solid"/>
            <a:miter/>
          </a:ln>
        </p:spPr>
        <p:txBody>
          <a:bodyPr/>
          <a:lstStyle/>
          <a:p>
            <a:endParaRPr lang="sv-SE" sz="1200"/>
          </a:p>
        </p:txBody>
      </p:sp>
      <p:pic>
        <p:nvPicPr>
          <p:cNvPr id="34" name="Picture 34"/>
          <p:cNvPicPr>
            <a:picLocks noChangeAspect="1"/>
          </p:cNvPicPr>
          <p:nvPr/>
        </p:nvPicPr>
        <p:blipFill>
          <a:blip r:embed="rId27"/>
          <a:stretch>
            <a:fillRect/>
          </a:stretch>
        </p:blipFill>
        <p:spPr>
          <a:xfrm>
            <a:off x="7517359" y="180191"/>
            <a:ext cx="4446143" cy="3105057"/>
          </a:xfrm>
          <a:prstGeom prst="rect">
            <a:avLst/>
          </a:prstGeom>
        </p:spPr>
      </p:pic>
      <p:sp>
        <p:nvSpPr>
          <p:cNvPr id="35" name="TextBox 35"/>
          <p:cNvSpPr txBox="1"/>
          <p:nvPr/>
        </p:nvSpPr>
        <p:spPr>
          <a:xfrm>
            <a:off x="242069" y="203123"/>
            <a:ext cx="3204056" cy="809004"/>
          </a:xfrm>
          <a:prstGeom prst="rect">
            <a:avLst/>
          </a:prstGeom>
        </p:spPr>
        <p:txBody>
          <a:bodyPr lIns="0" tIns="0" rIns="0" bIns="0" rtlCol="0" anchor="t">
            <a:spAutoFit/>
          </a:bodyPr>
          <a:lstStyle/>
          <a:p>
            <a:pPr algn="ctr">
              <a:lnSpc>
                <a:spcPts val="3277"/>
              </a:lnSpc>
            </a:pPr>
            <a:r>
              <a:rPr lang="en-US" sz="2341" b="1">
                <a:solidFill>
                  <a:srgbClr val="7A0927"/>
                </a:solidFill>
                <a:latin typeface="Arial Bold"/>
              </a:rPr>
              <a:t>ALKOHOL, TOBAK, NARKOTIKA &amp; SPEL</a:t>
            </a:r>
          </a:p>
        </p:txBody>
      </p:sp>
      <p:sp>
        <p:nvSpPr>
          <p:cNvPr id="36" name="TextBox 36"/>
          <p:cNvSpPr txBox="1"/>
          <p:nvPr/>
        </p:nvSpPr>
        <p:spPr>
          <a:xfrm>
            <a:off x="378291" y="3795446"/>
            <a:ext cx="2981759" cy="1003031"/>
          </a:xfrm>
          <a:prstGeom prst="rect">
            <a:avLst/>
          </a:prstGeom>
        </p:spPr>
        <p:txBody>
          <a:bodyPr lIns="0" tIns="0" rIns="0" bIns="0" rtlCol="0" anchor="t">
            <a:spAutoFit/>
          </a:bodyPr>
          <a:lstStyle/>
          <a:p>
            <a:pPr algn="ctr">
              <a:lnSpc>
                <a:spcPts val="1977"/>
              </a:lnSpc>
              <a:spcBef>
                <a:spcPct val="0"/>
              </a:spcBef>
            </a:pPr>
            <a:r>
              <a:rPr lang="en-US" sz="1412" b="1" spc="145">
                <a:solidFill>
                  <a:srgbClr val="7A0927"/>
                </a:solidFill>
                <a:latin typeface="Arial Bold"/>
              </a:rPr>
              <a:t>Nästan var tionde kille i årskurs 9 fortsätter ofta att spela trots att det får negativa konsekvenser</a:t>
            </a:r>
          </a:p>
        </p:txBody>
      </p:sp>
      <p:sp>
        <p:nvSpPr>
          <p:cNvPr id="37" name="TextBox 37"/>
          <p:cNvSpPr txBox="1"/>
          <p:nvPr/>
        </p:nvSpPr>
        <p:spPr>
          <a:xfrm>
            <a:off x="4106955" y="4484044"/>
            <a:ext cx="2370063" cy="1054648"/>
          </a:xfrm>
          <a:prstGeom prst="rect">
            <a:avLst/>
          </a:prstGeom>
        </p:spPr>
        <p:txBody>
          <a:bodyPr lIns="0" tIns="0" rIns="0" bIns="0" rtlCol="0" anchor="t">
            <a:spAutoFit/>
          </a:bodyPr>
          <a:lstStyle/>
          <a:p>
            <a:pPr algn="ctr">
              <a:lnSpc>
                <a:spcPts val="2147"/>
              </a:lnSpc>
              <a:spcBef>
                <a:spcPct val="0"/>
              </a:spcBef>
            </a:pPr>
            <a:r>
              <a:rPr lang="en-US" sz="1533" b="1">
                <a:solidFill>
                  <a:srgbClr val="7A0927"/>
                </a:solidFill>
                <a:latin typeface="Arial Bold"/>
              </a:rPr>
              <a:t>Andelen som dricker alkohol har varit relativt oförändrad de senaste tio åren</a:t>
            </a:r>
          </a:p>
        </p:txBody>
      </p:sp>
      <p:sp>
        <p:nvSpPr>
          <p:cNvPr id="38" name="TextBox 38"/>
          <p:cNvSpPr txBox="1"/>
          <p:nvPr/>
        </p:nvSpPr>
        <p:spPr>
          <a:xfrm>
            <a:off x="7339119" y="3538987"/>
            <a:ext cx="4355093" cy="440505"/>
          </a:xfrm>
          <a:prstGeom prst="rect">
            <a:avLst/>
          </a:prstGeom>
        </p:spPr>
        <p:txBody>
          <a:bodyPr lIns="0" tIns="0" rIns="0" bIns="0" rtlCol="0" anchor="t">
            <a:spAutoFit/>
          </a:bodyPr>
          <a:lstStyle/>
          <a:p>
            <a:pPr algn="ctr">
              <a:lnSpc>
                <a:spcPts val="1754"/>
              </a:lnSpc>
              <a:spcBef>
                <a:spcPct val="0"/>
              </a:spcBef>
            </a:pPr>
            <a:r>
              <a:rPr lang="en-US" sz="1253" b="1">
                <a:solidFill>
                  <a:srgbClr val="760424"/>
                </a:solidFill>
                <a:latin typeface="Arial Bold"/>
              </a:rPr>
              <a:t>Andel som druckit alkohol någon gång de senaste 12 månaderna</a:t>
            </a:r>
          </a:p>
        </p:txBody>
      </p:sp>
      <p:sp>
        <p:nvSpPr>
          <p:cNvPr id="39" name="TextBox 39"/>
          <p:cNvSpPr txBox="1"/>
          <p:nvPr/>
        </p:nvSpPr>
        <p:spPr>
          <a:xfrm>
            <a:off x="8140837" y="247573"/>
            <a:ext cx="3199187" cy="198196"/>
          </a:xfrm>
          <a:prstGeom prst="rect">
            <a:avLst/>
          </a:prstGeom>
        </p:spPr>
        <p:txBody>
          <a:bodyPr lIns="0" tIns="0" rIns="0" bIns="0" rtlCol="0" anchor="t">
            <a:spAutoFit/>
          </a:bodyPr>
          <a:lstStyle/>
          <a:p>
            <a:pPr algn="ctr">
              <a:lnSpc>
                <a:spcPts val="1661"/>
              </a:lnSpc>
              <a:spcBef>
                <a:spcPct val="0"/>
              </a:spcBef>
            </a:pPr>
            <a:r>
              <a:rPr lang="en-US" sz="1187" b="1">
                <a:solidFill>
                  <a:srgbClr val="7A0927"/>
                </a:solidFill>
                <a:latin typeface="Arial Bold"/>
              </a:rPr>
              <a:t>Andel som röker eller snusar regelbundet</a:t>
            </a:r>
          </a:p>
        </p:txBody>
      </p:sp>
      <p:sp>
        <p:nvSpPr>
          <p:cNvPr id="40" name="TextBox 40"/>
          <p:cNvSpPr txBox="1"/>
          <p:nvPr/>
        </p:nvSpPr>
        <p:spPr>
          <a:xfrm>
            <a:off x="159386" y="1699117"/>
            <a:ext cx="3369425" cy="1004057"/>
          </a:xfrm>
          <a:prstGeom prst="rect">
            <a:avLst/>
          </a:prstGeom>
        </p:spPr>
        <p:txBody>
          <a:bodyPr lIns="0" tIns="0" rIns="0" bIns="0" rtlCol="0" anchor="t">
            <a:spAutoFit/>
          </a:bodyPr>
          <a:lstStyle/>
          <a:p>
            <a:pPr algn="ctr">
              <a:lnSpc>
                <a:spcPts val="2025"/>
              </a:lnSpc>
              <a:spcBef>
                <a:spcPct val="0"/>
              </a:spcBef>
            </a:pPr>
            <a:r>
              <a:rPr lang="en-US" sz="1446" b="1" spc="149">
                <a:solidFill>
                  <a:srgbClr val="7A0927"/>
                </a:solidFill>
                <a:latin typeface="Arial Bold"/>
              </a:rPr>
              <a:t>Över 20% använder e-cigaretter regelbundet. En kraftig ökning har skett de senaste åren, särskilt bland tjejer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Rökning</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BodyFooterLeft">
            <a:extLst>
              <a:ext uri="{FF2B5EF4-FFF2-40B4-BE49-F238E27FC236}">
                <a16:creationId xmlns:a16="http://schemas.microsoft.com/office/drawing/2014/main" id="{4A5BAE76-E7B7-EB4E-3F46-88DAB3F71F50}"/>
              </a:ext>
            </a:extLst>
          </p:cNvPr>
          <p:cNvSpPr txBox="1"/>
          <p:nvPr/>
        </p:nvSpPr>
        <p:spPr>
          <a:xfrm>
            <a:off x="1305151" y="6318241"/>
            <a:ext cx="9359900" cy="301644"/>
          </a:xfrm>
          <a:prstGeom prst="rect">
            <a:avLst/>
          </a:prstGeom>
          <a:noFill/>
        </p:spPr>
        <p:txBody>
          <a:bodyPr vertOverflow="clip" wrap="square" lIns="0" tIns="0" rIns="0" bIns="0" rtlCol="0" anchor="t"/>
          <a:lstStyle/>
          <a:p>
            <a:pPr algn="l"/>
            <a:r>
              <a:rPr lang="sv-SE" sz="800" spc="50" dirty="0">
                <a:solidFill>
                  <a:schemeClr val="tx1">
                    <a:tint val="84600"/>
                  </a:schemeClr>
                </a:solidFill>
              </a:rPr>
              <a:t>* Thor S. (red.), CAN:s nationella skolundersökning 2023. Stockholm: Centralförbundet för alkohol- och narkotikaupplysning (CAN); 2023. Rapport 223.</a:t>
            </a:r>
            <a:endParaRPr lang="sv-SE" sz="1100" spc="50" dirty="0">
              <a:solidFill>
                <a:schemeClr val="tx1">
                  <a:tint val="84600"/>
                </a:schemeClr>
              </a:solidFill>
            </a:endParaRPr>
          </a:p>
        </p:txBody>
      </p:sp>
      <p:graphicFrame>
        <p:nvGraphicFramePr>
          <p:cNvPr id="8" name="BodyContentTable">
            <a:extLst>
              <a:ext uri="{FF2B5EF4-FFF2-40B4-BE49-F238E27FC236}">
                <a16:creationId xmlns:a16="http://schemas.microsoft.com/office/drawing/2014/main" id="{11FF0148-884C-4082-3EA5-6B151E1225A6}"/>
              </a:ext>
            </a:extLst>
          </p:cNvPr>
          <p:cNvGraphicFramePr>
            <a:graphicFrameLocks/>
          </p:cNvGraphicFramePr>
          <p:nvPr>
            <p:extLst>
              <p:ext uri="{D42A27DB-BD31-4B8C-83A1-F6EECF244321}">
                <p14:modId xmlns:p14="http://schemas.microsoft.com/office/powerpoint/2010/main" val="925130781"/>
              </p:ext>
            </p:extLst>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Platshållare för bildnummer 9">
            <a:extLst>
              <a:ext uri="{FF2B5EF4-FFF2-40B4-BE49-F238E27FC236}">
                <a16:creationId xmlns:a16="http://schemas.microsoft.com/office/drawing/2014/main" id="{14701670-3E86-580E-0940-CB0EC54C02AF}"/>
              </a:ext>
            </a:extLst>
          </p:cNvPr>
          <p:cNvSpPr>
            <a:spLocks noGrp="1"/>
          </p:cNvSpPr>
          <p:nvPr>
            <p:ph type="sldNum" sz="quarter" idx="12"/>
          </p:nvPr>
        </p:nvSpPr>
        <p:spPr/>
        <p:txBody>
          <a:bodyPr/>
          <a:lstStyle/>
          <a:p>
            <a:fld id="{8EEB9E62-4301-493A-8C73-0409F1A2D539}" type="slidenum">
              <a:rPr lang="sv-SE" smtClean="0"/>
              <a:pPr/>
              <a:t>44</a:t>
            </a:fld>
            <a:endParaRPr lang="sv-SE"/>
          </a:p>
        </p:txBody>
      </p:sp>
      <p:graphicFrame>
        <p:nvGraphicFramePr>
          <p:cNvPr id="5" name="BodyContent">
            <a:extLst>
              <a:ext uri="{FF2B5EF4-FFF2-40B4-BE49-F238E27FC236}">
                <a16:creationId xmlns:a16="http://schemas.microsoft.com/office/drawing/2014/main" id="{D1063937-9858-1527-D396-9E5C96957580}"/>
              </a:ext>
            </a:extLst>
          </p:cNvPr>
          <p:cNvGraphicFramePr>
            <a:graphicFrameLocks noGrp="1"/>
          </p:cNvGraphicFramePr>
          <p:nvPr>
            <p:ph sz="quarter" idx="10"/>
            <p:extLst>
              <p:ext uri="{D42A27DB-BD31-4B8C-83A1-F6EECF244321}">
                <p14:modId xmlns:p14="http://schemas.microsoft.com/office/powerpoint/2010/main" val="3715483290"/>
              </p:ext>
            </p:extLst>
          </p:nvPr>
        </p:nvGraphicFramePr>
        <p:xfrm>
          <a:off x="6108002" y="2196000"/>
          <a:ext cx="5233098" cy="3312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ruta 11">
            <a:extLst>
              <a:ext uri="{FF2B5EF4-FFF2-40B4-BE49-F238E27FC236}">
                <a16:creationId xmlns:a16="http://schemas.microsoft.com/office/drawing/2014/main" id="{E77B2756-7096-4059-E3E1-BC2DBADF54BB}"/>
              </a:ext>
            </a:extLst>
          </p:cNvPr>
          <p:cNvSpPr txBox="1"/>
          <p:nvPr/>
        </p:nvSpPr>
        <p:spPr>
          <a:xfrm>
            <a:off x="2937101" y="1793989"/>
            <a:ext cx="6096000" cy="246221"/>
          </a:xfrm>
          <a:prstGeom prst="rect">
            <a:avLst/>
          </a:prstGeom>
          <a:noFill/>
        </p:spPr>
        <p:txBody>
          <a:bodyPr wrap="square">
            <a:spAutoFit/>
          </a:bodyPr>
          <a:lstStyle/>
          <a:p>
            <a:pPr lvl="0" algn="ctr" fontAlgn="ctr">
              <a:buSzPts val="1000"/>
              <a:tabLst>
                <a:tab pos="457200" algn="l"/>
              </a:tabLst>
            </a:pPr>
            <a:r>
              <a:rPr lang="sv-SE" sz="1000" dirty="0">
                <a:effectLst/>
                <a:ea typeface="Calibri" panose="020F0502020204030204" pitchFamily="34" charset="0"/>
              </a:rPr>
              <a:t>Andel (%) som svarat ibland eller varje dag på frågan "Röker du?"</a:t>
            </a:r>
          </a:p>
        </p:txBody>
      </p:sp>
      <p:sp>
        <p:nvSpPr>
          <p:cNvPr id="7" name="Rektangel: rundade hörn 6">
            <a:extLst>
              <a:ext uri="{FF2B5EF4-FFF2-40B4-BE49-F238E27FC236}">
                <a16:creationId xmlns:a16="http://schemas.microsoft.com/office/drawing/2014/main" id="{29A53034-8134-4970-27D5-B4BDDF2DDA12}"/>
              </a:ext>
            </a:extLst>
          </p:cNvPr>
          <p:cNvSpPr/>
          <p:nvPr/>
        </p:nvSpPr>
        <p:spPr>
          <a:xfrm>
            <a:off x="6282182" y="382747"/>
            <a:ext cx="5058918" cy="1243434"/>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dirty="0">
                <a:solidFill>
                  <a:srgbClr val="790726"/>
                </a:solidFill>
              </a:rPr>
              <a:t>Andelen som uppger att de röker ibland eller varje dag har stadigt minskat de senaste tio åren. </a:t>
            </a:r>
          </a:p>
          <a:p>
            <a:pPr algn="l"/>
            <a:endParaRPr lang="sv-SE" sz="1000" spc="50" dirty="0">
              <a:solidFill>
                <a:srgbClr val="790726"/>
              </a:solidFill>
            </a:endParaRPr>
          </a:p>
          <a:p>
            <a:pPr algn="l"/>
            <a:r>
              <a:rPr lang="sv-SE" sz="1000" spc="50" dirty="0">
                <a:solidFill>
                  <a:srgbClr val="790726"/>
                </a:solidFill>
              </a:rPr>
              <a:t>Jämfört med Centralförbundet för alkohol- och narkotikaupplysnings (CAN) senaste undersökning 2023 så kan vi se att det är betydligt färre unga som röker </a:t>
            </a:r>
            <a:r>
              <a:rPr lang="sv-SE" sz="1000" spc="50">
                <a:solidFill>
                  <a:srgbClr val="790726"/>
                </a:solidFill>
              </a:rPr>
              <a:t>i Jönköpings </a:t>
            </a:r>
            <a:r>
              <a:rPr lang="sv-SE" sz="1000" spc="50" dirty="0">
                <a:solidFill>
                  <a:srgbClr val="790726"/>
                </a:solidFill>
              </a:rPr>
              <a:t>län än vad det är i riket som helhet.*</a:t>
            </a:r>
          </a:p>
        </p:txBody>
      </p:sp>
    </p:spTree>
    <p:extLst>
      <p:ext uri="{BB962C8B-B14F-4D97-AF65-F5344CB8AC3E}">
        <p14:creationId xmlns:p14="http://schemas.microsoft.com/office/powerpoint/2010/main" val="4205943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Snusning</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BodyFooterLeft">
            <a:extLst>
              <a:ext uri="{FF2B5EF4-FFF2-40B4-BE49-F238E27FC236}">
                <a16:creationId xmlns:a16="http://schemas.microsoft.com/office/drawing/2014/main" id="{4A5BAE76-E7B7-EB4E-3F46-88DAB3F71F50}"/>
              </a:ext>
            </a:extLst>
          </p:cNvPr>
          <p:cNvSpPr txBox="1"/>
          <p:nvPr/>
        </p:nvSpPr>
        <p:spPr>
          <a:xfrm>
            <a:off x="1305151" y="6351200"/>
            <a:ext cx="9359900" cy="241925"/>
          </a:xfrm>
          <a:prstGeom prst="rect">
            <a:avLst/>
          </a:prstGeom>
          <a:noFill/>
        </p:spPr>
        <p:txBody>
          <a:bodyPr vertOverflow="clip" wrap="square" lIns="0" tIns="0" rIns="0" bIns="0" rtlCol="0" anchor="t"/>
          <a:lstStyle/>
          <a:p>
            <a:pPr algn="l"/>
            <a:r>
              <a:rPr lang="sv-SE" sz="800" spc="50" dirty="0">
                <a:solidFill>
                  <a:schemeClr val="tx1">
                    <a:tint val="84600"/>
                  </a:schemeClr>
                </a:solidFill>
              </a:rPr>
              <a:t>*Thor S. (red.), CAN:s nationella skolundersökning 2023. Stockholm: Centralförbundet för alkohol- och narkotikaupplysning (CAN); 2023. Rapport 223.</a:t>
            </a:r>
          </a:p>
        </p:txBody>
      </p:sp>
      <p:graphicFrame>
        <p:nvGraphicFramePr>
          <p:cNvPr id="9" name="BodyContentTable">
            <a:extLst>
              <a:ext uri="{FF2B5EF4-FFF2-40B4-BE49-F238E27FC236}">
                <a16:creationId xmlns:a16="http://schemas.microsoft.com/office/drawing/2014/main" id="{9212C177-A2BA-FF51-F2F9-58C5C34FDB3F}"/>
              </a:ext>
            </a:extLst>
          </p:cNvPr>
          <p:cNvGraphicFramePr>
            <a:graphicFrameLocks/>
          </p:cNvGraphicFramePr>
          <p:nvPr>
            <p:extLst>
              <p:ext uri="{D42A27DB-BD31-4B8C-83A1-F6EECF244321}">
                <p14:modId xmlns:p14="http://schemas.microsoft.com/office/powerpoint/2010/main" val="1675011798"/>
              </p:ext>
            </p:extLst>
          </p:nvPr>
        </p:nvGraphicFramePr>
        <p:xfrm>
          <a:off x="529127" y="2178057"/>
          <a:ext cx="5364000"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Platshållare för bildnummer 9">
            <a:extLst>
              <a:ext uri="{FF2B5EF4-FFF2-40B4-BE49-F238E27FC236}">
                <a16:creationId xmlns:a16="http://schemas.microsoft.com/office/drawing/2014/main" id="{14701670-3E86-580E-0940-CB0EC54C02AF}"/>
              </a:ext>
            </a:extLst>
          </p:cNvPr>
          <p:cNvSpPr>
            <a:spLocks noGrp="1"/>
          </p:cNvSpPr>
          <p:nvPr>
            <p:ph type="sldNum" sz="quarter" idx="12"/>
          </p:nvPr>
        </p:nvSpPr>
        <p:spPr/>
        <p:txBody>
          <a:bodyPr/>
          <a:lstStyle/>
          <a:p>
            <a:fld id="{8EEB9E62-4301-493A-8C73-0409F1A2D539}" type="slidenum">
              <a:rPr lang="sv-SE" smtClean="0"/>
              <a:pPr/>
              <a:t>45</a:t>
            </a:fld>
            <a:endParaRPr lang="sv-SE"/>
          </a:p>
        </p:txBody>
      </p:sp>
      <p:graphicFrame>
        <p:nvGraphicFramePr>
          <p:cNvPr id="5" name="BodyContent">
            <a:extLst>
              <a:ext uri="{FF2B5EF4-FFF2-40B4-BE49-F238E27FC236}">
                <a16:creationId xmlns:a16="http://schemas.microsoft.com/office/drawing/2014/main" id="{7FBB9A22-8532-8C8A-DA59-A5E97DC0C12C}"/>
              </a:ext>
            </a:extLst>
          </p:cNvPr>
          <p:cNvGraphicFramePr>
            <a:graphicFrameLocks noGrp="1"/>
          </p:cNvGraphicFramePr>
          <p:nvPr>
            <p:ph sz="quarter" idx="10"/>
            <p:extLst>
              <p:ext uri="{D42A27DB-BD31-4B8C-83A1-F6EECF244321}">
                <p14:modId xmlns:p14="http://schemas.microsoft.com/office/powerpoint/2010/main" val="2252383879"/>
              </p:ext>
            </p:extLst>
          </p:nvPr>
        </p:nvGraphicFramePr>
        <p:xfrm>
          <a:off x="5864799" y="2391966"/>
          <a:ext cx="5756381" cy="309809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ruta 11">
            <a:extLst>
              <a:ext uri="{FF2B5EF4-FFF2-40B4-BE49-F238E27FC236}">
                <a16:creationId xmlns:a16="http://schemas.microsoft.com/office/drawing/2014/main" id="{7CA65B2F-21B8-69DF-C3EC-7D4067538A88}"/>
              </a:ext>
            </a:extLst>
          </p:cNvPr>
          <p:cNvSpPr txBox="1"/>
          <p:nvPr/>
        </p:nvSpPr>
        <p:spPr>
          <a:xfrm>
            <a:off x="2646990" y="1881550"/>
            <a:ext cx="6096000" cy="246221"/>
          </a:xfrm>
          <a:prstGeom prst="rect">
            <a:avLst/>
          </a:prstGeom>
          <a:noFill/>
        </p:spPr>
        <p:txBody>
          <a:bodyPr wrap="square">
            <a:spAutoFit/>
          </a:bodyPr>
          <a:lstStyle/>
          <a:p>
            <a:pPr marL="342900" algn="ctr"/>
            <a:r>
              <a:rPr lang="sv-SE" sz="1000" dirty="0">
                <a:solidFill>
                  <a:srgbClr val="000000"/>
                </a:solidFill>
                <a:effectLst/>
                <a:ea typeface="Calibri" panose="020F0502020204030204" pitchFamily="34" charset="0"/>
              </a:rPr>
              <a:t>Andel (%) som svarat ibland eller varje dag på frågan "Snusar du?"</a:t>
            </a:r>
            <a:endParaRPr lang="sv-SE" sz="1000" dirty="0">
              <a:effectLst/>
              <a:ea typeface="Calibri" panose="020F0502020204030204" pitchFamily="34" charset="0"/>
            </a:endParaRPr>
          </a:p>
        </p:txBody>
      </p:sp>
      <p:sp>
        <p:nvSpPr>
          <p:cNvPr id="7" name="Rektangel: rundade hörn 6">
            <a:extLst>
              <a:ext uri="{FF2B5EF4-FFF2-40B4-BE49-F238E27FC236}">
                <a16:creationId xmlns:a16="http://schemas.microsoft.com/office/drawing/2014/main" id="{735EF49B-1720-F205-F8B2-43C581A1023A}"/>
              </a:ext>
            </a:extLst>
          </p:cNvPr>
          <p:cNvSpPr/>
          <p:nvPr/>
        </p:nvSpPr>
        <p:spPr>
          <a:xfrm>
            <a:off x="6348397" y="321355"/>
            <a:ext cx="5272783" cy="1296000"/>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dirty="0">
                <a:solidFill>
                  <a:srgbClr val="790726"/>
                </a:solidFill>
              </a:rPr>
              <a:t>Andelen som uppger att de snusar har stadigt ökat de senaste åren. Detta gäller särskilt bland tjejer där fem procent eller färre uppgav att de snusade innan undersökningen 2020.</a:t>
            </a:r>
          </a:p>
          <a:p>
            <a:pPr algn="l"/>
            <a:endParaRPr lang="sv-SE" sz="1000" spc="50" dirty="0">
              <a:solidFill>
                <a:srgbClr val="790726"/>
              </a:solidFill>
            </a:endParaRPr>
          </a:p>
          <a:p>
            <a:pPr algn="l"/>
            <a:r>
              <a:rPr lang="sv-SE" sz="1000" spc="50" dirty="0">
                <a:solidFill>
                  <a:srgbClr val="790726"/>
                </a:solidFill>
              </a:rPr>
              <a:t>Resultaten liknar de i CAN:s undersökning 2023 för hela riket, både när det kommer till den uppåtgående trenden samt andelen unga som snusar.* </a:t>
            </a:r>
          </a:p>
        </p:txBody>
      </p:sp>
    </p:spTree>
    <p:extLst>
      <p:ext uri="{BB962C8B-B14F-4D97-AF65-F5344CB8AC3E}">
        <p14:creationId xmlns:p14="http://schemas.microsoft.com/office/powerpoint/2010/main" val="2139516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Vitt snus och vattenpipa</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7" name="BodyContent">
            <a:extLst>
              <a:ext uri="{FF2B5EF4-FFF2-40B4-BE49-F238E27FC236}">
                <a16:creationId xmlns:a16="http://schemas.microsoft.com/office/drawing/2014/main" id="{FD7A079F-69D6-41C8-A57F-A3CF8EAAD1DE}"/>
              </a:ext>
            </a:extLst>
          </p:cNvPr>
          <p:cNvGrpSpPr/>
          <p:nvPr/>
        </p:nvGrpSpPr>
        <p:grpSpPr>
          <a:xfrm>
            <a:off x="609163" y="2131345"/>
            <a:ext cx="10764000" cy="3312000"/>
            <a:chOff x="720000" y="2196000"/>
            <a:chExt cx="10764000" cy="3312000"/>
          </a:xfrm>
        </p:grpSpPr>
        <p:graphicFrame>
          <p:nvGraphicFramePr>
            <p:cNvPr id="8" name="BodyContentTable">
              <a:extLst>
                <a:ext uri="{FF2B5EF4-FFF2-40B4-BE49-F238E27FC236}">
                  <a16:creationId xmlns:a16="http://schemas.microsoft.com/office/drawing/2014/main" id="{0140FFE6-10BB-022D-9DE9-A02F4EF96BA2}"/>
                </a:ext>
              </a:extLst>
            </p:cNvPr>
            <p:cNvGraphicFramePr>
              <a:graphicFrameLocks/>
            </p:cNvGraphicFramePr>
            <p:nvPr>
              <p:extLst>
                <p:ext uri="{D42A27DB-BD31-4B8C-83A1-F6EECF244321}">
                  <p14:modId xmlns:p14="http://schemas.microsoft.com/office/powerpoint/2010/main" val="3028066737"/>
                </p:ext>
              </p:extLst>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D903E79D-0ECF-F5A7-F8CF-78C96A96FD31}"/>
                </a:ext>
              </a:extLst>
            </p:cNvPr>
            <p:cNvGraphicFramePr>
              <a:graphicFrameLocks/>
            </p:cNvGraphicFramePr>
            <p:nvPr>
              <p:extLst>
                <p:ext uri="{D42A27DB-BD31-4B8C-83A1-F6EECF244321}">
                  <p14:modId xmlns:p14="http://schemas.microsoft.com/office/powerpoint/2010/main" val="2358487359"/>
                </p:ext>
              </p:extLst>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2BD929C5-BE71-0414-D265-3677B9F57049}"/>
              </a:ext>
            </a:extLst>
          </p:cNvPr>
          <p:cNvSpPr>
            <a:spLocks noGrp="1"/>
          </p:cNvSpPr>
          <p:nvPr>
            <p:ph type="sldNum" sz="quarter" idx="12"/>
          </p:nvPr>
        </p:nvSpPr>
        <p:spPr/>
        <p:txBody>
          <a:bodyPr/>
          <a:lstStyle/>
          <a:p>
            <a:fld id="{8EEB9E62-4301-493A-8C73-0409F1A2D539}" type="slidenum">
              <a:rPr lang="sv-SE" smtClean="0"/>
              <a:pPr/>
              <a:t>46</a:t>
            </a:fld>
            <a:endParaRPr lang="sv-SE"/>
          </a:p>
        </p:txBody>
      </p:sp>
      <p:sp>
        <p:nvSpPr>
          <p:cNvPr id="5" name="Rektangel: rundade hörn 4">
            <a:extLst>
              <a:ext uri="{FF2B5EF4-FFF2-40B4-BE49-F238E27FC236}">
                <a16:creationId xmlns:a16="http://schemas.microsoft.com/office/drawing/2014/main" id="{EF466089-E878-18DA-6520-52401B7C62A1}"/>
              </a:ext>
            </a:extLst>
          </p:cNvPr>
          <p:cNvSpPr/>
          <p:nvPr/>
        </p:nvSpPr>
        <p:spPr>
          <a:xfrm>
            <a:off x="7007902"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Cirka var </a:t>
            </a:r>
            <a:r>
              <a:rPr lang="sv-SE" sz="1100" spc="50">
                <a:solidFill>
                  <a:srgbClr val="790726"/>
                </a:solidFill>
              </a:rPr>
              <a:t>fjärde ung </a:t>
            </a:r>
            <a:r>
              <a:rPr lang="sv-SE" sz="1100" spc="50" dirty="0">
                <a:solidFill>
                  <a:srgbClr val="790726"/>
                </a:solidFill>
              </a:rPr>
              <a:t>i Gy 2 använder vitt snus ibland eller varje dag. </a:t>
            </a:r>
          </a:p>
          <a:p>
            <a:pPr algn="l"/>
            <a:endParaRPr lang="sv-SE" sz="1100" spc="50" dirty="0">
              <a:solidFill>
                <a:srgbClr val="790726"/>
              </a:solidFill>
            </a:endParaRPr>
          </a:p>
          <a:p>
            <a:pPr algn="l"/>
            <a:r>
              <a:rPr lang="sv-SE" sz="1100" spc="50">
                <a:solidFill>
                  <a:srgbClr val="790726"/>
                </a:solidFill>
              </a:rPr>
              <a:t>Andelen unga i Gy 2 </a:t>
            </a:r>
            <a:r>
              <a:rPr lang="sv-SE" sz="1100" spc="50" dirty="0">
                <a:solidFill>
                  <a:srgbClr val="790726"/>
                </a:solidFill>
              </a:rPr>
              <a:t>som rökt vattenpipa har minskat från runt en tredjedel till ungefär en femtedel.   </a:t>
            </a:r>
          </a:p>
        </p:txBody>
      </p:sp>
    </p:spTree>
    <p:extLst>
      <p:ext uri="{BB962C8B-B14F-4D97-AF65-F5344CB8AC3E}">
        <p14:creationId xmlns:p14="http://schemas.microsoft.com/office/powerpoint/2010/main" val="2139516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E-cigaretter</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7" name="BodyContentTable">
            <a:extLst>
              <a:ext uri="{FF2B5EF4-FFF2-40B4-BE49-F238E27FC236}">
                <a16:creationId xmlns:a16="http://schemas.microsoft.com/office/drawing/2014/main" id="{E502A058-C529-E8E6-4F6A-1E918D9B0A8D}"/>
              </a:ext>
            </a:extLst>
          </p:cNvPr>
          <p:cNvGraphicFramePr>
            <a:graphicFrameLocks/>
          </p:cNvGraphicFramePr>
          <p:nvPr>
            <p:extLst>
              <p:ext uri="{D42A27DB-BD31-4B8C-83A1-F6EECF244321}">
                <p14:modId xmlns:p14="http://schemas.microsoft.com/office/powerpoint/2010/main" val="2352238862"/>
              </p:ext>
            </p:extLst>
          </p:nvPr>
        </p:nvGraphicFramePr>
        <p:xfrm>
          <a:off x="719999" y="1819275"/>
          <a:ext cx="10763999" cy="3688725"/>
        </p:xfrm>
        <a:graphic>
          <a:graphicData uri="http://schemas.openxmlformats.org/drawingml/2006/chart">
            <c:chart xmlns:c="http://schemas.openxmlformats.org/drawingml/2006/chart" xmlns:r="http://schemas.openxmlformats.org/officeDocument/2006/relationships" r:id="rId2"/>
          </a:graphicData>
        </a:graphic>
      </p:graphicFrame>
      <p:sp>
        <p:nvSpPr>
          <p:cNvPr id="8" name="Platshållare för bildnummer 7">
            <a:extLst>
              <a:ext uri="{FF2B5EF4-FFF2-40B4-BE49-F238E27FC236}">
                <a16:creationId xmlns:a16="http://schemas.microsoft.com/office/drawing/2014/main" id="{57B559FF-C777-AF0A-3836-700DA8CA8D5E}"/>
              </a:ext>
            </a:extLst>
          </p:cNvPr>
          <p:cNvSpPr>
            <a:spLocks noGrp="1"/>
          </p:cNvSpPr>
          <p:nvPr>
            <p:ph type="sldNum" sz="quarter" idx="12"/>
          </p:nvPr>
        </p:nvSpPr>
        <p:spPr/>
        <p:txBody>
          <a:bodyPr/>
          <a:lstStyle/>
          <a:p>
            <a:fld id="{8EEB9E62-4301-493A-8C73-0409F1A2D539}" type="slidenum">
              <a:rPr lang="sv-SE" smtClean="0"/>
              <a:pPr/>
              <a:t>47</a:t>
            </a:fld>
            <a:endParaRPr lang="sv-SE"/>
          </a:p>
        </p:txBody>
      </p:sp>
      <p:sp>
        <p:nvSpPr>
          <p:cNvPr id="5" name="Rektangel: rundade hörn 4">
            <a:extLst>
              <a:ext uri="{FF2B5EF4-FFF2-40B4-BE49-F238E27FC236}">
                <a16:creationId xmlns:a16="http://schemas.microsoft.com/office/drawing/2014/main" id="{BF866F6E-30DD-1660-9AEC-C8864A94ACE2}"/>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Andelen som använder e-cigaretter ibland eller varje dag har kraftigt ökat i årets undersökning, särskilt bland tjejer där konsumtionen har femdubblats. </a:t>
            </a:r>
          </a:p>
        </p:txBody>
      </p:sp>
    </p:spTree>
    <p:extLst>
      <p:ext uri="{BB962C8B-B14F-4D97-AF65-F5344CB8AC3E}">
        <p14:creationId xmlns:p14="http://schemas.microsoft.com/office/powerpoint/2010/main" val="2139516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7AC09-EAD6-1685-15BA-72EC73703993}"/>
            </a:ext>
          </a:extLst>
        </p:cNvPr>
        <p:cNvGrpSpPr/>
        <p:nvPr/>
      </p:nvGrpSpPr>
      <p:grpSpPr>
        <a:xfrm>
          <a:off x="0" y="0"/>
          <a:ext cx="0" cy="0"/>
          <a:chOff x="0" y="0"/>
          <a:chExt cx="0" cy="0"/>
        </a:xfrm>
      </p:grpSpPr>
      <p:sp>
        <p:nvSpPr>
          <p:cNvPr id="3" name="Title1Center">
            <a:extLst>
              <a:ext uri="{FF2B5EF4-FFF2-40B4-BE49-F238E27FC236}">
                <a16:creationId xmlns:a16="http://schemas.microsoft.com/office/drawing/2014/main" id="{99E90124-59B3-8F4D-A621-CCF0F8B03C1E}"/>
              </a:ext>
            </a:extLst>
          </p:cNvPr>
          <p:cNvSpPr>
            <a:spLocks noGrp="1"/>
          </p:cNvSpPr>
          <p:nvPr>
            <p:ph type="title"/>
          </p:nvPr>
        </p:nvSpPr>
        <p:spPr>
          <a:xfrm>
            <a:off x="1416050" y="575815"/>
            <a:ext cx="9360000" cy="1296000"/>
          </a:xfrm>
        </p:spPr>
        <p:txBody>
          <a:bodyPr/>
          <a:lstStyle/>
          <a:p>
            <a:r>
              <a:rPr lang="sv-SE"/>
              <a:t>Hur man får tag i tobak</a:t>
            </a:r>
            <a:endParaRPr lang="sv-SE" dirty="0"/>
          </a:p>
        </p:txBody>
      </p:sp>
      <p:grpSp>
        <p:nvGrpSpPr>
          <p:cNvPr id="2" name="Title2">
            <a:extLst>
              <a:ext uri="{FF2B5EF4-FFF2-40B4-BE49-F238E27FC236}">
                <a16:creationId xmlns:a16="http://schemas.microsoft.com/office/drawing/2014/main" id="{12E8C447-B77F-59DC-86D5-6C208164EFAF}"/>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78595F97-9EF7-9015-03F2-D3B118C97D4D}"/>
                </a:ext>
              </a:extLst>
            </p:cNvPr>
            <p:cNvSpPr txBox="1"/>
            <p:nvPr/>
          </p:nvSpPr>
          <p:spPr>
            <a:xfrm>
              <a:off x="743813" y="682200"/>
              <a:ext cx="10764000" cy="998748"/>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0" normalizeH="0" baseline="0" noProof="1">
                  <a:ln>
                    <a:noFill/>
                  </a:ln>
                  <a:solidFill>
                    <a:prstClr val="black">
                      <a:tint val="84700"/>
                    </a:prstClr>
                  </a:solidFill>
                  <a:effectLst/>
                  <a:uLnTx/>
                  <a:uFillTx/>
                  <a:latin typeface="Arial"/>
                  <a:ea typeface="+mn-ea"/>
                  <a:cs typeface="+mn-cs"/>
                </a:rPr>
                <a:t> </a:t>
              </a:r>
            </a:p>
          </p:txBody>
        </p:sp>
      </p:grpSp>
      <p:sp>
        <p:nvSpPr>
          <p:cNvPr id="8" name="Platshållare för bildnummer 7">
            <a:extLst>
              <a:ext uri="{FF2B5EF4-FFF2-40B4-BE49-F238E27FC236}">
                <a16:creationId xmlns:a16="http://schemas.microsoft.com/office/drawing/2014/main" id="{5B092682-33B2-B6C1-8F9A-BFBA805DDD0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C89C86D4-AC56-38A0-0481-69ED340A9438}"/>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a:ln>
                  <a:noFill/>
                </a:ln>
                <a:solidFill>
                  <a:srgbClr val="790726"/>
                </a:solidFill>
                <a:effectLst/>
                <a:uLnTx/>
                <a:uFillTx/>
                <a:latin typeface="Arial"/>
                <a:ea typeface="+mn-ea"/>
                <a:cs typeface="+mn-cs"/>
              </a:rPr>
              <a:t>Av de som använder någon typ av tobak får majoriteten tag på tobaken från kompisar, vilket är vanligare bland tjejer än killar.</a:t>
            </a:r>
            <a:endParaRPr kumimoji="0" lang="sv-SE" sz="1100" b="0" i="0" u="none" strike="noStrike" kern="1200" cap="none" spc="50" normalizeH="0" baseline="0" noProof="0" dirty="0">
              <a:ln>
                <a:noFill/>
              </a:ln>
              <a:solidFill>
                <a:srgbClr val="790726"/>
              </a:solidFill>
              <a:effectLst/>
              <a:uLnTx/>
              <a:uFillTx/>
              <a:latin typeface="Arial"/>
              <a:ea typeface="+mn-ea"/>
              <a:cs typeface="+mn-cs"/>
            </a:endParaRPr>
          </a:p>
        </p:txBody>
      </p:sp>
      <p:sp>
        <p:nvSpPr>
          <p:cNvPr id="6" name="BodyFooterLeft">
            <a:extLst>
              <a:ext uri="{FF2B5EF4-FFF2-40B4-BE49-F238E27FC236}">
                <a16:creationId xmlns:a16="http://schemas.microsoft.com/office/drawing/2014/main" id="{7C363E69-9EEC-3001-4943-A06213C2630E}"/>
              </a:ext>
            </a:extLst>
          </p:cNvPr>
          <p:cNvSpPr txBox="1"/>
          <p:nvPr/>
        </p:nvSpPr>
        <p:spPr>
          <a:xfrm>
            <a:off x="1439863" y="5565148"/>
            <a:ext cx="9359900" cy="864000"/>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50" normalizeH="0" baseline="0" noProof="1">
                <a:ln>
                  <a:noFill/>
                </a:ln>
                <a:solidFill>
                  <a:srgbClr val="6D6D6D"/>
                </a:solidFill>
                <a:effectLst/>
                <a:uLnTx/>
                <a:uFillTx/>
                <a:latin typeface="Arial"/>
                <a:ea typeface="+mn-ea"/>
                <a:cs typeface="+mn-cs"/>
              </a:rPr>
              <a:t>* De fyra vanligast förekommande påståendena som de svarande har svarat, av samtliga påståenden (</a:t>
            </a:r>
            <a:r>
              <a:rPr kumimoji="0" lang="sv-SE" sz="1100" b="0" i="0" u="none" strike="noStrike" kern="1200" cap="none" spc="50" normalizeH="0" baseline="0" noProof="1">
                <a:ln>
                  <a:noFill/>
                </a:ln>
                <a:solidFill>
                  <a:srgbClr val="6D6D6D"/>
                </a:solidFill>
                <a:effectLst/>
                <a:uLnTx/>
                <a:uFillTx/>
                <a:latin typeface="Arial"/>
                <a:ea typeface="+mn-ea"/>
                <a:cs typeface="+mn-cs"/>
              </a:rPr>
              <a:t>k</a:t>
            </a:r>
            <a:r>
              <a:rPr kumimoji="0" lang="sv-SE" sz="1100" b="0" i="0" u="none" strike="noStrike" kern="1200" cap="none" spc="0" normalizeH="0" baseline="0" noProof="0" dirty="0" err="1">
                <a:ln>
                  <a:noFill/>
                </a:ln>
                <a:solidFill>
                  <a:srgbClr val="6D6D6D"/>
                </a:solidFill>
                <a:effectLst/>
                <a:uLnTx/>
                <a:uFillTx/>
                <a:latin typeface="Arial"/>
                <a:ea typeface="+mn-ea"/>
                <a:cs typeface="+mn-cs"/>
              </a:rPr>
              <a:t>öper</a:t>
            </a:r>
            <a:r>
              <a:rPr kumimoji="0" lang="sv-SE" sz="1100" b="0" i="0" u="none" strike="noStrike" kern="1200" cap="none" spc="0" normalizeH="0" baseline="0" noProof="0" dirty="0">
                <a:ln>
                  <a:noFill/>
                </a:ln>
                <a:solidFill>
                  <a:srgbClr val="6D6D6D"/>
                </a:solidFill>
                <a:effectLst/>
                <a:uLnTx/>
                <a:uFillTx/>
                <a:latin typeface="Arial"/>
                <a:ea typeface="+mn-ea"/>
                <a:cs typeface="+mn-cs"/>
              </a:rPr>
              <a:t> själv i butik, kiosk eller liknande</a:t>
            </a:r>
            <a:r>
              <a:rPr kumimoji="0" lang="en-GB" sz="1100" b="0" i="0" u="none" strike="noStrike" kern="1200" cap="none" spc="50" normalizeH="0" baseline="0" noProof="1">
                <a:ln>
                  <a:noFill/>
                </a:ln>
                <a:solidFill>
                  <a:srgbClr val="6D6D6D"/>
                </a:solidFill>
                <a:effectLst/>
                <a:uLnTx/>
                <a:uFillTx/>
                <a:latin typeface="Arial"/>
                <a:ea typeface="+mn-ea"/>
                <a:cs typeface="+mn-cs"/>
              </a:rPr>
              <a:t>, </a:t>
            </a:r>
            <a:r>
              <a:rPr kumimoji="0" lang="sv-SE" sz="1100" b="0" i="0" u="none" strike="noStrike" kern="1200" cap="none" spc="50" normalizeH="0" baseline="0" noProof="1">
                <a:ln>
                  <a:noFill/>
                </a:ln>
                <a:solidFill>
                  <a:srgbClr val="6D6D6D"/>
                </a:solidFill>
                <a:effectLst/>
                <a:uLnTx/>
                <a:uFillTx/>
                <a:latin typeface="Arial"/>
                <a:ea typeface="+mn-ea"/>
                <a:cs typeface="+mn-cs"/>
              </a:rPr>
              <a:t>k</a:t>
            </a:r>
            <a:r>
              <a:rPr kumimoji="0" lang="sv-SE" sz="1100" b="0" i="0" u="none" strike="noStrike" kern="1200" cap="none" spc="0" normalizeH="0" baseline="0" noProof="0" dirty="0" err="1">
                <a:ln>
                  <a:noFill/>
                </a:ln>
                <a:solidFill>
                  <a:srgbClr val="6D6D6D"/>
                </a:solidFill>
                <a:effectLst/>
                <a:uLnTx/>
                <a:uFillTx/>
                <a:latin typeface="Arial"/>
                <a:ea typeface="+mn-ea"/>
                <a:cs typeface="+mn-cs"/>
              </a:rPr>
              <a:t>öper</a:t>
            </a:r>
            <a:r>
              <a:rPr kumimoji="0" lang="sv-SE" sz="1100" b="0" i="0" u="none" strike="noStrike" kern="1200" cap="none" spc="0" normalizeH="0" baseline="0" noProof="0" dirty="0">
                <a:ln>
                  <a:noFill/>
                </a:ln>
                <a:solidFill>
                  <a:srgbClr val="6D6D6D"/>
                </a:solidFill>
                <a:effectLst/>
                <a:uLnTx/>
                <a:uFillTx/>
                <a:latin typeface="Arial"/>
                <a:ea typeface="+mn-ea"/>
                <a:cs typeface="+mn-cs"/>
              </a:rPr>
              <a:t> själv från internet, köper från någon annan som säljer/köper ut till ungdomar, från kompisar, från syskon, från föräldrar, från försäljare av smuggeltobak, på annat sätt). Endast personer som svarat ”Ja” på någon av tobaksfrågorna har fått denna fråga.</a:t>
            </a:r>
            <a:endParaRPr kumimoji="0" lang="en-GB" sz="1100" b="0" i="0" u="none" strike="noStrike" kern="1200" cap="none" spc="50" normalizeH="0" baseline="0" noProof="1">
              <a:ln>
                <a:noFill/>
              </a:ln>
              <a:solidFill>
                <a:srgbClr val="6D6D6D"/>
              </a:solidFill>
              <a:effectLst/>
              <a:uLnTx/>
              <a:uFillTx/>
              <a:latin typeface="Arial"/>
              <a:ea typeface="+mn-ea"/>
              <a:cs typeface="+mn-cs"/>
            </a:endParaRPr>
          </a:p>
        </p:txBody>
      </p:sp>
      <p:graphicFrame>
        <p:nvGraphicFramePr>
          <p:cNvPr id="10" name="BodyContent">
            <a:extLst>
              <a:ext uri="{FF2B5EF4-FFF2-40B4-BE49-F238E27FC236}">
                <a16:creationId xmlns:a16="http://schemas.microsoft.com/office/drawing/2014/main" id="{08B0D989-9450-B3CB-CDEC-99D29B7E583F}"/>
              </a:ext>
            </a:extLst>
          </p:cNvPr>
          <p:cNvGraphicFramePr>
            <a:graphicFrameLocks noGrp="1"/>
          </p:cNvGraphicFramePr>
          <p:nvPr>
            <p:extLst/>
          </p:nvPr>
        </p:nvGraphicFramePr>
        <p:xfrm>
          <a:off x="1416050" y="1692325"/>
          <a:ext cx="9359900" cy="37798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4644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Alkohol</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9" name="BodyFooterLeft">
            <a:extLst>
              <a:ext uri="{FF2B5EF4-FFF2-40B4-BE49-F238E27FC236}">
                <a16:creationId xmlns:a16="http://schemas.microsoft.com/office/drawing/2014/main" id="{F31EC32F-F0D5-1A98-BE98-539CEC96BFF0}"/>
              </a:ext>
            </a:extLst>
          </p:cNvPr>
          <p:cNvSpPr txBox="1"/>
          <p:nvPr/>
        </p:nvSpPr>
        <p:spPr>
          <a:xfrm>
            <a:off x="1416050" y="6397955"/>
            <a:ext cx="9359900" cy="460045"/>
          </a:xfrm>
          <a:prstGeom prst="rect">
            <a:avLst/>
          </a:prstGeom>
          <a:noFill/>
        </p:spPr>
        <p:txBody>
          <a:bodyPr vertOverflow="clip" wrap="square" lIns="0" tIns="0" rIns="0" bIns="0" rtlCol="0" anchor="t"/>
          <a:lstStyle/>
          <a:p>
            <a:r>
              <a:rPr lang="sv-SE" sz="800" spc="50" dirty="0">
                <a:solidFill>
                  <a:schemeClr val="tx1">
                    <a:tint val="84600"/>
                  </a:schemeClr>
                </a:solidFill>
              </a:rPr>
              <a:t>* Thor S. (red.), CAN:s nationella skolundersökning 2023. Stockholm: Centralförbundet för alkohol- och narkotikaupplysning (CAN); 2023. Rapport 223.</a:t>
            </a:r>
          </a:p>
          <a:p>
            <a:pPr algn="l"/>
            <a:endParaRPr lang="sv-SE" sz="1100" spc="50" dirty="0">
              <a:solidFill>
                <a:schemeClr val="tx1">
                  <a:tint val="84600"/>
                </a:schemeClr>
              </a:solidFill>
            </a:endParaRPr>
          </a:p>
        </p:txBody>
      </p:sp>
      <p:graphicFrame>
        <p:nvGraphicFramePr>
          <p:cNvPr id="10" name="BodyContentTable">
            <a:extLst>
              <a:ext uri="{FF2B5EF4-FFF2-40B4-BE49-F238E27FC236}">
                <a16:creationId xmlns:a16="http://schemas.microsoft.com/office/drawing/2014/main" id="{E68D150E-E7D9-2ACC-290E-CC245765042C}"/>
              </a:ext>
            </a:extLst>
          </p:cNvPr>
          <p:cNvGraphicFramePr>
            <a:graphicFrameLocks/>
          </p:cNvGraphicFramePr>
          <p:nvPr>
            <p:extLst>
              <p:ext uri="{D42A27DB-BD31-4B8C-83A1-F6EECF244321}">
                <p14:modId xmlns:p14="http://schemas.microsoft.com/office/powerpoint/2010/main" val="1820030325"/>
              </p:ext>
            </p:extLst>
          </p:nvPr>
        </p:nvGraphicFramePr>
        <p:xfrm>
          <a:off x="802181"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6" name="Platshållare för bildnummer 5">
            <a:extLst>
              <a:ext uri="{FF2B5EF4-FFF2-40B4-BE49-F238E27FC236}">
                <a16:creationId xmlns:a16="http://schemas.microsoft.com/office/drawing/2014/main" id="{5DE8FC4F-FE42-85C0-3509-ADFAEB1EAEA2}"/>
              </a:ext>
            </a:extLst>
          </p:cNvPr>
          <p:cNvSpPr>
            <a:spLocks noGrp="1"/>
          </p:cNvSpPr>
          <p:nvPr>
            <p:ph type="sldNum" sz="quarter" idx="12"/>
          </p:nvPr>
        </p:nvSpPr>
        <p:spPr/>
        <p:txBody>
          <a:bodyPr/>
          <a:lstStyle/>
          <a:p>
            <a:fld id="{8EEB9E62-4301-493A-8C73-0409F1A2D539}" type="slidenum">
              <a:rPr lang="sv-SE" smtClean="0"/>
              <a:pPr/>
              <a:t>49</a:t>
            </a:fld>
            <a:endParaRPr lang="sv-SE"/>
          </a:p>
        </p:txBody>
      </p:sp>
      <p:graphicFrame>
        <p:nvGraphicFramePr>
          <p:cNvPr id="7" name="BodyContent">
            <a:extLst>
              <a:ext uri="{FF2B5EF4-FFF2-40B4-BE49-F238E27FC236}">
                <a16:creationId xmlns:a16="http://schemas.microsoft.com/office/drawing/2014/main" id="{F54011F3-25DD-A93B-E238-50F5B804E01C}"/>
              </a:ext>
            </a:extLst>
          </p:cNvPr>
          <p:cNvGraphicFramePr>
            <a:graphicFrameLocks noGrp="1"/>
          </p:cNvGraphicFramePr>
          <p:nvPr>
            <p:ph sz="quarter" idx="10"/>
            <p:extLst>
              <p:ext uri="{D42A27DB-BD31-4B8C-83A1-F6EECF244321}">
                <p14:modId xmlns:p14="http://schemas.microsoft.com/office/powerpoint/2010/main" val="2357245182"/>
              </p:ext>
            </p:extLst>
          </p:nvPr>
        </p:nvGraphicFramePr>
        <p:xfrm>
          <a:off x="6095999" y="2195514"/>
          <a:ext cx="5153892" cy="3312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ruta 10">
            <a:extLst>
              <a:ext uri="{FF2B5EF4-FFF2-40B4-BE49-F238E27FC236}">
                <a16:creationId xmlns:a16="http://schemas.microsoft.com/office/drawing/2014/main" id="{5457017B-F15E-ECDA-AF03-0A4D76ADB9A1}"/>
              </a:ext>
            </a:extLst>
          </p:cNvPr>
          <p:cNvSpPr txBox="1"/>
          <p:nvPr/>
        </p:nvSpPr>
        <p:spPr>
          <a:xfrm>
            <a:off x="3047999" y="1921557"/>
            <a:ext cx="6096000" cy="246221"/>
          </a:xfrm>
          <a:prstGeom prst="rect">
            <a:avLst/>
          </a:prstGeom>
          <a:noFill/>
        </p:spPr>
        <p:txBody>
          <a:bodyPr wrap="square">
            <a:spAutoFit/>
          </a:bodyPr>
          <a:lstStyle/>
          <a:p>
            <a:pPr algn="ctr" rtl="0">
              <a:defRPr sz="900" b="0" i="0" u="none" strike="noStrike" kern="1200" spc="50" baseline="0">
                <a:solidFill>
                  <a:prstClr val="black"/>
                </a:solidFill>
                <a:latin typeface="+mn-lt"/>
                <a:ea typeface="+mn-ea"/>
                <a:cs typeface="+mn-cs"/>
              </a:defRPr>
            </a:pPr>
            <a:r>
              <a:rPr lang="sv-SE" sz="1000" dirty="0"/>
              <a:t>Andel (%) som </a:t>
            </a:r>
            <a:r>
              <a:rPr lang="sv-SE" sz="1000"/>
              <a:t>druckit alkohol någon gång </a:t>
            </a:r>
            <a:r>
              <a:rPr lang="sv-SE" sz="1000" dirty="0"/>
              <a:t>de senaste 12 månaderna</a:t>
            </a:r>
          </a:p>
        </p:txBody>
      </p:sp>
      <p:sp>
        <p:nvSpPr>
          <p:cNvPr id="5" name="Rektangel: rundade hörn 4">
            <a:extLst>
              <a:ext uri="{FF2B5EF4-FFF2-40B4-BE49-F238E27FC236}">
                <a16:creationId xmlns:a16="http://schemas.microsoft.com/office/drawing/2014/main" id="{6D59001D-6431-5638-223C-ED8E44A2CB08}"/>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Andelen som druckit alkohol de senaste 12 månaderna ligger någorlunda stabilt under de senaste tio åren. </a:t>
            </a:r>
          </a:p>
          <a:p>
            <a:pPr algn="l"/>
            <a:endParaRPr lang="sv-SE" sz="1100" spc="50" dirty="0">
              <a:solidFill>
                <a:srgbClr val="790726"/>
              </a:solidFill>
            </a:endParaRPr>
          </a:p>
          <a:p>
            <a:pPr algn="l"/>
            <a:r>
              <a:rPr lang="sv-SE" sz="1100" spc="50" dirty="0">
                <a:solidFill>
                  <a:srgbClr val="790726"/>
                </a:solidFill>
              </a:rPr>
              <a:t>Jämförs resultaten med riket är det färre unga i Jönköpings län som druckit alkohol det senaste året än i riket som helhet.* </a:t>
            </a:r>
          </a:p>
        </p:txBody>
      </p:sp>
    </p:spTree>
    <p:extLst>
      <p:ext uri="{BB962C8B-B14F-4D97-AF65-F5344CB8AC3E}">
        <p14:creationId xmlns:p14="http://schemas.microsoft.com/office/powerpoint/2010/main" val="1629071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1Center">
            <a:extLst>
              <a:ext uri="{FF2B5EF4-FFF2-40B4-BE49-F238E27FC236}">
                <a16:creationId xmlns:a16="http://schemas.microsoft.com/office/drawing/2014/main" id="{50D3A854-5200-01E0-6606-7018219EB131}"/>
              </a:ext>
            </a:extLst>
          </p:cNvPr>
          <p:cNvSpPr>
            <a:spLocks noGrp="1"/>
          </p:cNvSpPr>
          <p:nvPr>
            <p:ph type="title"/>
          </p:nvPr>
        </p:nvSpPr>
        <p:spPr>
          <a:xfrm>
            <a:off x="1079788" y="104900"/>
            <a:ext cx="9360000" cy="1296000"/>
          </a:xfrm>
        </p:spPr>
        <p:txBody>
          <a:bodyPr/>
          <a:lstStyle/>
          <a:p>
            <a:r>
              <a:rPr lang="sv-SE" dirty="0"/>
              <a:t>Sammanfattning</a:t>
            </a:r>
          </a:p>
        </p:txBody>
      </p:sp>
      <p:sp>
        <p:nvSpPr>
          <p:cNvPr id="6" name="Platshållare för text 5">
            <a:extLst>
              <a:ext uri="{FF2B5EF4-FFF2-40B4-BE49-F238E27FC236}">
                <a16:creationId xmlns:a16="http://schemas.microsoft.com/office/drawing/2014/main" id="{8D7449CA-3B88-0CD5-C53B-220FE624CDB5}"/>
              </a:ext>
            </a:extLst>
          </p:cNvPr>
          <p:cNvSpPr>
            <a:spLocks noGrp="1"/>
          </p:cNvSpPr>
          <p:nvPr>
            <p:ph type="body" sz="quarter" idx="13"/>
          </p:nvPr>
        </p:nvSpPr>
        <p:spPr>
          <a:xfrm>
            <a:off x="1079788" y="1073346"/>
            <a:ext cx="10317915" cy="5565473"/>
          </a:xfrm>
        </p:spPr>
        <p:txBody>
          <a:bodyPr/>
          <a:lstStyle/>
          <a:p>
            <a:pPr marL="0" indent="0">
              <a:lnSpc>
                <a:spcPct val="150000"/>
              </a:lnSpc>
              <a:spcAft>
                <a:spcPts val="0"/>
              </a:spcAft>
              <a:buClrTx/>
              <a:buNone/>
            </a:pPr>
            <a:r>
              <a:rPr lang="sv-SE" sz="1200" dirty="0" smtClean="0"/>
              <a:t>Folkhälsoenkät </a:t>
            </a:r>
            <a:r>
              <a:rPr lang="sv-SE" sz="1200" dirty="0"/>
              <a:t>Ung 2023 visar att de flesta unga mår bra eller mycket bra och att de har ett högt eller mycket högt välbefinnande, men att hälsan skiljer sig mellan olika grupper. Kostvanorna har försämrats med färre unga som äter frukost, minskat intag av frukt samt fler som dricker energidryck. De senaste tio åren har den psykiska ohälsan stadigt ökat, framförallt bland tjejer, och ligger på en oroväckande hög nivå. </a:t>
            </a:r>
          </a:p>
          <a:p>
            <a:pPr marL="0" indent="0">
              <a:lnSpc>
                <a:spcPct val="150000"/>
              </a:lnSpc>
              <a:spcAft>
                <a:spcPts val="0"/>
              </a:spcAft>
              <a:buClrTx/>
              <a:buNone/>
            </a:pPr>
            <a:endParaRPr lang="sv-SE" sz="1000" dirty="0" smtClean="0"/>
          </a:p>
          <a:p>
            <a:pPr marL="0" indent="0">
              <a:lnSpc>
                <a:spcPct val="150000"/>
              </a:lnSpc>
              <a:spcAft>
                <a:spcPts val="0"/>
              </a:spcAft>
              <a:buClrTx/>
              <a:buNone/>
            </a:pPr>
            <a:r>
              <a:rPr lang="sv-SE" sz="1200" b="1" dirty="0" smtClean="0"/>
              <a:t>Hälsan </a:t>
            </a:r>
            <a:r>
              <a:rPr lang="sv-SE" sz="1200" b="1" dirty="0"/>
              <a:t>skiljer sig mellan olika grupper </a:t>
            </a:r>
          </a:p>
          <a:p>
            <a:pPr marL="0" indent="0">
              <a:lnSpc>
                <a:spcPct val="150000"/>
              </a:lnSpc>
              <a:spcAft>
                <a:spcPts val="0"/>
              </a:spcAft>
              <a:buClrTx/>
              <a:buNone/>
            </a:pPr>
            <a:r>
              <a:rPr lang="sv-SE" sz="1200" dirty="0"/>
              <a:t>De flesta unga (74 %) bland dem som går i årskurs 9 och 2 på gymnasiet svarar att de mår bra eller mycket bra. Dock ses en nedåtgående trend bland tjejer i årskurs 9. Det finns skillnader i hälsa där killar uppger i högre utsträckning bra eller mycket bra hälsa än tjejer. Hälsan är sämre bland t.ex. unga med funktionsnedsättning, unga vars båda vårdnadshavare varken arbetar eller studerar och unga med sämre upplevd ekonomi.  </a:t>
            </a:r>
            <a:endParaRPr lang="sv-SE" sz="1200" dirty="0" smtClean="0"/>
          </a:p>
          <a:p>
            <a:pPr marL="0" indent="0">
              <a:lnSpc>
                <a:spcPct val="150000"/>
              </a:lnSpc>
              <a:spcAft>
                <a:spcPts val="0"/>
              </a:spcAft>
              <a:buClrTx/>
              <a:buNone/>
            </a:pPr>
            <a:endParaRPr lang="sv-SE" sz="1000" dirty="0"/>
          </a:p>
          <a:p>
            <a:pPr marL="0" indent="0">
              <a:lnSpc>
                <a:spcPct val="150000"/>
              </a:lnSpc>
              <a:spcAft>
                <a:spcPts val="0"/>
              </a:spcAft>
              <a:buClrTx/>
              <a:buNone/>
            </a:pPr>
            <a:r>
              <a:rPr lang="sv-SE" sz="1200" b="1" dirty="0"/>
              <a:t>Psykosomatiska besvär fortsätter att öka bland tjejer </a:t>
            </a:r>
          </a:p>
          <a:p>
            <a:pPr marL="0" indent="0">
              <a:lnSpc>
                <a:spcPct val="150000"/>
              </a:lnSpc>
              <a:spcAft>
                <a:spcPts val="0"/>
              </a:spcAft>
              <a:buClrTx/>
              <a:buNone/>
            </a:pPr>
            <a:r>
              <a:rPr lang="sv-SE" sz="1200" dirty="0"/>
              <a:t>Unga som har haft minst två psykosomatiska besvär (huvudvärk, ont i magen, ont i ryggen, känt sig nere/ledsen, varit irriterad eller på dåligt humör, känt sig orolig, känt sig stressad samt haft svårt att somna) mer än en gång i veckan de senaste sex månaderna fortsätter att öka bland tjejerna. Nu uppger 6 av 10 tjejer att de har dessa besvär jämfört med var fjärde kille. De vanligaste besvären är att man varit irriterad eller på dåligt humör och att man känt sig stressad</a:t>
            </a:r>
            <a:r>
              <a:rPr lang="sv-SE" sz="1200" dirty="0" smtClean="0"/>
              <a:t>.</a:t>
            </a:r>
          </a:p>
          <a:p>
            <a:pPr marL="0" indent="0">
              <a:lnSpc>
                <a:spcPct val="150000"/>
              </a:lnSpc>
              <a:spcAft>
                <a:spcPts val="0"/>
              </a:spcAft>
              <a:buClrTx/>
              <a:buNone/>
            </a:pPr>
            <a:endParaRPr lang="sv-SE" sz="1000" dirty="0"/>
          </a:p>
          <a:p>
            <a:pPr marL="0" indent="0">
              <a:lnSpc>
                <a:spcPct val="150000"/>
              </a:lnSpc>
              <a:spcAft>
                <a:spcPts val="0"/>
              </a:spcAft>
              <a:buClrTx/>
              <a:buNone/>
            </a:pPr>
            <a:r>
              <a:rPr lang="sv-SE" sz="1200" b="1" dirty="0"/>
              <a:t>Kostvanorna har försämrats </a:t>
            </a:r>
          </a:p>
          <a:p>
            <a:pPr marL="0" indent="0">
              <a:lnSpc>
                <a:spcPct val="150000"/>
              </a:lnSpc>
              <a:spcAft>
                <a:spcPts val="0"/>
              </a:spcAft>
              <a:buClrTx/>
              <a:buNone/>
            </a:pPr>
            <a:r>
              <a:rPr lang="sv-SE" sz="1200" dirty="0"/>
              <a:t>Andelen som äter frukost varje dag har minskat från 65 % till 50 % de senaste tio åren. Minskning har skett bland både tjejer och killar i båda årskurserna. Fruktkonsumtionen har minskat framförallt bland tjejerna de senaste tio åren. Nu är tjejerna nere på samma låga nivåer som killarna, ca 40 % äter frukt så gott som dagligen eller oftare. Fler än fyra av tio uppger att de dricker energidryck några gånger i veckan eller oftare. Andelen har ökat mycket bland både tjejer och killar i båda årskurserna sedan 2015</a:t>
            </a:r>
            <a:r>
              <a:rPr lang="sv-SE" sz="1200" dirty="0" smtClean="0"/>
              <a:t>.</a:t>
            </a:r>
            <a:endParaRPr lang="sv-SE" sz="1200" dirty="0"/>
          </a:p>
        </p:txBody>
      </p:sp>
      <p:sp>
        <p:nvSpPr>
          <p:cNvPr id="3" name="Platshållare för bildnummer 2">
            <a:extLst>
              <a:ext uri="{FF2B5EF4-FFF2-40B4-BE49-F238E27FC236}">
                <a16:creationId xmlns:a16="http://schemas.microsoft.com/office/drawing/2014/main" id="{5D4B5142-A25D-84AE-3537-43D522E52299}"/>
              </a:ext>
            </a:extLst>
          </p:cNvPr>
          <p:cNvSpPr>
            <a:spLocks noGrp="1"/>
          </p:cNvSpPr>
          <p:nvPr>
            <p:ph type="sldNum" sz="quarter" idx="12"/>
          </p:nvPr>
        </p:nvSpPr>
        <p:spPr/>
        <p:txBody>
          <a:bodyPr/>
          <a:lstStyle/>
          <a:p>
            <a:fld id="{8EEB9E62-4301-493A-8C73-0409F1A2D539}" type="slidenum">
              <a:rPr lang="sv-SE" smtClean="0"/>
              <a:pPr/>
              <a:t>5</a:t>
            </a:fld>
            <a:endParaRPr lang="sv-SE"/>
          </a:p>
        </p:txBody>
      </p:sp>
    </p:spTree>
    <p:extLst>
      <p:ext uri="{BB962C8B-B14F-4D97-AF65-F5344CB8AC3E}">
        <p14:creationId xmlns:p14="http://schemas.microsoft.com/office/powerpoint/2010/main" val="316890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Alkohol</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96000" y="5984875"/>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Platshållare för bildnummer 5">
            <a:extLst>
              <a:ext uri="{FF2B5EF4-FFF2-40B4-BE49-F238E27FC236}">
                <a16:creationId xmlns:a16="http://schemas.microsoft.com/office/drawing/2014/main" id="{5DE8FC4F-FE42-85C0-3509-ADFAEB1EAEA2}"/>
              </a:ext>
            </a:extLst>
          </p:cNvPr>
          <p:cNvSpPr>
            <a:spLocks noGrp="1"/>
          </p:cNvSpPr>
          <p:nvPr>
            <p:ph type="sldNum" sz="quarter" idx="12"/>
          </p:nvPr>
        </p:nvSpPr>
        <p:spPr/>
        <p:txBody>
          <a:bodyPr/>
          <a:lstStyle/>
          <a:p>
            <a:fld id="{8EEB9E62-4301-493A-8C73-0409F1A2D539}" type="slidenum">
              <a:rPr lang="sv-SE" smtClean="0"/>
              <a:pPr/>
              <a:t>50</a:t>
            </a:fld>
            <a:endParaRPr lang="sv-SE"/>
          </a:p>
        </p:txBody>
      </p:sp>
      <p:sp>
        <p:nvSpPr>
          <p:cNvPr id="7" name="Rektangel: rundade hörn 6">
            <a:extLst>
              <a:ext uri="{FF2B5EF4-FFF2-40B4-BE49-F238E27FC236}">
                <a16:creationId xmlns:a16="http://schemas.microsoft.com/office/drawing/2014/main" id="{B7DFD8E8-4D26-BBC7-67CC-551FF243EA12}"/>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Andelen som druckit alkohol en gång i månaden eller oftare de senaste 12 månaderna ligger stabilt under de senaste tio åren. </a:t>
            </a:r>
          </a:p>
        </p:txBody>
      </p:sp>
      <p:graphicFrame>
        <p:nvGraphicFramePr>
          <p:cNvPr id="8" name="BodyContentTable">
            <a:extLst>
              <a:ext uri="{FF2B5EF4-FFF2-40B4-BE49-F238E27FC236}">
                <a16:creationId xmlns:a16="http://schemas.microsoft.com/office/drawing/2014/main" id="{6F4C89D2-9351-EC7F-8A21-ED84BBF533F2}"/>
              </a:ext>
            </a:extLst>
          </p:cNvPr>
          <p:cNvGraphicFramePr>
            <a:graphicFrameLocks/>
          </p:cNvGraphicFramePr>
          <p:nvPr>
            <p:extLst>
              <p:ext uri="{D42A27DB-BD31-4B8C-83A1-F6EECF244321}">
                <p14:modId xmlns:p14="http://schemas.microsoft.com/office/powerpoint/2010/main" val="1135278438"/>
              </p:ext>
            </p:extLst>
          </p:nvPr>
        </p:nvGraphicFramePr>
        <p:xfrm>
          <a:off x="719999" y="2196000"/>
          <a:ext cx="10653163" cy="331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7654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Alkohol</a:t>
            </a:r>
          </a:p>
        </p:txBody>
      </p:sp>
      <p:sp>
        <p:nvSpPr>
          <p:cNvPr id="6" name="BodyFooterLeft">
            <a:extLst>
              <a:ext uri="{FF2B5EF4-FFF2-40B4-BE49-F238E27FC236}">
                <a16:creationId xmlns:a16="http://schemas.microsoft.com/office/drawing/2014/main" id="{9760573E-5F7F-065C-F07A-AD797B1C3980}"/>
              </a:ext>
            </a:extLst>
          </p:cNvPr>
          <p:cNvSpPr txBox="1"/>
          <p:nvPr/>
        </p:nvSpPr>
        <p:spPr>
          <a:xfrm>
            <a:off x="1678402" y="6434965"/>
            <a:ext cx="9359900" cy="400111"/>
          </a:xfrm>
          <a:prstGeom prst="rect">
            <a:avLst/>
          </a:prstGeom>
          <a:noFill/>
        </p:spPr>
        <p:txBody>
          <a:bodyPr vertOverflow="clip" wrap="square" lIns="0" tIns="0" rIns="0" bIns="0" rtlCol="0" anchor="t"/>
          <a:lstStyle/>
          <a:p>
            <a:pPr algn="l"/>
            <a:endParaRPr lang="sv-SE" sz="1100" spc="50" dirty="0">
              <a:solidFill>
                <a:schemeClr val="tx1">
                  <a:tint val="84600"/>
                </a:schemeClr>
              </a:solidFill>
            </a:endParaRPr>
          </a:p>
          <a:p>
            <a:r>
              <a:rPr lang="sv-SE" sz="800" spc="50" dirty="0">
                <a:solidFill>
                  <a:schemeClr val="tx1">
                    <a:tint val="84600"/>
                  </a:schemeClr>
                </a:solidFill>
              </a:rPr>
              <a:t>** Thor S. (red.), CAN:s nationella skolundersökning 2023. Stockholm: Centralförbundet för alkohol- och narkotikaupplysning (CAN); 2023. Rapport 223.</a:t>
            </a:r>
          </a:p>
          <a:p>
            <a:pPr algn="l"/>
            <a:endParaRPr lang="sv-SE" sz="1100" spc="50" dirty="0">
              <a:solidFill>
                <a:schemeClr val="tx1">
                  <a:tint val="84600"/>
                </a:schemeClr>
              </a:solidFill>
            </a:endParaRPr>
          </a:p>
        </p:txBody>
      </p:sp>
      <p:sp>
        <p:nvSpPr>
          <p:cNvPr id="8" name="Platshållare för bildnummer 7">
            <a:extLst>
              <a:ext uri="{FF2B5EF4-FFF2-40B4-BE49-F238E27FC236}">
                <a16:creationId xmlns:a16="http://schemas.microsoft.com/office/drawing/2014/main" id="{C62262F3-401F-B998-8739-FBBB78BA0E00}"/>
              </a:ext>
            </a:extLst>
          </p:cNvPr>
          <p:cNvSpPr>
            <a:spLocks noGrp="1"/>
          </p:cNvSpPr>
          <p:nvPr>
            <p:ph type="sldNum" sz="quarter" idx="12"/>
          </p:nvPr>
        </p:nvSpPr>
        <p:spPr/>
        <p:txBody>
          <a:bodyPr/>
          <a:lstStyle/>
          <a:p>
            <a:fld id="{8EEB9E62-4301-493A-8C73-0409F1A2D539}" type="slidenum">
              <a:rPr lang="sv-SE" smtClean="0"/>
              <a:pPr/>
              <a:t>51</a:t>
            </a:fld>
            <a:endParaRPr lang="sv-SE"/>
          </a:p>
        </p:txBody>
      </p:sp>
      <p:graphicFrame>
        <p:nvGraphicFramePr>
          <p:cNvPr id="7" name="BodyContent">
            <a:extLst>
              <a:ext uri="{FF2B5EF4-FFF2-40B4-BE49-F238E27FC236}">
                <a16:creationId xmlns:a16="http://schemas.microsoft.com/office/drawing/2014/main" id="{B7B14F5B-57EA-AF66-04F0-E3BE026DA054}"/>
              </a:ext>
            </a:extLst>
          </p:cNvPr>
          <p:cNvGraphicFramePr>
            <a:graphicFrameLocks noGrp="1"/>
          </p:cNvGraphicFramePr>
          <p:nvPr>
            <p:ph sz="quarter" idx="10"/>
            <p:extLst>
              <p:ext uri="{D42A27DB-BD31-4B8C-83A1-F6EECF244321}">
                <p14:modId xmlns:p14="http://schemas.microsoft.com/office/powerpoint/2010/main" val="2156507643"/>
              </p:ext>
            </p:extLst>
          </p:nvPr>
        </p:nvGraphicFramePr>
        <p:xfrm>
          <a:off x="6020384" y="2177040"/>
          <a:ext cx="5364000" cy="333047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ruta 9">
            <a:extLst>
              <a:ext uri="{FF2B5EF4-FFF2-40B4-BE49-F238E27FC236}">
                <a16:creationId xmlns:a16="http://schemas.microsoft.com/office/drawing/2014/main" id="{EFA25FF6-4DD5-B4D3-7756-01DD64CCA35D}"/>
              </a:ext>
            </a:extLst>
          </p:cNvPr>
          <p:cNvSpPr txBox="1"/>
          <p:nvPr/>
        </p:nvSpPr>
        <p:spPr>
          <a:xfrm>
            <a:off x="3048000" y="1776930"/>
            <a:ext cx="6096000" cy="400110"/>
          </a:xfrm>
          <a:prstGeom prst="rect">
            <a:avLst/>
          </a:prstGeom>
          <a:noFill/>
        </p:spPr>
        <p:txBody>
          <a:bodyPr wrap="square">
            <a:spAutoFit/>
          </a:bodyPr>
          <a:lstStyle/>
          <a:p>
            <a:pPr algn="ctr" rtl="0">
              <a:defRPr sz="900" b="0" i="0" u="none" strike="noStrike" kern="1200" spc="50" baseline="0">
                <a:solidFill>
                  <a:prstClr val="black"/>
                </a:solidFill>
                <a:latin typeface="+mn-lt"/>
                <a:ea typeface="+mn-ea"/>
                <a:cs typeface="+mn-cs"/>
              </a:defRPr>
            </a:pPr>
            <a:r>
              <a:rPr lang="sv-SE" sz="1000" dirty="0"/>
              <a:t>Andel (%) som druckit en större mängd alkohol* vid ett och samma tillfälle någon gång per år eller oftare (</a:t>
            </a:r>
            <a:r>
              <a:rPr lang="sv-SE" sz="1000" dirty="0" err="1"/>
              <a:t>intensivkonsumerar</a:t>
            </a:r>
            <a:r>
              <a:rPr lang="sv-SE" sz="1000" dirty="0"/>
              <a:t> alkohol)</a:t>
            </a:r>
          </a:p>
        </p:txBody>
      </p:sp>
      <p:sp>
        <p:nvSpPr>
          <p:cNvPr id="11" name="BodyFooterLeft">
            <a:extLst>
              <a:ext uri="{FF2B5EF4-FFF2-40B4-BE49-F238E27FC236}">
                <a16:creationId xmlns:a16="http://schemas.microsoft.com/office/drawing/2014/main" id="{28AFD431-57A6-A5F3-D2EE-2D37A29488D1}"/>
              </a:ext>
            </a:extLst>
          </p:cNvPr>
          <p:cNvSpPr txBox="1"/>
          <p:nvPr/>
        </p:nvSpPr>
        <p:spPr>
          <a:xfrm>
            <a:off x="977863" y="5804855"/>
            <a:ext cx="5142000" cy="767628"/>
          </a:xfrm>
          <a:prstGeom prst="rect">
            <a:avLst/>
          </a:prstGeom>
          <a:noFill/>
        </p:spPr>
        <p:txBody>
          <a:bodyPr vertOverflow="clip" wrap="square" lIns="0" tIns="0" rIns="0" bIns="0" rtlCol="0" anchor="t"/>
          <a:lstStyle/>
          <a:p>
            <a:pPr algn="l"/>
            <a:r>
              <a:rPr lang="sv-SE" sz="1100" dirty="0">
                <a:solidFill>
                  <a:srgbClr val="6D6D6D"/>
                </a:solidFill>
                <a:effectLst/>
                <a:ea typeface="Calibri" panose="020F0502020204030204" pitchFamily="34" charset="0"/>
              </a:rPr>
              <a:t>* Motsvarande minst 4 stora burkar starköl/starkcider – eller 25 cl sprit (ca sex </a:t>
            </a:r>
            <a:r>
              <a:rPr lang="sv-SE" sz="1100" dirty="0" err="1">
                <a:solidFill>
                  <a:srgbClr val="6D6D6D"/>
                </a:solidFill>
                <a:effectLst/>
                <a:ea typeface="Calibri" panose="020F0502020204030204" pitchFamily="34" charset="0"/>
              </a:rPr>
              <a:t>shots</a:t>
            </a:r>
            <a:r>
              <a:rPr lang="sv-SE" sz="1100" dirty="0">
                <a:solidFill>
                  <a:srgbClr val="6D6D6D"/>
                </a:solidFill>
                <a:effectLst/>
                <a:ea typeface="Calibri" panose="020F0502020204030204" pitchFamily="34" charset="0"/>
              </a:rPr>
              <a:t>/drinkar) – eller en hel flaska vin – eller sex burkar folköl</a:t>
            </a:r>
            <a:endParaRPr lang="sv-SE" sz="1100" spc="50" dirty="0">
              <a:solidFill>
                <a:srgbClr val="6D6D6D"/>
              </a:solidFill>
            </a:endParaRPr>
          </a:p>
        </p:txBody>
      </p:sp>
      <p:sp>
        <p:nvSpPr>
          <p:cNvPr id="2" name="Rektangel: rundade hörn 1">
            <a:extLst>
              <a:ext uri="{FF2B5EF4-FFF2-40B4-BE49-F238E27FC236}">
                <a16:creationId xmlns:a16="http://schemas.microsoft.com/office/drawing/2014/main" id="{92445178-A97B-2CC0-0E0A-7857583EDDA4}"/>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Något fler än 1 av </a:t>
            </a:r>
            <a:r>
              <a:rPr lang="sv-SE" sz="1100" spc="50">
                <a:solidFill>
                  <a:srgbClr val="790726"/>
                </a:solidFill>
              </a:rPr>
              <a:t>10 unga </a:t>
            </a:r>
            <a:r>
              <a:rPr lang="sv-SE" sz="1100" spc="50" dirty="0">
                <a:solidFill>
                  <a:srgbClr val="790726"/>
                </a:solidFill>
              </a:rPr>
              <a:t>i årskurs 9 samt runt 4 av </a:t>
            </a:r>
            <a:r>
              <a:rPr lang="sv-SE" sz="1100" spc="50">
                <a:solidFill>
                  <a:srgbClr val="790726"/>
                </a:solidFill>
              </a:rPr>
              <a:t>10 unga i </a:t>
            </a:r>
            <a:r>
              <a:rPr lang="sv-SE" sz="1100" spc="50" dirty="0">
                <a:solidFill>
                  <a:srgbClr val="790726"/>
                </a:solidFill>
              </a:rPr>
              <a:t>Gy 2 har druckit en större mängd alkohol någon gång om året eller oftare.</a:t>
            </a:r>
          </a:p>
          <a:p>
            <a:pPr algn="l"/>
            <a:endParaRPr lang="sv-SE" sz="1100" spc="50" dirty="0">
              <a:solidFill>
                <a:srgbClr val="790726"/>
              </a:solidFill>
            </a:endParaRPr>
          </a:p>
          <a:p>
            <a:pPr algn="l"/>
            <a:r>
              <a:rPr lang="sv-SE" sz="1100" spc="50" dirty="0">
                <a:solidFill>
                  <a:srgbClr val="790726"/>
                </a:solidFill>
              </a:rPr>
              <a:t>Dessa resultat är något lägre än resultaten för riket som helhet.**</a:t>
            </a:r>
          </a:p>
        </p:txBody>
      </p:sp>
      <p:graphicFrame>
        <p:nvGraphicFramePr>
          <p:cNvPr id="4" name="BodyContentTable">
            <a:extLst>
              <a:ext uri="{FF2B5EF4-FFF2-40B4-BE49-F238E27FC236}">
                <a16:creationId xmlns:a16="http://schemas.microsoft.com/office/drawing/2014/main" id="{5E92E232-A143-8F1D-97D3-04B06A8D9A86}"/>
              </a:ext>
            </a:extLst>
          </p:cNvPr>
          <p:cNvGraphicFramePr>
            <a:graphicFrameLocks/>
          </p:cNvGraphicFramePr>
          <p:nvPr>
            <p:extLst>
              <p:ext uri="{D42A27DB-BD31-4B8C-83A1-F6EECF244321}">
                <p14:modId xmlns:p14="http://schemas.microsoft.com/office/powerpoint/2010/main" val="38796051"/>
              </p:ext>
            </p:extLst>
          </p:nvPr>
        </p:nvGraphicFramePr>
        <p:xfrm>
          <a:off x="656384" y="2171645"/>
          <a:ext cx="5364000" cy="331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9516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512E2-11ED-7ECB-418F-C1F6673E3DFB}"/>
            </a:ext>
          </a:extLst>
        </p:cNvPr>
        <p:cNvGrpSpPr/>
        <p:nvPr/>
      </p:nvGrpSpPr>
      <p:grpSpPr>
        <a:xfrm>
          <a:off x="0" y="0"/>
          <a:ext cx="0" cy="0"/>
          <a:chOff x="0" y="0"/>
          <a:chExt cx="0" cy="0"/>
        </a:xfrm>
      </p:grpSpPr>
      <p:sp>
        <p:nvSpPr>
          <p:cNvPr id="3" name="Title1Center">
            <a:extLst>
              <a:ext uri="{FF2B5EF4-FFF2-40B4-BE49-F238E27FC236}">
                <a16:creationId xmlns:a16="http://schemas.microsoft.com/office/drawing/2014/main" id="{662B312B-1E91-8C6C-10E8-0ABE10EC0FD3}"/>
              </a:ext>
            </a:extLst>
          </p:cNvPr>
          <p:cNvSpPr>
            <a:spLocks noGrp="1"/>
          </p:cNvSpPr>
          <p:nvPr>
            <p:ph type="title"/>
          </p:nvPr>
        </p:nvSpPr>
        <p:spPr>
          <a:xfrm>
            <a:off x="1439863" y="740973"/>
            <a:ext cx="9360000" cy="1296000"/>
          </a:xfrm>
        </p:spPr>
        <p:txBody>
          <a:bodyPr/>
          <a:lstStyle/>
          <a:p>
            <a:r>
              <a:rPr lang="sv-SE" dirty="0"/>
              <a:t>Alkohol</a:t>
            </a:r>
          </a:p>
        </p:txBody>
      </p:sp>
      <p:sp>
        <p:nvSpPr>
          <p:cNvPr id="8" name="Platshållare för bildnummer 7">
            <a:extLst>
              <a:ext uri="{FF2B5EF4-FFF2-40B4-BE49-F238E27FC236}">
                <a16:creationId xmlns:a16="http://schemas.microsoft.com/office/drawing/2014/main" id="{D0B60DE8-508D-2CD0-EA89-8F87913C25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 name="Rektangel: rundade hörn 1">
            <a:extLst>
              <a:ext uri="{FF2B5EF4-FFF2-40B4-BE49-F238E27FC236}">
                <a16:creationId xmlns:a16="http://schemas.microsoft.com/office/drawing/2014/main" id="{B46FD721-BCCB-07D0-A240-F7BD04F33632}"/>
              </a:ext>
            </a:extLst>
          </p:cNvPr>
          <p:cNvSpPr/>
          <p:nvPr/>
        </p:nvSpPr>
        <p:spPr>
          <a:xfrm>
            <a:off x="6694392" y="557402"/>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a:ln>
                  <a:noFill/>
                </a:ln>
                <a:solidFill>
                  <a:srgbClr val="790726"/>
                </a:solidFill>
                <a:effectLst/>
                <a:uLnTx/>
                <a:uFillTx/>
                <a:latin typeface="Arial"/>
                <a:ea typeface="+mn-ea"/>
                <a:cs typeface="+mn-cs"/>
              </a:rPr>
              <a:t>Det är en högre andel unga i gymnasiet som känt sig berusad jämfört med unga i årskurs 9. Andelen tjejer och killar som känt sig berusad är ungefär lika hög.</a:t>
            </a:r>
            <a:endParaRPr kumimoji="0" lang="sv-SE" sz="1100" b="0" i="0" u="none" strike="noStrike" kern="1200" cap="none" spc="50" normalizeH="0" baseline="0" noProof="0" dirty="0">
              <a:ln>
                <a:noFill/>
              </a:ln>
              <a:solidFill>
                <a:srgbClr val="790726"/>
              </a:solidFill>
              <a:effectLst/>
              <a:uLnTx/>
              <a:uFillTx/>
              <a:latin typeface="Arial"/>
              <a:ea typeface="+mn-ea"/>
              <a:cs typeface="+mn-cs"/>
            </a:endParaRPr>
          </a:p>
        </p:txBody>
      </p:sp>
      <p:graphicFrame>
        <p:nvGraphicFramePr>
          <p:cNvPr id="12" name="BodyContentTable">
            <a:extLst>
              <a:ext uri="{FF2B5EF4-FFF2-40B4-BE49-F238E27FC236}">
                <a16:creationId xmlns:a16="http://schemas.microsoft.com/office/drawing/2014/main" id="{3B2E6C0F-1B55-59A5-B5AB-FE0C65FD0D56}"/>
              </a:ext>
            </a:extLst>
          </p:cNvPr>
          <p:cNvGraphicFramePr>
            <a:graphicFrameLocks/>
          </p:cNvGraphicFramePr>
          <p:nvPr>
            <p:extLst/>
          </p:nvPr>
        </p:nvGraphicFramePr>
        <p:xfrm>
          <a:off x="769418" y="2457257"/>
          <a:ext cx="10653163" cy="331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2310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F0BA5-C0A9-8956-40EA-A92C6E1D4BF7}"/>
            </a:ext>
          </a:extLst>
        </p:cNvPr>
        <p:cNvGrpSpPr/>
        <p:nvPr/>
      </p:nvGrpSpPr>
      <p:grpSpPr>
        <a:xfrm>
          <a:off x="0" y="0"/>
          <a:ext cx="0" cy="0"/>
          <a:chOff x="0" y="0"/>
          <a:chExt cx="0" cy="0"/>
        </a:xfrm>
      </p:grpSpPr>
      <p:sp>
        <p:nvSpPr>
          <p:cNvPr id="3" name="Title1Center">
            <a:extLst>
              <a:ext uri="{FF2B5EF4-FFF2-40B4-BE49-F238E27FC236}">
                <a16:creationId xmlns:a16="http://schemas.microsoft.com/office/drawing/2014/main" id="{D8C7DC65-A0F1-48F6-0CF5-FE1E69C3C6B7}"/>
              </a:ext>
            </a:extLst>
          </p:cNvPr>
          <p:cNvSpPr>
            <a:spLocks noGrp="1"/>
          </p:cNvSpPr>
          <p:nvPr>
            <p:ph type="title"/>
          </p:nvPr>
        </p:nvSpPr>
        <p:spPr>
          <a:xfrm>
            <a:off x="1439863" y="740973"/>
            <a:ext cx="9360000" cy="1296000"/>
          </a:xfrm>
        </p:spPr>
        <p:txBody>
          <a:bodyPr/>
          <a:lstStyle/>
          <a:p>
            <a:r>
              <a:rPr lang="sv-SE" dirty="0"/>
              <a:t>Alkohol</a:t>
            </a:r>
          </a:p>
        </p:txBody>
      </p:sp>
      <p:sp>
        <p:nvSpPr>
          <p:cNvPr id="8" name="Platshållare för bildnummer 7">
            <a:extLst>
              <a:ext uri="{FF2B5EF4-FFF2-40B4-BE49-F238E27FC236}">
                <a16:creationId xmlns:a16="http://schemas.microsoft.com/office/drawing/2014/main" id="{42275FCC-2BBA-FE0A-D74C-6B70DAC5AF6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 name="Rektangel: rundade hörn 1">
            <a:extLst>
              <a:ext uri="{FF2B5EF4-FFF2-40B4-BE49-F238E27FC236}">
                <a16:creationId xmlns:a16="http://schemas.microsoft.com/office/drawing/2014/main" id="{25E5BDD6-3002-CC9A-D893-52580DFD5EF7}"/>
              </a:ext>
            </a:extLst>
          </p:cNvPr>
          <p:cNvSpPr/>
          <p:nvPr/>
        </p:nvSpPr>
        <p:spPr>
          <a:xfrm>
            <a:off x="6694392" y="557402"/>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a:ln>
                  <a:noFill/>
                </a:ln>
                <a:solidFill>
                  <a:srgbClr val="790726"/>
                </a:solidFill>
                <a:effectLst/>
                <a:uLnTx/>
                <a:uFillTx/>
                <a:latin typeface="Arial"/>
                <a:ea typeface="+mn-ea"/>
                <a:cs typeface="+mn-cs"/>
              </a:rPr>
              <a:t>Andelen unga i gymnasiet som dricker så mycket alkohol att de känner sig berusad en gång i månaden eller oftare är något högre än andelen unga i årskurs 9 som gör det.</a:t>
            </a:r>
            <a:endParaRPr kumimoji="0" lang="sv-SE" sz="1100" b="0" i="0" u="none" strike="noStrike" kern="1200" cap="none" spc="50" normalizeH="0" baseline="0" noProof="0" dirty="0">
              <a:ln>
                <a:noFill/>
              </a:ln>
              <a:solidFill>
                <a:srgbClr val="790726"/>
              </a:solidFill>
              <a:effectLst/>
              <a:uLnTx/>
              <a:uFillTx/>
              <a:latin typeface="Arial"/>
              <a:ea typeface="+mn-ea"/>
              <a:cs typeface="+mn-cs"/>
            </a:endParaRPr>
          </a:p>
        </p:txBody>
      </p:sp>
      <p:graphicFrame>
        <p:nvGraphicFramePr>
          <p:cNvPr id="12" name="BodyContentTable">
            <a:extLst>
              <a:ext uri="{FF2B5EF4-FFF2-40B4-BE49-F238E27FC236}">
                <a16:creationId xmlns:a16="http://schemas.microsoft.com/office/drawing/2014/main" id="{65BEFA3D-8A65-37A3-B4BF-6F0D6EA9E45E}"/>
              </a:ext>
            </a:extLst>
          </p:cNvPr>
          <p:cNvGraphicFramePr>
            <a:graphicFrameLocks/>
          </p:cNvGraphicFramePr>
          <p:nvPr>
            <p:extLst/>
          </p:nvPr>
        </p:nvGraphicFramePr>
        <p:xfrm>
          <a:off x="769418" y="2457257"/>
          <a:ext cx="10653163"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BodyFooterLeft">
            <a:extLst>
              <a:ext uri="{FF2B5EF4-FFF2-40B4-BE49-F238E27FC236}">
                <a16:creationId xmlns:a16="http://schemas.microsoft.com/office/drawing/2014/main" id="{BBCA3C93-0386-43F7-D841-8BDCFBC1EC39}"/>
              </a:ext>
            </a:extLst>
          </p:cNvPr>
          <p:cNvSpPr txBox="1"/>
          <p:nvPr/>
        </p:nvSpPr>
        <p:spPr>
          <a:xfrm>
            <a:off x="977862" y="5804855"/>
            <a:ext cx="9118637" cy="767628"/>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6D6D6D"/>
                </a:solidFill>
                <a:effectLst/>
                <a:uLnTx/>
                <a:uFillTx/>
                <a:latin typeface="Arial"/>
                <a:ea typeface="Calibri" panose="020F0502020204030204" pitchFamily="34" charset="0"/>
                <a:cs typeface="+mn-cs"/>
              </a:rPr>
              <a:t>* </a:t>
            </a:r>
            <a:r>
              <a:rPr kumimoji="0" lang="sv-SE" sz="1100" b="0" i="0" u="none" strike="noStrike" kern="1200" cap="none" spc="0" normalizeH="0" baseline="0" noProof="0">
                <a:ln>
                  <a:noFill/>
                </a:ln>
                <a:solidFill>
                  <a:srgbClr val="6D6D6D"/>
                </a:solidFill>
                <a:effectLst/>
                <a:uLnTx/>
                <a:uFillTx/>
                <a:latin typeface="Arial"/>
                <a:ea typeface="+mn-ea"/>
                <a:cs typeface="+mn-cs"/>
              </a:rPr>
              <a:t>Endast personer som svarat ”Ja” på frågan ”Har du någon gång druckit så mycket alkohol att du känt dig berusad?” har fått denna fråga.</a:t>
            </a:r>
            <a:endParaRPr kumimoji="0" lang="sv-SE" sz="1100" b="0" i="0" u="none" strike="noStrike" kern="1200" cap="none" spc="50" normalizeH="0" baseline="0" noProof="0" dirty="0">
              <a:ln>
                <a:noFill/>
              </a:ln>
              <a:solidFill>
                <a:srgbClr val="6D6D6D"/>
              </a:solidFill>
              <a:effectLst/>
              <a:uLnTx/>
              <a:uFillTx/>
              <a:latin typeface="Arial"/>
              <a:ea typeface="+mn-ea"/>
              <a:cs typeface="+mn-cs"/>
            </a:endParaRPr>
          </a:p>
        </p:txBody>
      </p:sp>
    </p:spTree>
    <p:extLst>
      <p:ext uri="{BB962C8B-B14F-4D97-AF65-F5344CB8AC3E}">
        <p14:creationId xmlns:p14="http://schemas.microsoft.com/office/powerpoint/2010/main" val="3401683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6E2AB-E218-9629-12A9-7DB60A919B78}"/>
            </a:ext>
          </a:extLst>
        </p:cNvPr>
        <p:cNvGrpSpPr/>
        <p:nvPr/>
      </p:nvGrpSpPr>
      <p:grpSpPr>
        <a:xfrm>
          <a:off x="0" y="0"/>
          <a:ext cx="0" cy="0"/>
          <a:chOff x="0" y="0"/>
          <a:chExt cx="0" cy="0"/>
        </a:xfrm>
      </p:grpSpPr>
      <p:sp>
        <p:nvSpPr>
          <p:cNvPr id="3" name="Title1Center">
            <a:extLst>
              <a:ext uri="{FF2B5EF4-FFF2-40B4-BE49-F238E27FC236}">
                <a16:creationId xmlns:a16="http://schemas.microsoft.com/office/drawing/2014/main" id="{19BFB6B5-FE86-EB0F-F9EB-9F4B61BDCE4F}"/>
              </a:ext>
            </a:extLst>
          </p:cNvPr>
          <p:cNvSpPr>
            <a:spLocks noGrp="1"/>
          </p:cNvSpPr>
          <p:nvPr>
            <p:ph type="title"/>
          </p:nvPr>
        </p:nvSpPr>
        <p:spPr>
          <a:xfrm>
            <a:off x="1439863" y="740973"/>
            <a:ext cx="9360000" cy="1296000"/>
          </a:xfrm>
        </p:spPr>
        <p:txBody>
          <a:bodyPr/>
          <a:lstStyle/>
          <a:p>
            <a:r>
              <a:rPr lang="sv-SE" dirty="0"/>
              <a:t>Alkohol</a:t>
            </a:r>
          </a:p>
        </p:txBody>
      </p:sp>
      <p:sp>
        <p:nvSpPr>
          <p:cNvPr id="8" name="Platshållare för bildnummer 7">
            <a:extLst>
              <a:ext uri="{FF2B5EF4-FFF2-40B4-BE49-F238E27FC236}">
                <a16:creationId xmlns:a16="http://schemas.microsoft.com/office/drawing/2014/main" id="{00136395-3155-B008-F821-A556F4380D0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 name="Rektangel: rundade hörn 1">
            <a:extLst>
              <a:ext uri="{FF2B5EF4-FFF2-40B4-BE49-F238E27FC236}">
                <a16:creationId xmlns:a16="http://schemas.microsoft.com/office/drawing/2014/main" id="{B1C902B3-8CF7-D5DF-8D4B-D1F8CEA4B6F5}"/>
              </a:ext>
            </a:extLst>
          </p:cNvPr>
          <p:cNvSpPr/>
          <p:nvPr/>
        </p:nvSpPr>
        <p:spPr>
          <a:xfrm>
            <a:off x="6694392" y="557402"/>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dirty="0">
                <a:ln>
                  <a:noFill/>
                </a:ln>
                <a:solidFill>
                  <a:srgbClr val="790726"/>
                </a:solidFill>
                <a:effectLst/>
                <a:uLnTx/>
                <a:uFillTx/>
                <a:latin typeface="Arial"/>
                <a:ea typeface="+mn-ea"/>
                <a:cs typeface="+mn-cs"/>
              </a:rPr>
              <a:t>Det är en liten andel av de unga som använt läkemedel tillsammans med alkohol i berusningssyfte. En ökning har dock skett efter 2017.</a:t>
            </a:r>
          </a:p>
        </p:txBody>
      </p:sp>
      <p:graphicFrame>
        <p:nvGraphicFramePr>
          <p:cNvPr id="12" name="BodyContentTable">
            <a:extLst>
              <a:ext uri="{FF2B5EF4-FFF2-40B4-BE49-F238E27FC236}">
                <a16:creationId xmlns:a16="http://schemas.microsoft.com/office/drawing/2014/main" id="{1A084712-5DA2-8F08-AAA1-55F33A1B0A3E}"/>
              </a:ext>
            </a:extLst>
          </p:cNvPr>
          <p:cNvGraphicFramePr>
            <a:graphicFrameLocks/>
          </p:cNvGraphicFramePr>
          <p:nvPr>
            <p:extLst/>
          </p:nvPr>
        </p:nvGraphicFramePr>
        <p:xfrm>
          <a:off x="769418" y="2457257"/>
          <a:ext cx="10653163" cy="331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7879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AA14B-20FF-9A03-6BA9-1DECE4431A1F}"/>
            </a:ext>
          </a:extLst>
        </p:cNvPr>
        <p:cNvGrpSpPr/>
        <p:nvPr/>
      </p:nvGrpSpPr>
      <p:grpSpPr>
        <a:xfrm>
          <a:off x="0" y="0"/>
          <a:ext cx="0" cy="0"/>
          <a:chOff x="0" y="0"/>
          <a:chExt cx="0" cy="0"/>
        </a:xfrm>
      </p:grpSpPr>
      <p:sp>
        <p:nvSpPr>
          <p:cNvPr id="3" name="Title1Center">
            <a:extLst>
              <a:ext uri="{FF2B5EF4-FFF2-40B4-BE49-F238E27FC236}">
                <a16:creationId xmlns:a16="http://schemas.microsoft.com/office/drawing/2014/main" id="{CC055D51-2FA5-48B9-4472-8A5CECCACB12}"/>
              </a:ext>
            </a:extLst>
          </p:cNvPr>
          <p:cNvSpPr>
            <a:spLocks noGrp="1"/>
          </p:cNvSpPr>
          <p:nvPr>
            <p:ph type="title"/>
          </p:nvPr>
        </p:nvSpPr>
        <p:spPr>
          <a:xfrm>
            <a:off x="1439863" y="740973"/>
            <a:ext cx="9360000" cy="1296000"/>
          </a:xfrm>
        </p:spPr>
        <p:txBody>
          <a:bodyPr/>
          <a:lstStyle/>
          <a:p>
            <a:r>
              <a:rPr lang="sv-SE" dirty="0"/>
              <a:t>Alkohol</a:t>
            </a:r>
          </a:p>
        </p:txBody>
      </p:sp>
      <p:sp>
        <p:nvSpPr>
          <p:cNvPr id="8" name="Platshållare för bildnummer 7">
            <a:extLst>
              <a:ext uri="{FF2B5EF4-FFF2-40B4-BE49-F238E27FC236}">
                <a16:creationId xmlns:a16="http://schemas.microsoft.com/office/drawing/2014/main" id="{F6A6F69C-2FB0-F193-473B-240DD8A70C9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 name="Rektangel: rundade hörn 1">
            <a:extLst>
              <a:ext uri="{FF2B5EF4-FFF2-40B4-BE49-F238E27FC236}">
                <a16:creationId xmlns:a16="http://schemas.microsoft.com/office/drawing/2014/main" id="{E41BA2AB-F281-21CC-8A1F-E9023E473228}"/>
              </a:ext>
            </a:extLst>
          </p:cNvPr>
          <p:cNvSpPr/>
          <p:nvPr/>
        </p:nvSpPr>
        <p:spPr>
          <a:xfrm>
            <a:off x="6694392" y="557402"/>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dirty="0">
                <a:ln>
                  <a:noFill/>
                </a:ln>
                <a:solidFill>
                  <a:srgbClr val="790726"/>
                </a:solidFill>
                <a:effectLst/>
                <a:uLnTx/>
                <a:uFillTx/>
                <a:latin typeface="Arial"/>
                <a:ea typeface="+mn-ea"/>
                <a:cs typeface="+mn-cs"/>
              </a:rPr>
              <a:t>De flesta unga får tag på alkohol genom sina kompisar,  det är dock nästan lika vanligt att de unga köper alkohol från någon annan som säljer till ungdomar eller att de får eller tar alkohol på fester.</a:t>
            </a:r>
          </a:p>
        </p:txBody>
      </p:sp>
      <p:graphicFrame>
        <p:nvGraphicFramePr>
          <p:cNvPr id="4" name="BodyContent">
            <a:extLst>
              <a:ext uri="{FF2B5EF4-FFF2-40B4-BE49-F238E27FC236}">
                <a16:creationId xmlns:a16="http://schemas.microsoft.com/office/drawing/2014/main" id="{08B0D989-9450-B3CB-CDEC-99D29B7E583F}"/>
              </a:ext>
            </a:extLst>
          </p:cNvPr>
          <p:cNvGraphicFramePr>
            <a:graphicFrameLocks noGrp="1"/>
          </p:cNvGraphicFramePr>
          <p:nvPr>
            <p:extLst/>
          </p:nvPr>
        </p:nvGraphicFramePr>
        <p:xfrm>
          <a:off x="1416050" y="1972115"/>
          <a:ext cx="9359900" cy="3779837"/>
        </p:xfrm>
        <a:graphic>
          <a:graphicData uri="http://schemas.openxmlformats.org/drawingml/2006/chart">
            <c:chart xmlns:c="http://schemas.openxmlformats.org/drawingml/2006/chart" xmlns:r="http://schemas.openxmlformats.org/officeDocument/2006/relationships" r:id="rId2"/>
          </a:graphicData>
        </a:graphic>
      </p:graphicFrame>
      <p:sp>
        <p:nvSpPr>
          <p:cNvPr id="5" name="BodyFooterLeft">
            <a:extLst>
              <a:ext uri="{FF2B5EF4-FFF2-40B4-BE49-F238E27FC236}">
                <a16:creationId xmlns:a16="http://schemas.microsoft.com/office/drawing/2014/main" id="{1B7252FA-6D25-0BFE-4C73-53C08F9681CE}"/>
              </a:ext>
            </a:extLst>
          </p:cNvPr>
          <p:cNvSpPr txBox="1"/>
          <p:nvPr/>
        </p:nvSpPr>
        <p:spPr>
          <a:xfrm>
            <a:off x="1416050" y="5751952"/>
            <a:ext cx="9359900" cy="864000"/>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50" normalizeH="0" baseline="0" noProof="1">
                <a:ln>
                  <a:noFill/>
                </a:ln>
                <a:solidFill>
                  <a:srgbClr val="6D6D6D"/>
                </a:solidFill>
                <a:effectLst/>
                <a:uLnTx/>
                <a:uFillTx/>
                <a:latin typeface="Arial"/>
                <a:ea typeface="+mn-ea"/>
                <a:cs typeface="+mn-cs"/>
              </a:rPr>
              <a:t>* De fyra vanligast förekommande påståendena som de svarande har svarat, av samtliga påståenden (</a:t>
            </a:r>
            <a:r>
              <a:rPr kumimoji="0" lang="sv-SE" sz="1100" b="0" i="0" u="none" strike="noStrike" kern="1200" cap="none" spc="50" normalizeH="0" baseline="0" noProof="1">
                <a:ln>
                  <a:noFill/>
                </a:ln>
                <a:solidFill>
                  <a:srgbClr val="6D6D6D"/>
                </a:solidFill>
                <a:effectLst/>
                <a:uLnTx/>
                <a:uFillTx/>
                <a:latin typeface="Arial"/>
                <a:ea typeface="+mn-ea"/>
                <a:cs typeface="+mn-cs"/>
              </a:rPr>
              <a:t>k</a:t>
            </a:r>
            <a:r>
              <a:rPr kumimoji="0" lang="sv-SE" sz="1100" b="0" i="0" u="none" strike="noStrike" kern="1200" cap="none" spc="0" normalizeH="0" baseline="0" noProof="0">
                <a:ln>
                  <a:noFill/>
                </a:ln>
                <a:solidFill>
                  <a:srgbClr val="6D6D6D"/>
                </a:solidFill>
                <a:effectLst/>
                <a:uLnTx/>
                <a:uFillTx/>
                <a:latin typeface="Arial"/>
                <a:ea typeface="+mn-ea"/>
                <a:cs typeface="+mn-cs"/>
              </a:rPr>
              <a:t>öper själv, till exempel via Internet, utomlands, på restaurang/bar/pub, köper från någon som annonserar på sociala medier, köper från någon annan som säljer/köper ut till ungdomar, från mina kompisar, från syskon, får av mina föräldrar/vårdnadshavare, tar hemifrån utan tillstånd, får/tar på fest, på annat sätt, nämligen).</a:t>
            </a:r>
            <a:endParaRPr kumimoji="0" lang="en-GB" sz="1100" b="0" i="0" u="none" strike="noStrike" kern="1200" cap="none" spc="50" normalizeH="0" baseline="0" noProof="1">
              <a:ln>
                <a:noFill/>
              </a:ln>
              <a:solidFill>
                <a:srgbClr val="6D6D6D"/>
              </a:solidFill>
              <a:effectLst/>
              <a:uLnTx/>
              <a:uFillTx/>
              <a:latin typeface="Arial"/>
              <a:ea typeface="+mn-ea"/>
              <a:cs typeface="+mn-cs"/>
            </a:endParaRPr>
          </a:p>
        </p:txBody>
      </p:sp>
    </p:spTree>
    <p:extLst>
      <p:ext uri="{BB962C8B-B14F-4D97-AF65-F5344CB8AC3E}">
        <p14:creationId xmlns:p14="http://schemas.microsoft.com/office/powerpoint/2010/main" val="2564940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Alkohol</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8" name="Platshållare för bildnummer 7">
            <a:extLst>
              <a:ext uri="{FF2B5EF4-FFF2-40B4-BE49-F238E27FC236}">
                <a16:creationId xmlns:a16="http://schemas.microsoft.com/office/drawing/2014/main" id="{C62262F3-401F-B998-8739-FBBB78BA0E00}"/>
              </a:ext>
            </a:extLst>
          </p:cNvPr>
          <p:cNvSpPr>
            <a:spLocks noGrp="1"/>
          </p:cNvSpPr>
          <p:nvPr>
            <p:ph type="sldNum" sz="quarter" idx="12"/>
          </p:nvPr>
        </p:nvSpPr>
        <p:spPr/>
        <p:txBody>
          <a:bodyPr/>
          <a:lstStyle/>
          <a:p>
            <a:fld id="{8EEB9E62-4301-493A-8C73-0409F1A2D539}" type="slidenum">
              <a:rPr lang="sv-SE" smtClean="0"/>
              <a:pPr/>
              <a:t>56</a:t>
            </a:fld>
            <a:endParaRPr lang="sv-SE"/>
          </a:p>
        </p:txBody>
      </p:sp>
      <p:sp>
        <p:nvSpPr>
          <p:cNvPr id="5" name="Rektangel: rundade hörn 4">
            <a:extLst>
              <a:ext uri="{FF2B5EF4-FFF2-40B4-BE49-F238E27FC236}">
                <a16:creationId xmlns:a16="http://schemas.microsoft.com/office/drawing/2014/main" id="{C4EC3E1D-B99C-6E22-0186-8A1FED4E2532}"/>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Ungefär var </a:t>
            </a:r>
            <a:r>
              <a:rPr lang="sv-SE" sz="1100" spc="50">
                <a:solidFill>
                  <a:srgbClr val="790726"/>
                </a:solidFill>
              </a:rPr>
              <a:t>fjärde ung </a:t>
            </a:r>
            <a:r>
              <a:rPr lang="sv-SE" sz="1100" spc="50" dirty="0">
                <a:solidFill>
                  <a:srgbClr val="790726"/>
                </a:solidFill>
              </a:rPr>
              <a:t>har </a:t>
            </a:r>
            <a:r>
              <a:rPr lang="sv-SE" sz="1100" spc="50">
                <a:solidFill>
                  <a:srgbClr val="790726"/>
                </a:solidFill>
              </a:rPr>
              <a:t>blivit bjuden </a:t>
            </a:r>
            <a:r>
              <a:rPr lang="sv-SE" sz="1100" spc="50" dirty="0">
                <a:solidFill>
                  <a:srgbClr val="790726"/>
                </a:solidFill>
              </a:rPr>
              <a:t>på alkohol av sina föräldrar.</a:t>
            </a:r>
          </a:p>
        </p:txBody>
      </p:sp>
      <p:graphicFrame>
        <p:nvGraphicFramePr>
          <p:cNvPr id="7" name="BodyContentTable">
            <a:extLst>
              <a:ext uri="{FF2B5EF4-FFF2-40B4-BE49-F238E27FC236}">
                <a16:creationId xmlns:a16="http://schemas.microsoft.com/office/drawing/2014/main" id="{C615D8A7-82D4-0B7B-C529-172E9425DEB6}"/>
              </a:ext>
            </a:extLst>
          </p:cNvPr>
          <p:cNvGraphicFramePr>
            <a:graphicFrameLocks/>
          </p:cNvGraphicFramePr>
          <p:nvPr>
            <p:extLst>
              <p:ext uri="{D42A27DB-BD31-4B8C-83A1-F6EECF244321}">
                <p14:modId xmlns:p14="http://schemas.microsoft.com/office/powerpoint/2010/main" val="134708910"/>
              </p:ext>
            </p:extLst>
          </p:nvPr>
        </p:nvGraphicFramePr>
        <p:xfrm>
          <a:off x="719999" y="2196000"/>
          <a:ext cx="10653163" cy="331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7541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629A2-F11D-3B13-25D5-E5B0DA86638B}"/>
            </a:ext>
          </a:extLst>
        </p:cNvPr>
        <p:cNvGrpSpPr/>
        <p:nvPr/>
      </p:nvGrpSpPr>
      <p:grpSpPr>
        <a:xfrm>
          <a:off x="0" y="0"/>
          <a:ext cx="0" cy="0"/>
          <a:chOff x="0" y="0"/>
          <a:chExt cx="0" cy="0"/>
        </a:xfrm>
      </p:grpSpPr>
      <p:sp>
        <p:nvSpPr>
          <p:cNvPr id="3" name="Title1Center">
            <a:extLst>
              <a:ext uri="{FF2B5EF4-FFF2-40B4-BE49-F238E27FC236}">
                <a16:creationId xmlns:a16="http://schemas.microsoft.com/office/drawing/2014/main" id="{CE632126-4F6E-E03A-A115-BFE760C833E8}"/>
              </a:ext>
            </a:extLst>
          </p:cNvPr>
          <p:cNvSpPr>
            <a:spLocks noGrp="1"/>
          </p:cNvSpPr>
          <p:nvPr>
            <p:ph type="title"/>
          </p:nvPr>
        </p:nvSpPr>
        <p:spPr>
          <a:xfrm>
            <a:off x="1439863" y="740973"/>
            <a:ext cx="9360000" cy="1296000"/>
          </a:xfrm>
        </p:spPr>
        <p:txBody>
          <a:bodyPr/>
          <a:lstStyle/>
          <a:p>
            <a:r>
              <a:rPr lang="sv-SE"/>
              <a:t>Anabola steroider/</a:t>
            </a:r>
            <a:br>
              <a:rPr lang="sv-SE"/>
            </a:br>
            <a:r>
              <a:rPr lang="sv-SE"/>
              <a:t>dopingpreparat</a:t>
            </a:r>
            <a:endParaRPr lang="sv-SE" dirty="0"/>
          </a:p>
        </p:txBody>
      </p:sp>
      <p:grpSp>
        <p:nvGrpSpPr>
          <p:cNvPr id="2" name="Title2">
            <a:extLst>
              <a:ext uri="{FF2B5EF4-FFF2-40B4-BE49-F238E27FC236}">
                <a16:creationId xmlns:a16="http://schemas.microsoft.com/office/drawing/2014/main" id="{9AD4E78A-453A-3090-A563-77791547D5F9}"/>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19FF5631-12EA-1884-ACD7-04D580034950}"/>
                </a:ext>
              </a:extLst>
            </p:cNvPr>
            <p:cNvSpPr txBox="1"/>
            <p:nvPr/>
          </p:nvSpPr>
          <p:spPr>
            <a:xfrm>
              <a:off x="743813" y="682200"/>
              <a:ext cx="10764000" cy="998748"/>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0" normalizeH="0" baseline="0" noProof="1">
                  <a:ln>
                    <a:noFill/>
                  </a:ln>
                  <a:solidFill>
                    <a:prstClr val="black">
                      <a:tint val="84700"/>
                    </a:prstClr>
                  </a:solidFill>
                  <a:effectLst/>
                  <a:uLnTx/>
                  <a:uFillTx/>
                  <a:latin typeface="Arial"/>
                  <a:ea typeface="+mn-ea"/>
                  <a:cs typeface="+mn-cs"/>
                </a:rPr>
                <a:t> </a:t>
              </a:r>
            </a:p>
          </p:txBody>
        </p:sp>
      </p:grpSp>
      <p:sp>
        <p:nvSpPr>
          <p:cNvPr id="8" name="Platshållare för bildnummer 7">
            <a:extLst>
              <a:ext uri="{FF2B5EF4-FFF2-40B4-BE49-F238E27FC236}">
                <a16:creationId xmlns:a16="http://schemas.microsoft.com/office/drawing/2014/main" id="{A3495B44-94F6-47BB-1727-C262234A222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780CD34B-A111-104E-7CC3-0A5984E81B53}"/>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dirty="0">
                <a:ln>
                  <a:noFill/>
                </a:ln>
                <a:solidFill>
                  <a:srgbClr val="790726"/>
                </a:solidFill>
                <a:effectLst/>
                <a:uLnTx/>
                <a:uFillTx/>
                <a:latin typeface="Arial"/>
                <a:ea typeface="+mn-ea"/>
                <a:cs typeface="+mn-cs"/>
              </a:rPr>
              <a:t>Det är få unga som använt anabola steroider eller dopingpreparat, dock är andelen högre bland killar än tjejer. </a:t>
            </a:r>
          </a:p>
        </p:txBody>
      </p:sp>
      <p:graphicFrame>
        <p:nvGraphicFramePr>
          <p:cNvPr id="9" name="BodyContent">
            <a:extLst>
              <a:ext uri="{FF2B5EF4-FFF2-40B4-BE49-F238E27FC236}">
                <a16:creationId xmlns:a16="http://schemas.microsoft.com/office/drawing/2014/main" id="{08B0D989-9450-B3CB-CDEC-99D29B7E583F}"/>
              </a:ext>
            </a:extLst>
          </p:cNvPr>
          <p:cNvGraphicFramePr>
            <a:graphicFrameLocks noGrp="1"/>
          </p:cNvGraphicFramePr>
          <p:nvPr>
            <p:extLst/>
          </p:nvPr>
        </p:nvGraphicFramePr>
        <p:xfrm>
          <a:off x="1416050" y="2195513"/>
          <a:ext cx="9359900" cy="37798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1621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09E78-2F30-85C7-76DB-E82FFCC320E1}"/>
            </a:ext>
          </a:extLst>
        </p:cNvPr>
        <p:cNvGrpSpPr/>
        <p:nvPr/>
      </p:nvGrpSpPr>
      <p:grpSpPr>
        <a:xfrm>
          <a:off x="0" y="0"/>
          <a:ext cx="0" cy="0"/>
          <a:chOff x="0" y="0"/>
          <a:chExt cx="0" cy="0"/>
        </a:xfrm>
      </p:grpSpPr>
      <p:sp>
        <p:nvSpPr>
          <p:cNvPr id="3" name="Title1Center">
            <a:extLst>
              <a:ext uri="{FF2B5EF4-FFF2-40B4-BE49-F238E27FC236}">
                <a16:creationId xmlns:a16="http://schemas.microsoft.com/office/drawing/2014/main" id="{64329385-D891-9B8A-D62B-01263653FA15}"/>
              </a:ext>
            </a:extLst>
          </p:cNvPr>
          <p:cNvSpPr>
            <a:spLocks noGrp="1"/>
          </p:cNvSpPr>
          <p:nvPr>
            <p:ph type="title"/>
          </p:nvPr>
        </p:nvSpPr>
        <p:spPr>
          <a:xfrm>
            <a:off x="1439863" y="740973"/>
            <a:ext cx="9360000" cy="1296000"/>
          </a:xfrm>
        </p:spPr>
        <p:txBody>
          <a:bodyPr/>
          <a:lstStyle/>
          <a:p>
            <a:r>
              <a:rPr lang="sv-SE"/>
              <a:t>Använt receptbelagda</a:t>
            </a:r>
            <a:br>
              <a:rPr lang="sv-SE"/>
            </a:br>
            <a:r>
              <a:rPr lang="sv-SE"/>
              <a:t>läkemedel </a:t>
            </a:r>
            <a:endParaRPr lang="sv-SE" dirty="0"/>
          </a:p>
        </p:txBody>
      </p:sp>
      <p:grpSp>
        <p:nvGrpSpPr>
          <p:cNvPr id="2" name="Title2">
            <a:extLst>
              <a:ext uri="{FF2B5EF4-FFF2-40B4-BE49-F238E27FC236}">
                <a16:creationId xmlns:a16="http://schemas.microsoft.com/office/drawing/2014/main" id="{13648D78-CB07-AEC3-663B-5E83635EEDBD}"/>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E844B373-DFA6-C85F-F0DF-863942D72CDC}"/>
                </a:ext>
              </a:extLst>
            </p:cNvPr>
            <p:cNvSpPr txBox="1"/>
            <p:nvPr/>
          </p:nvSpPr>
          <p:spPr>
            <a:xfrm>
              <a:off x="743813" y="682200"/>
              <a:ext cx="10764000" cy="998748"/>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0" normalizeH="0" baseline="0" noProof="1">
                  <a:ln>
                    <a:noFill/>
                  </a:ln>
                  <a:solidFill>
                    <a:prstClr val="black">
                      <a:tint val="84700"/>
                    </a:prstClr>
                  </a:solidFill>
                  <a:effectLst/>
                  <a:uLnTx/>
                  <a:uFillTx/>
                  <a:latin typeface="Arial"/>
                  <a:ea typeface="+mn-ea"/>
                  <a:cs typeface="+mn-cs"/>
                </a:rPr>
                <a:t> </a:t>
              </a:r>
            </a:p>
          </p:txBody>
        </p:sp>
      </p:grpSp>
      <p:sp>
        <p:nvSpPr>
          <p:cNvPr id="8" name="Platshållare för bildnummer 7">
            <a:extLst>
              <a:ext uri="{FF2B5EF4-FFF2-40B4-BE49-F238E27FC236}">
                <a16:creationId xmlns:a16="http://schemas.microsoft.com/office/drawing/2014/main" id="{A79ED927-9F58-632B-6037-60DE81ADD54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CAB14A0A-86E6-3978-9739-1C018627CACB}"/>
              </a:ext>
            </a:extLst>
          </p:cNvPr>
          <p:cNvSpPr/>
          <p:nvPr/>
        </p:nvSpPr>
        <p:spPr>
          <a:xfrm>
            <a:off x="6618188" y="466626"/>
            <a:ext cx="5272779" cy="1295999"/>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dirty="0">
                <a:ln>
                  <a:noFill/>
                </a:ln>
                <a:solidFill>
                  <a:srgbClr val="790726"/>
                </a:solidFill>
                <a:effectLst/>
                <a:uLnTx/>
                <a:uFillTx/>
                <a:latin typeface="Arial"/>
                <a:ea typeface="+mn-ea"/>
                <a:cs typeface="+mn-cs"/>
              </a:rPr>
              <a:t>Nästan 1 av 20 unga har någon gång använt receptbelagda läkemedel som inte har varit ordinerade från läkare. Ingen större könsskillnad går att urskilja.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50" normalizeH="0" baseline="0" noProof="0" dirty="0">
              <a:ln>
                <a:noFill/>
              </a:ln>
              <a:solidFill>
                <a:srgbClr val="79072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dirty="0">
                <a:ln>
                  <a:noFill/>
                </a:ln>
                <a:solidFill>
                  <a:srgbClr val="790726"/>
                </a:solidFill>
                <a:effectLst/>
                <a:uLnTx/>
                <a:uFillTx/>
                <a:latin typeface="Arial"/>
                <a:ea typeface="+mn-ea"/>
                <a:cs typeface="+mn-cs"/>
              </a:rPr>
              <a:t>Runt 1 av 3 unga får tag på de receptbelagda läkemedlen genom att de tar dem hemifrån utan tillstånd.</a:t>
            </a:r>
          </a:p>
        </p:txBody>
      </p:sp>
      <p:graphicFrame>
        <p:nvGraphicFramePr>
          <p:cNvPr id="9" name="BodyContent">
            <a:extLst>
              <a:ext uri="{FF2B5EF4-FFF2-40B4-BE49-F238E27FC236}">
                <a16:creationId xmlns:a16="http://schemas.microsoft.com/office/drawing/2014/main" id="{FE5F0D2C-DD62-40C6-D588-3B44ABE13273}"/>
              </a:ext>
            </a:extLst>
          </p:cNvPr>
          <p:cNvGraphicFramePr>
            <a:graphicFrameLocks noGrp="1"/>
          </p:cNvGraphicFramePr>
          <p:nvPr>
            <p:extLst/>
          </p:nvPr>
        </p:nvGraphicFramePr>
        <p:xfrm>
          <a:off x="628650" y="2195513"/>
          <a:ext cx="5467350" cy="3779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BodyContent">
            <a:extLst>
              <a:ext uri="{FF2B5EF4-FFF2-40B4-BE49-F238E27FC236}">
                <a16:creationId xmlns:a16="http://schemas.microsoft.com/office/drawing/2014/main" id="{F878023E-8A9F-00B7-0496-296814950FCC}"/>
              </a:ext>
            </a:extLst>
          </p:cNvPr>
          <p:cNvGraphicFramePr>
            <a:graphicFrameLocks noGrp="1"/>
          </p:cNvGraphicFramePr>
          <p:nvPr>
            <p:extLst/>
          </p:nvPr>
        </p:nvGraphicFramePr>
        <p:xfrm>
          <a:off x="6105525" y="2195513"/>
          <a:ext cx="5562600" cy="3779837"/>
        </p:xfrm>
        <a:graphic>
          <a:graphicData uri="http://schemas.openxmlformats.org/drawingml/2006/chart">
            <c:chart xmlns:c="http://schemas.openxmlformats.org/drawingml/2006/chart" xmlns:r="http://schemas.openxmlformats.org/officeDocument/2006/relationships" r:id="rId3"/>
          </a:graphicData>
        </a:graphic>
      </p:graphicFrame>
      <p:sp>
        <p:nvSpPr>
          <p:cNvPr id="10" name="BodyFooterLeft">
            <a:extLst>
              <a:ext uri="{FF2B5EF4-FFF2-40B4-BE49-F238E27FC236}">
                <a16:creationId xmlns:a16="http://schemas.microsoft.com/office/drawing/2014/main" id="{4B056CA9-E69F-A75B-CDB0-746278A31C9B}"/>
              </a:ext>
            </a:extLst>
          </p:cNvPr>
          <p:cNvSpPr txBox="1"/>
          <p:nvPr/>
        </p:nvSpPr>
        <p:spPr>
          <a:xfrm>
            <a:off x="1035050" y="5994530"/>
            <a:ext cx="9359900" cy="720595"/>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50" normalizeH="0" baseline="0" noProof="1">
                <a:ln>
                  <a:noFill/>
                </a:ln>
                <a:solidFill>
                  <a:srgbClr val="6D6D6D"/>
                </a:solidFill>
                <a:effectLst/>
                <a:uLnTx/>
                <a:uFillTx/>
                <a:latin typeface="Arial"/>
                <a:ea typeface="+mn-ea"/>
                <a:cs typeface="+mn-cs"/>
              </a:rPr>
              <a:t>* De fyra vanligast förekommande påståendena som de svarande har svarat, av samtliga påståenden (</a:t>
            </a:r>
            <a:r>
              <a:rPr kumimoji="0" lang="sv-SE" sz="1100" b="0" i="0" u="none" strike="noStrike" kern="1200" cap="none" spc="50" normalizeH="0" baseline="0" noProof="1">
                <a:ln>
                  <a:noFill/>
                </a:ln>
                <a:solidFill>
                  <a:srgbClr val="6D6D6D"/>
                </a:solidFill>
                <a:effectLst/>
                <a:uLnTx/>
                <a:uFillTx/>
                <a:latin typeface="Arial"/>
                <a:ea typeface="+mn-ea"/>
                <a:cs typeface="+mn-cs"/>
              </a:rPr>
              <a:t>k</a:t>
            </a:r>
            <a:r>
              <a:rPr kumimoji="0" lang="sv-SE" sz="1100" b="0" i="0" u="none" strike="noStrike" kern="1200" cap="none" spc="0" normalizeH="0" baseline="0" noProof="0">
                <a:ln>
                  <a:noFill/>
                </a:ln>
                <a:solidFill>
                  <a:srgbClr val="6D6D6D"/>
                </a:solidFill>
                <a:effectLst/>
                <a:uLnTx/>
                <a:uFillTx/>
                <a:latin typeface="Arial"/>
                <a:ea typeface="+mn-ea"/>
                <a:cs typeface="+mn-cs"/>
              </a:rPr>
              <a:t>öper själv, till exempel via Internet, utomlands, köper från någon som annonserar på sociala medier, köper från någon annan som säljer till ungdomar, från mina kompisar, tar hemifrån utan tillstånd, på annat sätt, nämligen). Endast personer som svarat ”Ja” på ”Har du någon gång använt receptbelaga läkemedel utan ordination från läkare?” har fått denna fråga.</a:t>
            </a:r>
            <a:endParaRPr kumimoji="0" lang="en-GB" sz="1100" b="0" i="0" u="none" strike="noStrike" kern="1200" cap="none" spc="50" normalizeH="0" baseline="0" noProof="1">
              <a:ln>
                <a:noFill/>
              </a:ln>
              <a:solidFill>
                <a:srgbClr val="6D6D6D"/>
              </a:solidFill>
              <a:effectLst/>
              <a:uLnTx/>
              <a:uFillTx/>
              <a:latin typeface="Arial"/>
              <a:ea typeface="+mn-ea"/>
              <a:cs typeface="+mn-cs"/>
            </a:endParaRPr>
          </a:p>
        </p:txBody>
      </p:sp>
    </p:spTree>
    <p:extLst>
      <p:ext uri="{BB962C8B-B14F-4D97-AF65-F5344CB8AC3E}">
        <p14:creationId xmlns:p14="http://schemas.microsoft.com/office/powerpoint/2010/main" val="3869040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Narkotika</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7" name="BodyContentTable">
            <a:extLst>
              <a:ext uri="{FF2B5EF4-FFF2-40B4-BE49-F238E27FC236}">
                <a16:creationId xmlns:a16="http://schemas.microsoft.com/office/drawing/2014/main" id="{B64BEDEF-3B8B-21F6-D204-04636B650E7A}"/>
              </a:ext>
            </a:extLst>
          </p:cNvPr>
          <p:cNvGraphicFramePr>
            <a:graphicFrameLocks/>
          </p:cNvGraphicFramePr>
          <p:nvPr>
            <p:extLst>
              <p:ext uri="{D42A27DB-BD31-4B8C-83A1-F6EECF244321}">
                <p14:modId xmlns:p14="http://schemas.microsoft.com/office/powerpoint/2010/main" val="1143173709"/>
              </p:ext>
            </p:extLst>
          </p:nvPr>
        </p:nvGraphicFramePr>
        <p:xfrm>
          <a:off x="889577" y="2036973"/>
          <a:ext cx="10412846"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Platshållare för bildnummer 7">
            <a:extLst>
              <a:ext uri="{FF2B5EF4-FFF2-40B4-BE49-F238E27FC236}">
                <a16:creationId xmlns:a16="http://schemas.microsoft.com/office/drawing/2014/main" id="{94179650-6E65-04A1-DAB5-492B460FAD9E}"/>
              </a:ext>
            </a:extLst>
          </p:cNvPr>
          <p:cNvSpPr>
            <a:spLocks noGrp="1"/>
          </p:cNvSpPr>
          <p:nvPr>
            <p:ph type="sldNum" sz="quarter" idx="12"/>
          </p:nvPr>
        </p:nvSpPr>
        <p:spPr/>
        <p:txBody>
          <a:bodyPr/>
          <a:lstStyle/>
          <a:p>
            <a:fld id="{8EEB9E62-4301-493A-8C73-0409F1A2D539}" type="slidenum">
              <a:rPr lang="sv-SE" smtClean="0"/>
              <a:pPr/>
              <a:t>59</a:t>
            </a:fld>
            <a:endParaRPr lang="sv-SE"/>
          </a:p>
        </p:txBody>
      </p:sp>
      <p:sp>
        <p:nvSpPr>
          <p:cNvPr id="5" name="Rektangel: rundade hörn 4">
            <a:extLst>
              <a:ext uri="{FF2B5EF4-FFF2-40B4-BE49-F238E27FC236}">
                <a16:creationId xmlns:a16="http://schemas.microsoft.com/office/drawing/2014/main" id="{56D0F695-8CF4-E27B-CEDC-DE46A9378EE2}"/>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Ungefär var fjärde kille i Gy 2 och var femte tjej i Gy 2 har blivit erbjuden att få eller köpa narkotika.</a:t>
            </a:r>
          </a:p>
        </p:txBody>
      </p:sp>
    </p:spTree>
    <p:extLst>
      <p:ext uri="{BB962C8B-B14F-4D97-AF65-F5344CB8AC3E}">
        <p14:creationId xmlns:p14="http://schemas.microsoft.com/office/powerpoint/2010/main" val="2139516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1Center">
            <a:extLst>
              <a:ext uri="{FF2B5EF4-FFF2-40B4-BE49-F238E27FC236}">
                <a16:creationId xmlns:a16="http://schemas.microsoft.com/office/drawing/2014/main" id="{50D3A854-5200-01E0-6606-7018219EB131}"/>
              </a:ext>
            </a:extLst>
          </p:cNvPr>
          <p:cNvSpPr>
            <a:spLocks noGrp="1"/>
          </p:cNvSpPr>
          <p:nvPr>
            <p:ph type="title"/>
          </p:nvPr>
        </p:nvSpPr>
        <p:spPr>
          <a:xfrm>
            <a:off x="1079788" y="104900"/>
            <a:ext cx="9360000" cy="1296000"/>
          </a:xfrm>
        </p:spPr>
        <p:txBody>
          <a:bodyPr/>
          <a:lstStyle/>
          <a:p>
            <a:r>
              <a:rPr lang="sv-SE" dirty="0" smtClean="0"/>
              <a:t>Sammanfattning forts.</a:t>
            </a:r>
            <a:endParaRPr lang="sv-SE" dirty="0"/>
          </a:p>
        </p:txBody>
      </p:sp>
      <p:sp>
        <p:nvSpPr>
          <p:cNvPr id="6" name="Platshållare för text 5">
            <a:extLst>
              <a:ext uri="{FF2B5EF4-FFF2-40B4-BE49-F238E27FC236}">
                <a16:creationId xmlns:a16="http://schemas.microsoft.com/office/drawing/2014/main" id="{8D7449CA-3B88-0CD5-C53B-220FE624CDB5}"/>
              </a:ext>
            </a:extLst>
          </p:cNvPr>
          <p:cNvSpPr>
            <a:spLocks noGrp="1"/>
          </p:cNvSpPr>
          <p:nvPr>
            <p:ph type="body" sz="quarter" idx="13"/>
          </p:nvPr>
        </p:nvSpPr>
        <p:spPr>
          <a:xfrm>
            <a:off x="1079887" y="1157059"/>
            <a:ext cx="10317915" cy="5565473"/>
          </a:xfrm>
        </p:spPr>
        <p:txBody>
          <a:bodyPr/>
          <a:lstStyle/>
          <a:p>
            <a:pPr marL="0" indent="0">
              <a:lnSpc>
                <a:spcPct val="150000"/>
              </a:lnSpc>
              <a:spcAft>
                <a:spcPts val="0"/>
              </a:spcAft>
              <a:buClrTx/>
              <a:buNone/>
            </a:pPr>
            <a:r>
              <a:rPr lang="sv-SE" sz="1200" b="1" dirty="0" smtClean="0"/>
              <a:t>Rökningen </a:t>
            </a:r>
            <a:r>
              <a:rPr lang="sv-SE" sz="1200" b="1" dirty="0"/>
              <a:t>fortsätter att gå ner men snuset ökar </a:t>
            </a:r>
          </a:p>
          <a:p>
            <a:pPr marL="0" indent="0">
              <a:lnSpc>
                <a:spcPct val="150000"/>
              </a:lnSpc>
              <a:spcAft>
                <a:spcPts val="0"/>
              </a:spcAft>
              <a:buClrTx/>
              <a:buNone/>
            </a:pPr>
            <a:r>
              <a:rPr lang="sv-SE" sz="1200" dirty="0"/>
              <a:t>Det är en fortsatt nedåtgående trend i andelen unga som röker. År 2023 svarade 10 % att de röker ibland eller varje dag. Unga som har sämre upplevd ekonomi anger i högre utsträckning att de röker ibland eller varje dag (22 %). Det finns däremot en uppåtgående trend i andel unga som snusar. Nu är det 18 % som snusar ibland eller varje dag. Över 20 % använder e-cigaretter regelbundet. En kraftig ökning har skett de senaste åren, särskilt bland tjejer där var fjärde använder e-cigaretter ibland eller varje dag. </a:t>
            </a:r>
            <a:endParaRPr lang="sv-SE" sz="1200" dirty="0" smtClean="0"/>
          </a:p>
          <a:p>
            <a:pPr marL="0" indent="0">
              <a:lnSpc>
                <a:spcPct val="150000"/>
              </a:lnSpc>
              <a:spcAft>
                <a:spcPts val="0"/>
              </a:spcAft>
              <a:buClrTx/>
              <a:buNone/>
            </a:pPr>
            <a:endParaRPr lang="sv-SE" sz="1200" dirty="0"/>
          </a:p>
          <a:p>
            <a:pPr marL="0" indent="0">
              <a:lnSpc>
                <a:spcPct val="150000"/>
              </a:lnSpc>
              <a:spcAft>
                <a:spcPts val="0"/>
              </a:spcAft>
              <a:buClrTx/>
              <a:buNone/>
            </a:pPr>
            <a:r>
              <a:rPr lang="sv-SE" sz="1200" b="1" dirty="0"/>
              <a:t>Unga fortsätter känna stress inför skolarbetet</a:t>
            </a:r>
          </a:p>
          <a:p>
            <a:pPr marL="0" indent="0">
              <a:lnSpc>
                <a:spcPct val="150000"/>
              </a:lnSpc>
              <a:spcAft>
                <a:spcPts val="0"/>
              </a:spcAft>
              <a:buClrTx/>
              <a:buNone/>
            </a:pPr>
            <a:r>
              <a:rPr lang="sv-SE" sz="1200" dirty="0"/>
              <a:t>Tjejer fortsätter att i högre utsträckning känna stress inför skolarbetet (57 %) jämfört med killar (25 %).  Unga med funktionsnedsättning anger i högre utsträckning att de känner sig stressade inför skolarbetet jämfört med dem utan en funktionsnedsättning. Andel unga i årskurs 9 som skolkat någon gång per termin eller oftare har ökat kraftigt sedan den senaste mätningen. Många unga använder sociala medier i hög utsträckning. 31 % av tjejerna och 16 % av killarna använder sociala medier 5 timmar eller mer på vardagar efter skolan</a:t>
            </a:r>
            <a:r>
              <a:rPr lang="sv-SE" sz="1200" dirty="0" smtClean="0"/>
              <a:t>.</a:t>
            </a:r>
          </a:p>
          <a:p>
            <a:pPr marL="0" indent="0">
              <a:lnSpc>
                <a:spcPct val="150000"/>
              </a:lnSpc>
              <a:spcAft>
                <a:spcPts val="0"/>
              </a:spcAft>
              <a:buClrTx/>
              <a:buNone/>
            </a:pPr>
            <a:endParaRPr lang="sv-SE" sz="1200" dirty="0"/>
          </a:p>
          <a:p>
            <a:pPr marL="0" indent="0">
              <a:lnSpc>
                <a:spcPct val="150000"/>
              </a:lnSpc>
              <a:spcAft>
                <a:spcPts val="0"/>
              </a:spcAft>
              <a:buClrTx/>
              <a:buNone/>
            </a:pPr>
            <a:r>
              <a:rPr lang="sv-SE" sz="1200" b="1" dirty="0"/>
              <a:t>Tryggheten i och runt skolan har minskat bland unga  </a:t>
            </a:r>
          </a:p>
          <a:p>
            <a:pPr marL="0" indent="0">
              <a:lnSpc>
                <a:spcPct val="150000"/>
              </a:lnSpc>
              <a:spcAft>
                <a:spcPts val="0"/>
              </a:spcAft>
              <a:buClrTx/>
              <a:buNone/>
            </a:pPr>
            <a:r>
              <a:rPr lang="sv-SE" sz="1200" dirty="0"/>
              <a:t>Tryggheten till och från skolan, på rasterna och i klassrummet har minskat bland unga. Minskning har skett bland både tjejer och killar i båda årskurserna. Att ha blivit utsatt för sexuella ofredanden av olika slag är fortfarande ett stort problem, särskilt bland tjejer (39 %). De vanligaste är att mot sin vilja tagit emot avklädda bilder, blivit kontaktad på sociala medier i sexuellt syfte och att någon har tafsat på dig. </a:t>
            </a:r>
          </a:p>
          <a:p>
            <a:pPr marL="0" indent="0">
              <a:lnSpc>
                <a:spcPct val="150000"/>
              </a:lnSpc>
              <a:spcAft>
                <a:spcPts val="0"/>
              </a:spcAft>
              <a:buClrTx/>
              <a:buNone/>
            </a:pPr>
            <a:endParaRPr lang="sv-SE" sz="1200" dirty="0" smtClean="0"/>
          </a:p>
          <a:p>
            <a:pPr marL="0" indent="0">
              <a:lnSpc>
                <a:spcPct val="150000"/>
              </a:lnSpc>
              <a:spcAft>
                <a:spcPts val="0"/>
              </a:spcAft>
              <a:buClrTx/>
              <a:buNone/>
            </a:pPr>
            <a:r>
              <a:rPr lang="sv-SE" sz="1200" dirty="0" smtClean="0"/>
              <a:t>Samtliga resultat från undersökningen finns här:</a:t>
            </a:r>
            <a:r>
              <a:rPr lang="sv-SE" sz="1200" dirty="0"/>
              <a:t> </a:t>
            </a:r>
            <a:r>
              <a:rPr lang="sv-SE" sz="1200" dirty="0">
                <a:hlinkClick r:id="rId2"/>
              </a:rPr>
              <a:t>Hälsa-Utveckling i Jönköpings län (rjl.se</a:t>
            </a:r>
            <a:r>
              <a:rPr lang="sv-SE" sz="1200" dirty="0" smtClean="0">
                <a:hlinkClick r:id="rId2"/>
              </a:rPr>
              <a:t>)</a:t>
            </a:r>
            <a:r>
              <a:rPr lang="sv-SE" sz="1200" dirty="0" smtClean="0"/>
              <a:t> </a:t>
            </a:r>
            <a:endParaRPr lang="sv-SE" sz="1600" dirty="0" smtClean="0"/>
          </a:p>
          <a:p>
            <a:pPr marL="0" indent="0">
              <a:lnSpc>
                <a:spcPct val="150000"/>
              </a:lnSpc>
              <a:spcAft>
                <a:spcPts val="0"/>
              </a:spcAft>
              <a:buClrTx/>
              <a:buNone/>
            </a:pPr>
            <a:endParaRPr lang="sv-SE" sz="1600" dirty="0"/>
          </a:p>
          <a:p>
            <a:pPr>
              <a:lnSpc>
                <a:spcPct val="100000"/>
              </a:lnSpc>
              <a:spcAft>
                <a:spcPts val="0"/>
              </a:spcAft>
              <a:buClrTx/>
            </a:pPr>
            <a:endParaRPr lang="sv-SE" sz="1600" dirty="0"/>
          </a:p>
        </p:txBody>
      </p:sp>
      <p:sp>
        <p:nvSpPr>
          <p:cNvPr id="3" name="Platshållare för bildnummer 2">
            <a:extLst>
              <a:ext uri="{FF2B5EF4-FFF2-40B4-BE49-F238E27FC236}">
                <a16:creationId xmlns:a16="http://schemas.microsoft.com/office/drawing/2014/main" id="{5D4B5142-A25D-84AE-3537-43D522E52299}"/>
              </a:ext>
            </a:extLst>
          </p:cNvPr>
          <p:cNvSpPr>
            <a:spLocks noGrp="1"/>
          </p:cNvSpPr>
          <p:nvPr>
            <p:ph type="sldNum" sz="quarter" idx="12"/>
          </p:nvPr>
        </p:nvSpPr>
        <p:spPr/>
        <p:txBody>
          <a:bodyPr/>
          <a:lstStyle/>
          <a:p>
            <a:fld id="{8EEB9E62-4301-493A-8C73-0409F1A2D539}" type="slidenum">
              <a:rPr lang="sv-SE" smtClean="0"/>
              <a:pPr/>
              <a:t>6</a:t>
            </a:fld>
            <a:endParaRPr lang="sv-SE"/>
          </a:p>
        </p:txBody>
      </p:sp>
    </p:spTree>
    <p:extLst>
      <p:ext uri="{BB962C8B-B14F-4D97-AF65-F5344CB8AC3E}">
        <p14:creationId xmlns:p14="http://schemas.microsoft.com/office/powerpoint/2010/main" val="23424850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Narkotika</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3549"/>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BodyFooterLeft">
            <a:extLst>
              <a:ext uri="{FF2B5EF4-FFF2-40B4-BE49-F238E27FC236}">
                <a16:creationId xmlns:a16="http://schemas.microsoft.com/office/drawing/2014/main" id="{A9CD9E2E-983F-B8A4-9AA4-C529F7BEC1E6}"/>
              </a:ext>
            </a:extLst>
          </p:cNvPr>
          <p:cNvSpPr txBox="1"/>
          <p:nvPr/>
        </p:nvSpPr>
        <p:spPr>
          <a:xfrm>
            <a:off x="1678402" y="6406944"/>
            <a:ext cx="9359900" cy="264875"/>
          </a:xfrm>
          <a:prstGeom prst="rect">
            <a:avLst/>
          </a:prstGeom>
          <a:noFill/>
        </p:spPr>
        <p:txBody>
          <a:bodyPr vertOverflow="clip" wrap="square" lIns="0" tIns="0" rIns="0" bIns="0" rtlCol="0" anchor="t"/>
          <a:lstStyle/>
          <a:p>
            <a:r>
              <a:rPr lang="sv-SE" sz="800" spc="50" dirty="0">
                <a:solidFill>
                  <a:schemeClr val="tx1">
                    <a:tint val="84600"/>
                  </a:schemeClr>
                </a:solidFill>
              </a:rPr>
              <a:t>* Thor S. (red.), CAN:s nationella skolundersökning 2023. Stockholm: Centralförbundet för alkohol- och narkotikaupplysning (CAN); 2023. Rapport 223.</a:t>
            </a:r>
          </a:p>
          <a:p>
            <a:endParaRPr lang="sv-SE" sz="1100" spc="50" dirty="0">
              <a:solidFill>
                <a:schemeClr val="tx1">
                  <a:tint val="84600"/>
                </a:schemeClr>
              </a:solidFill>
            </a:endParaRPr>
          </a:p>
        </p:txBody>
      </p:sp>
      <p:sp>
        <p:nvSpPr>
          <p:cNvPr id="8" name="Platshållare för bildnummer 7">
            <a:extLst>
              <a:ext uri="{FF2B5EF4-FFF2-40B4-BE49-F238E27FC236}">
                <a16:creationId xmlns:a16="http://schemas.microsoft.com/office/drawing/2014/main" id="{94179650-6E65-04A1-DAB5-492B460FAD9E}"/>
              </a:ext>
            </a:extLst>
          </p:cNvPr>
          <p:cNvSpPr>
            <a:spLocks noGrp="1"/>
          </p:cNvSpPr>
          <p:nvPr>
            <p:ph type="sldNum" sz="quarter" idx="12"/>
          </p:nvPr>
        </p:nvSpPr>
        <p:spPr/>
        <p:txBody>
          <a:bodyPr/>
          <a:lstStyle/>
          <a:p>
            <a:fld id="{8EEB9E62-4301-493A-8C73-0409F1A2D539}" type="slidenum">
              <a:rPr lang="sv-SE" smtClean="0"/>
              <a:pPr/>
              <a:t>60</a:t>
            </a:fld>
            <a:endParaRPr lang="sv-SE"/>
          </a:p>
        </p:txBody>
      </p:sp>
      <p:graphicFrame>
        <p:nvGraphicFramePr>
          <p:cNvPr id="5" name="BodyContent">
            <a:extLst>
              <a:ext uri="{FF2B5EF4-FFF2-40B4-BE49-F238E27FC236}">
                <a16:creationId xmlns:a16="http://schemas.microsoft.com/office/drawing/2014/main" id="{6B12A374-BAB8-8708-885A-118537DDA46F}"/>
              </a:ext>
            </a:extLst>
          </p:cNvPr>
          <p:cNvGraphicFramePr>
            <a:graphicFrameLocks noGrp="1"/>
          </p:cNvGraphicFramePr>
          <p:nvPr>
            <p:ph sz="quarter" idx="10"/>
            <p:extLst>
              <p:ext uri="{D42A27DB-BD31-4B8C-83A1-F6EECF244321}">
                <p14:modId xmlns:p14="http://schemas.microsoft.com/office/powerpoint/2010/main" val="3422717405"/>
              </p:ext>
            </p:extLst>
          </p:nvPr>
        </p:nvGraphicFramePr>
        <p:xfrm>
          <a:off x="589881" y="2179024"/>
          <a:ext cx="5403000" cy="342206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ruta 9">
            <a:extLst>
              <a:ext uri="{FF2B5EF4-FFF2-40B4-BE49-F238E27FC236}">
                <a16:creationId xmlns:a16="http://schemas.microsoft.com/office/drawing/2014/main" id="{2AE404F6-CCCB-1EF2-428C-CFB61C2DF407}"/>
              </a:ext>
            </a:extLst>
          </p:cNvPr>
          <p:cNvSpPr txBox="1"/>
          <p:nvPr/>
        </p:nvSpPr>
        <p:spPr>
          <a:xfrm>
            <a:off x="3048000" y="1774368"/>
            <a:ext cx="6096000" cy="246221"/>
          </a:xfrm>
          <a:prstGeom prst="rect">
            <a:avLst/>
          </a:prstGeom>
          <a:noFill/>
        </p:spPr>
        <p:txBody>
          <a:bodyPr wrap="square">
            <a:spAutoFit/>
          </a:bodyPr>
          <a:lstStyle/>
          <a:p>
            <a:pPr algn="ctr" rtl="0">
              <a:defRPr sz="1000" b="0" i="0" u="none" strike="noStrike" kern="1200" spc="50" baseline="0">
                <a:solidFill>
                  <a:prstClr val="black"/>
                </a:solidFill>
                <a:latin typeface="+mn-lt"/>
                <a:ea typeface="+mn-ea"/>
                <a:cs typeface="+mn-cs"/>
              </a:defRPr>
            </a:pPr>
            <a:r>
              <a:rPr lang="sv-SE" dirty="0"/>
              <a:t>Andel (%) som någon gång använt narkotika</a:t>
            </a:r>
          </a:p>
        </p:txBody>
      </p:sp>
      <p:graphicFrame>
        <p:nvGraphicFramePr>
          <p:cNvPr id="11" name="BodyContent">
            <a:extLst>
              <a:ext uri="{FF2B5EF4-FFF2-40B4-BE49-F238E27FC236}">
                <a16:creationId xmlns:a16="http://schemas.microsoft.com/office/drawing/2014/main" id="{614872CF-DCAD-E713-0236-52D9D76ED113}"/>
              </a:ext>
            </a:extLst>
          </p:cNvPr>
          <p:cNvGraphicFramePr>
            <a:graphicFrameLocks/>
          </p:cNvGraphicFramePr>
          <p:nvPr>
            <p:extLst>
              <p:ext uri="{D42A27DB-BD31-4B8C-83A1-F6EECF244321}">
                <p14:modId xmlns:p14="http://schemas.microsoft.com/office/powerpoint/2010/main" val="4220725629"/>
              </p:ext>
            </p:extLst>
          </p:nvPr>
        </p:nvGraphicFramePr>
        <p:xfrm>
          <a:off x="5992881" y="2179674"/>
          <a:ext cx="5756707" cy="3422067"/>
        </p:xfrm>
        <a:graphic>
          <a:graphicData uri="http://schemas.openxmlformats.org/drawingml/2006/chart">
            <c:chart xmlns:c="http://schemas.openxmlformats.org/drawingml/2006/chart" xmlns:r="http://schemas.openxmlformats.org/officeDocument/2006/relationships" r:id="rId3"/>
          </a:graphicData>
        </a:graphic>
      </p:graphicFrame>
      <p:sp>
        <p:nvSpPr>
          <p:cNvPr id="7" name="Rektangel: rundade hörn 6">
            <a:extLst>
              <a:ext uri="{FF2B5EF4-FFF2-40B4-BE49-F238E27FC236}">
                <a16:creationId xmlns:a16="http://schemas.microsoft.com/office/drawing/2014/main" id="{EA82D201-72D2-3165-6352-F49317367061}"/>
              </a:ext>
            </a:extLst>
          </p:cNvPr>
          <p:cNvSpPr/>
          <p:nvPr/>
        </p:nvSpPr>
        <p:spPr>
          <a:xfrm>
            <a:off x="6552877" y="398352"/>
            <a:ext cx="4948727" cy="1216350"/>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r>
              <a:rPr lang="sv-SE" sz="1000" spc="50" dirty="0">
                <a:solidFill>
                  <a:srgbClr val="790726"/>
                </a:solidFill>
              </a:rPr>
              <a:t>Andelen killar på gymnasiet som någon gång har använt narkotika har minskat från 10 procent 2013 till 6 procent 2023. </a:t>
            </a:r>
          </a:p>
          <a:p>
            <a:endParaRPr lang="sv-SE" sz="1000" spc="50" dirty="0">
              <a:solidFill>
                <a:srgbClr val="790726"/>
              </a:solidFill>
            </a:endParaRPr>
          </a:p>
          <a:p>
            <a:r>
              <a:rPr lang="sv-SE" sz="1000" spc="50" dirty="0">
                <a:solidFill>
                  <a:srgbClr val="790726"/>
                </a:solidFill>
              </a:rPr>
              <a:t>Andelen som uppger att de någon gång använt narkotika är betydligt lägre i Jönköpings län än i riket som helhet, det är cirka två till tre gånger fler som uppger att de någon gång använt narkotika i riket jämfört med Jönköpings län.*</a:t>
            </a:r>
          </a:p>
        </p:txBody>
      </p:sp>
    </p:spTree>
    <p:extLst>
      <p:ext uri="{BB962C8B-B14F-4D97-AF65-F5344CB8AC3E}">
        <p14:creationId xmlns:p14="http://schemas.microsoft.com/office/powerpoint/2010/main" val="3916072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36D8F-81E4-6BCC-A0E9-6272B79DA5D1}"/>
            </a:ext>
          </a:extLst>
        </p:cNvPr>
        <p:cNvGrpSpPr/>
        <p:nvPr/>
      </p:nvGrpSpPr>
      <p:grpSpPr>
        <a:xfrm>
          <a:off x="0" y="0"/>
          <a:ext cx="0" cy="0"/>
          <a:chOff x="0" y="0"/>
          <a:chExt cx="0" cy="0"/>
        </a:xfrm>
      </p:grpSpPr>
      <p:sp>
        <p:nvSpPr>
          <p:cNvPr id="3" name="Title1Center">
            <a:extLst>
              <a:ext uri="{FF2B5EF4-FFF2-40B4-BE49-F238E27FC236}">
                <a16:creationId xmlns:a16="http://schemas.microsoft.com/office/drawing/2014/main" id="{6A3988E6-2495-4FEF-2ABD-5E3993610D4F}"/>
              </a:ext>
            </a:extLst>
          </p:cNvPr>
          <p:cNvSpPr>
            <a:spLocks noGrp="1"/>
          </p:cNvSpPr>
          <p:nvPr>
            <p:ph type="title"/>
          </p:nvPr>
        </p:nvSpPr>
        <p:spPr>
          <a:xfrm>
            <a:off x="1439863" y="740973"/>
            <a:ext cx="9360000" cy="1296000"/>
          </a:xfrm>
        </p:spPr>
        <p:txBody>
          <a:bodyPr/>
          <a:lstStyle/>
          <a:p>
            <a:r>
              <a:rPr lang="sv-SE"/>
              <a:t>Narkotika</a:t>
            </a:r>
            <a:endParaRPr lang="sv-SE" dirty="0"/>
          </a:p>
        </p:txBody>
      </p:sp>
      <p:grpSp>
        <p:nvGrpSpPr>
          <p:cNvPr id="2" name="Title2">
            <a:extLst>
              <a:ext uri="{FF2B5EF4-FFF2-40B4-BE49-F238E27FC236}">
                <a16:creationId xmlns:a16="http://schemas.microsoft.com/office/drawing/2014/main" id="{0B2C9400-5A01-17A0-4BD2-009F8DEC58A1}"/>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763C5FA9-5BA2-F0BE-0D9A-8CB322DDEB45}"/>
                </a:ext>
              </a:extLst>
            </p:cNvPr>
            <p:cNvSpPr txBox="1"/>
            <p:nvPr/>
          </p:nvSpPr>
          <p:spPr>
            <a:xfrm>
              <a:off x="743813" y="682200"/>
              <a:ext cx="10764000" cy="998748"/>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0" normalizeH="0" baseline="0" noProof="1">
                  <a:ln>
                    <a:noFill/>
                  </a:ln>
                  <a:solidFill>
                    <a:prstClr val="black">
                      <a:tint val="84700"/>
                    </a:prstClr>
                  </a:solidFill>
                  <a:effectLst/>
                  <a:uLnTx/>
                  <a:uFillTx/>
                  <a:latin typeface="Arial"/>
                  <a:ea typeface="+mn-ea"/>
                  <a:cs typeface="+mn-cs"/>
                </a:rPr>
                <a:t> </a:t>
              </a:r>
            </a:p>
          </p:txBody>
        </p:sp>
      </p:grpSp>
      <p:sp>
        <p:nvSpPr>
          <p:cNvPr id="6" name="Platshållare för bildnummer 5">
            <a:extLst>
              <a:ext uri="{FF2B5EF4-FFF2-40B4-BE49-F238E27FC236}">
                <a16:creationId xmlns:a16="http://schemas.microsoft.com/office/drawing/2014/main" id="{D8A26A69-1286-C4B9-A347-171C6982CD4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B04D1D54-5676-037E-9F33-AD052FF266AF}"/>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dirty="0">
                <a:ln>
                  <a:noFill/>
                </a:ln>
                <a:solidFill>
                  <a:srgbClr val="790726"/>
                </a:solidFill>
                <a:effectLst/>
                <a:uLnTx/>
                <a:uFillTx/>
                <a:latin typeface="Arial"/>
                <a:ea typeface="+mn-ea"/>
                <a:cs typeface="+mn-cs"/>
              </a:rPr>
              <a:t>Det är få unga som använt annan narkotika än cannabis.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50" normalizeH="0" baseline="0" noProof="0" dirty="0">
              <a:ln>
                <a:noFill/>
              </a:ln>
              <a:solidFill>
                <a:srgbClr val="79072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dirty="0">
                <a:ln>
                  <a:noFill/>
                </a:ln>
                <a:solidFill>
                  <a:srgbClr val="790726"/>
                </a:solidFill>
                <a:effectLst/>
                <a:uLnTx/>
                <a:uFillTx/>
                <a:latin typeface="Arial"/>
                <a:ea typeface="+mn-ea"/>
                <a:cs typeface="+mn-cs"/>
              </a:rPr>
              <a:t>Bland de unga som har använt någon typ av narkotika har de flesta fått narkotikan från någon som de känner som är yngre än 20 år.</a:t>
            </a:r>
          </a:p>
        </p:txBody>
      </p:sp>
      <p:graphicFrame>
        <p:nvGraphicFramePr>
          <p:cNvPr id="9" name="BodyContent">
            <a:extLst>
              <a:ext uri="{FF2B5EF4-FFF2-40B4-BE49-F238E27FC236}">
                <a16:creationId xmlns:a16="http://schemas.microsoft.com/office/drawing/2014/main" id="{C6180C89-33E2-5FCA-60BD-362B30C08503}"/>
              </a:ext>
            </a:extLst>
          </p:cNvPr>
          <p:cNvGraphicFramePr>
            <a:graphicFrameLocks noGrp="1"/>
          </p:cNvGraphicFramePr>
          <p:nvPr>
            <p:ph sz="quarter" idx="10"/>
            <p:extLst/>
          </p:nvPr>
        </p:nvGraphicFramePr>
        <p:xfrm>
          <a:off x="6090956" y="2185923"/>
          <a:ext cx="5929186" cy="3779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BodyContent">
            <a:extLst>
              <a:ext uri="{FF2B5EF4-FFF2-40B4-BE49-F238E27FC236}">
                <a16:creationId xmlns:a16="http://schemas.microsoft.com/office/drawing/2014/main" id="{FC675DFB-26DD-1211-87B5-071704BD9321}"/>
              </a:ext>
            </a:extLst>
          </p:cNvPr>
          <p:cNvGraphicFramePr>
            <a:graphicFrameLocks/>
          </p:cNvGraphicFramePr>
          <p:nvPr>
            <p:extLst/>
          </p:nvPr>
        </p:nvGraphicFramePr>
        <p:xfrm>
          <a:off x="161770" y="2185922"/>
          <a:ext cx="5929186" cy="3779837"/>
        </p:xfrm>
        <a:graphic>
          <a:graphicData uri="http://schemas.openxmlformats.org/drawingml/2006/chart">
            <c:chart xmlns:c="http://schemas.openxmlformats.org/drawingml/2006/chart" xmlns:r="http://schemas.openxmlformats.org/officeDocument/2006/relationships" r:id="rId3"/>
          </a:graphicData>
        </a:graphic>
      </p:graphicFrame>
      <p:sp>
        <p:nvSpPr>
          <p:cNvPr id="15" name="BodyFooterLeft">
            <a:extLst>
              <a:ext uri="{FF2B5EF4-FFF2-40B4-BE49-F238E27FC236}">
                <a16:creationId xmlns:a16="http://schemas.microsoft.com/office/drawing/2014/main" id="{674A9C35-CDF5-771F-3C29-9C31717FF009}"/>
              </a:ext>
            </a:extLst>
          </p:cNvPr>
          <p:cNvSpPr txBox="1"/>
          <p:nvPr/>
        </p:nvSpPr>
        <p:spPr>
          <a:xfrm>
            <a:off x="1035050" y="5994530"/>
            <a:ext cx="9359900" cy="720595"/>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50" normalizeH="0" baseline="0" noProof="1">
                <a:ln>
                  <a:noFill/>
                </a:ln>
                <a:solidFill>
                  <a:srgbClr val="6D6D6D"/>
                </a:solidFill>
                <a:effectLst/>
                <a:uLnTx/>
                <a:uFillTx/>
                <a:latin typeface="Arial"/>
                <a:ea typeface="+mn-ea"/>
                <a:cs typeface="+mn-cs"/>
              </a:rPr>
              <a:t>* De fyra vanligast förekommande påståendena som de svarande har svarat, av samtliga påståenden (</a:t>
            </a:r>
            <a:r>
              <a:rPr kumimoji="0" lang="sv-SE" sz="1100" b="0" i="0" u="none" strike="noStrike" kern="1200" cap="none" spc="50" normalizeH="0" baseline="0" noProof="1">
                <a:ln>
                  <a:noFill/>
                </a:ln>
                <a:solidFill>
                  <a:srgbClr val="6D6D6D"/>
                </a:solidFill>
                <a:effectLst/>
                <a:uLnTx/>
                <a:uFillTx/>
                <a:latin typeface="Arial"/>
                <a:ea typeface="+mn-ea"/>
                <a:cs typeface="+mn-cs"/>
              </a:rPr>
              <a:t>j</a:t>
            </a:r>
            <a:r>
              <a:rPr kumimoji="0" lang="sv-SE" sz="1100" b="0" i="0" u="none" strike="noStrike" kern="1200" cap="none" spc="0" normalizeH="0" baseline="0" noProof="0" dirty="0">
                <a:ln>
                  <a:noFill/>
                </a:ln>
                <a:solidFill>
                  <a:srgbClr val="6D6D6D"/>
                </a:solidFill>
                <a:effectLst/>
                <a:uLnTx/>
                <a:uFillTx/>
                <a:latin typeface="Arial"/>
                <a:ea typeface="+mn-ea"/>
                <a:cs typeface="+mn-cs"/>
              </a:rPr>
              <a:t>ag har köpt av okänd, jag har köpt av någon jag känner, jag har köpt via Internet, jag har fått av någon jag känner (yngre än 20 år), jag har fått av någon jag känner (äldre än 20 år), jag har fått av någon okänd, på annat sätt, nämligen). Endast personer som uppger att de har använt narkotika av något slag har fått denna fråga.</a:t>
            </a:r>
            <a:endParaRPr kumimoji="0" lang="en-GB" sz="1100" b="0" i="0" u="none" strike="noStrike" kern="1200" cap="none" spc="50" normalizeH="0" baseline="0" noProof="1">
              <a:ln>
                <a:noFill/>
              </a:ln>
              <a:solidFill>
                <a:srgbClr val="6D6D6D"/>
              </a:solidFill>
              <a:effectLst/>
              <a:uLnTx/>
              <a:uFillTx/>
              <a:latin typeface="Arial"/>
              <a:ea typeface="+mn-ea"/>
              <a:cs typeface="+mn-cs"/>
            </a:endParaRPr>
          </a:p>
        </p:txBody>
      </p:sp>
    </p:spTree>
    <p:extLst>
      <p:ext uri="{BB962C8B-B14F-4D97-AF65-F5344CB8AC3E}">
        <p14:creationId xmlns:p14="http://schemas.microsoft.com/office/powerpoint/2010/main" val="767811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smtClean="0"/>
              <a:t>Narkotika</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12" name="BodyContentTable">
            <a:extLst>
              <a:ext uri="{FF2B5EF4-FFF2-40B4-BE49-F238E27FC236}">
                <a16:creationId xmlns:a16="http://schemas.microsoft.com/office/drawing/2014/main" id="{2F34331A-5533-AE96-5735-F58C2C8B4585}"/>
              </a:ext>
            </a:extLst>
          </p:cNvPr>
          <p:cNvGraphicFramePr>
            <a:graphicFrameLocks/>
          </p:cNvGraphicFramePr>
          <p:nvPr>
            <p:extLst>
              <p:ext uri="{D42A27DB-BD31-4B8C-83A1-F6EECF244321}">
                <p14:modId xmlns:p14="http://schemas.microsoft.com/office/powerpoint/2010/main" val="2063398879"/>
              </p:ext>
            </p:extLst>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BodyContent">
            <a:extLst>
              <a:ext uri="{FF2B5EF4-FFF2-40B4-BE49-F238E27FC236}">
                <a16:creationId xmlns:a16="http://schemas.microsoft.com/office/drawing/2014/main" id="{C6BF908A-C459-B42F-A226-7F42CA932FFA}"/>
              </a:ext>
            </a:extLst>
          </p:cNvPr>
          <p:cNvGraphicFramePr>
            <a:graphicFrameLocks/>
          </p:cNvGraphicFramePr>
          <p:nvPr>
            <p:extLst>
              <p:ext uri="{D42A27DB-BD31-4B8C-83A1-F6EECF244321}">
                <p14:modId xmlns:p14="http://schemas.microsoft.com/office/powerpoint/2010/main" val="2496097698"/>
              </p:ext>
            </p:extLst>
          </p:nvPr>
        </p:nvGraphicFramePr>
        <p:xfrm>
          <a:off x="562509" y="2196000"/>
          <a:ext cx="5557491" cy="331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Platshållare för bildnummer 5">
            <a:extLst>
              <a:ext uri="{FF2B5EF4-FFF2-40B4-BE49-F238E27FC236}">
                <a16:creationId xmlns:a16="http://schemas.microsoft.com/office/drawing/2014/main" id="{8DBC176D-3B29-2670-5468-D8C3802B38CA}"/>
              </a:ext>
            </a:extLst>
          </p:cNvPr>
          <p:cNvSpPr>
            <a:spLocks noGrp="1"/>
          </p:cNvSpPr>
          <p:nvPr>
            <p:ph type="sldNum" sz="quarter" idx="12"/>
          </p:nvPr>
        </p:nvSpPr>
        <p:spPr/>
        <p:txBody>
          <a:bodyPr/>
          <a:lstStyle/>
          <a:p>
            <a:fld id="{8EEB9E62-4301-493A-8C73-0409F1A2D539}" type="slidenum">
              <a:rPr lang="sv-SE" smtClean="0"/>
              <a:pPr/>
              <a:t>62</a:t>
            </a:fld>
            <a:endParaRPr lang="sv-SE"/>
          </a:p>
        </p:txBody>
      </p:sp>
      <p:sp>
        <p:nvSpPr>
          <p:cNvPr id="5" name="Rektangel: rundade hörn 4">
            <a:extLst>
              <a:ext uri="{FF2B5EF4-FFF2-40B4-BE49-F238E27FC236}">
                <a16:creationId xmlns:a16="http://schemas.microsoft.com/office/drawing/2014/main" id="{C7600784-9504-82AC-9650-90FDF1BB3EBE}"/>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Färre än 1 av 20 har någon gång använt cannabis. </a:t>
            </a:r>
          </a:p>
          <a:p>
            <a:pPr algn="l"/>
            <a:endParaRPr lang="sv-SE" sz="1100" spc="50" dirty="0">
              <a:solidFill>
                <a:srgbClr val="790726"/>
              </a:solidFill>
            </a:endParaRPr>
          </a:p>
          <a:p>
            <a:pPr algn="l"/>
            <a:r>
              <a:rPr lang="sv-SE" sz="1100" spc="50" dirty="0">
                <a:solidFill>
                  <a:srgbClr val="790726"/>
                </a:solidFill>
              </a:rPr>
              <a:t>Var tredje kille i Gy 2 tycker att det är okej att någon i samma årskurs som de själva använder cannabis. </a:t>
            </a:r>
          </a:p>
        </p:txBody>
      </p:sp>
    </p:spTree>
    <p:extLst>
      <p:ext uri="{BB962C8B-B14F-4D97-AF65-F5344CB8AC3E}">
        <p14:creationId xmlns:p14="http://schemas.microsoft.com/office/powerpoint/2010/main" val="2139516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Debutålder ANDT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BodyFooterLeft">
            <a:extLst>
              <a:ext uri="{FF2B5EF4-FFF2-40B4-BE49-F238E27FC236}">
                <a16:creationId xmlns:a16="http://schemas.microsoft.com/office/drawing/2014/main" id="{02FD5646-121F-B666-2013-45AC9300231F}"/>
              </a:ext>
            </a:extLst>
          </p:cNvPr>
          <p:cNvSpPr txBox="1"/>
          <p:nvPr/>
        </p:nvSpPr>
        <p:spPr>
          <a:xfrm>
            <a:off x="1678402" y="5975349"/>
            <a:ext cx="9359900" cy="666769"/>
          </a:xfrm>
          <a:prstGeom prst="rect">
            <a:avLst/>
          </a:prstGeom>
          <a:noFill/>
        </p:spPr>
        <p:txBody>
          <a:bodyPr vertOverflow="clip" wrap="square" lIns="0" tIns="0" rIns="0" bIns="0" rtlCol="0" anchor="t"/>
          <a:lstStyle/>
          <a:p>
            <a:pPr algn="l"/>
            <a:endParaRPr lang="sv-SE" sz="1100" spc="50" dirty="0">
              <a:solidFill>
                <a:schemeClr val="tx1">
                  <a:tint val="84600"/>
                </a:schemeClr>
              </a:solidFill>
            </a:endParaRPr>
          </a:p>
        </p:txBody>
      </p:sp>
      <p:graphicFrame>
        <p:nvGraphicFramePr>
          <p:cNvPr id="10" name="BodyContent">
            <a:extLst>
              <a:ext uri="{FF2B5EF4-FFF2-40B4-BE49-F238E27FC236}">
                <a16:creationId xmlns:a16="http://schemas.microsoft.com/office/drawing/2014/main" id="{57C27A6A-F997-4FA5-7965-F4B75F9657D0}"/>
              </a:ext>
            </a:extLst>
          </p:cNvPr>
          <p:cNvGraphicFramePr>
            <a:graphicFrameLocks/>
          </p:cNvGraphicFramePr>
          <p:nvPr>
            <p:extLst>
              <p:ext uri="{D42A27DB-BD31-4B8C-83A1-F6EECF244321}">
                <p14:modId xmlns:p14="http://schemas.microsoft.com/office/powerpoint/2010/main" val="1762352504"/>
              </p:ext>
            </p:extLst>
          </p:nvPr>
        </p:nvGraphicFramePr>
        <p:xfrm>
          <a:off x="121921" y="1678651"/>
          <a:ext cx="11974286" cy="4438376"/>
        </p:xfrm>
        <a:graphic>
          <a:graphicData uri="http://schemas.openxmlformats.org/drawingml/2006/chart">
            <c:chart xmlns:c="http://schemas.openxmlformats.org/drawingml/2006/chart" xmlns:r="http://schemas.openxmlformats.org/officeDocument/2006/relationships" r:id="rId2"/>
          </a:graphicData>
        </a:graphic>
      </p:graphicFrame>
      <p:sp>
        <p:nvSpPr>
          <p:cNvPr id="7" name="Platshållare för bildnummer 6">
            <a:extLst>
              <a:ext uri="{FF2B5EF4-FFF2-40B4-BE49-F238E27FC236}">
                <a16:creationId xmlns:a16="http://schemas.microsoft.com/office/drawing/2014/main" id="{E9A3EBAE-5113-3279-D0D8-54AE885F6860}"/>
              </a:ext>
            </a:extLst>
          </p:cNvPr>
          <p:cNvSpPr>
            <a:spLocks noGrp="1"/>
          </p:cNvSpPr>
          <p:nvPr>
            <p:ph type="sldNum" sz="quarter" idx="12"/>
          </p:nvPr>
        </p:nvSpPr>
        <p:spPr/>
        <p:txBody>
          <a:bodyPr/>
          <a:lstStyle/>
          <a:p>
            <a:fld id="{8EEB9E62-4301-493A-8C73-0409F1A2D539}" type="slidenum">
              <a:rPr lang="sv-SE" smtClean="0"/>
              <a:pPr/>
              <a:t>63</a:t>
            </a:fld>
            <a:endParaRPr lang="sv-SE"/>
          </a:p>
        </p:txBody>
      </p:sp>
      <p:sp>
        <p:nvSpPr>
          <p:cNvPr id="5" name="Rektangel: rundade hörn 4">
            <a:extLst>
              <a:ext uri="{FF2B5EF4-FFF2-40B4-BE49-F238E27FC236}">
                <a16:creationId xmlns:a16="http://schemas.microsoft.com/office/drawing/2014/main" id="{C122F16C-FB0E-28B1-B4ED-55D3E54F77D8}"/>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a:solidFill>
                  <a:srgbClr val="790726"/>
                </a:solidFill>
              </a:rPr>
              <a:t>Bland unga </a:t>
            </a:r>
            <a:r>
              <a:rPr lang="sv-SE" sz="1100" spc="50" dirty="0">
                <a:solidFill>
                  <a:srgbClr val="790726"/>
                </a:solidFill>
              </a:rPr>
              <a:t>i Gy 2 är det en majoritet som var 15 år eller äldre när de drack alkohol första gången.</a:t>
            </a:r>
          </a:p>
        </p:txBody>
      </p:sp>
    </p:spTree>
    <p:extLst>
      <p:ext uri="{BB962C8B-B14F-4D97-AF65-F5344CB8AC3E}">
        <p14:creationId xmlns:p14="http://schemas.microsoft.com/office/powerpoint/2010/main" val="2139516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16000" y="460045"/>
            <a:ext cx="9360000" cy="1296000"/>
          </a:xfrm>
        </p:spPr>
        <p:txBody>
          <a:bodyPr/>
          <a:lstStyle/>
          <a:p>
            <a:r>
              <a:rPr lang="sv-SE" dirty="0"/>
              <a:t>Föräldrars inställning </a:t>
            </a:r>
            <a:br>
              <a:rPr lang="sv-SE" dirty="0"/>
            </a:br>
            <a:r>
              <a:rPr lang="sv-SE" dirty="0"/>
              <a:t>till ANDT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7" name="Platshållare för bildnummer 6">
            <a:extLst>
              <a:ext uri="{FF2B5EF4-FFF2-40B4-BE49-F238E27FC236}">
                <a16:creationId xmlns:a16="http://schemas.microsoft.com/office/drawing/2014/main" id="{602E0C6C-6B83-C80D-711B-56D371516AF0}"/>
              </a:ext>
            </a:extLst>
          </p:cNvPr>
          <p:cNvSpPr>
            <a:spLocks noGrp="1"/>
          </p:cNvSpPr>
          <p:nvPr>
            <p:ph type="sldNum" sz="quarter" idx="12"/>
          </p:nvPr>
        </p:nvSpPr>
        <p:spPr/>
        <p:txBody>
          <a:bodyPr/>
          <a:lstStyle/>
          <a:p>
            <a:fld id="{8EEB9E62-4301-493A-8C73-0409F1A2D539}" type="slidenum">
              <a:rPr lang="sv-SE" smtClean="0"/>
              <a:pPr/>
              <a:t>64</a:t>
            </a:fld>
            <a:endParaRPr lang="sv-SE"/>
          </a:p>
        </p:txBody>
      </p:sp>
      <p:sp>
        <p:nvSpPr>
          <p:cNvPr id="5" name="Rektangel: rundade hörn 4">
            <a:extLst>
              <a:ext uri="{FF2B5EF4-FFF2-40B4-BE49-F238E27FC236}">
                <a16:creationId xmlns:a16="http://schemas.microsoft.com/office/drawing/2014/main" id="{EC7CB1F8-E232-2564-AD4F-5BA037E07AFB}"/>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Drygt 6 av 10 uppger att deras föräldrar förbjuder dem eller pratar med dem om att de </a:t>
            </a:r>
            <a:r>
              <a:rPr lang="sv-SE" sz="1100" spc="50">
                <a:solidFill>
                  <a:srgbClr val="790726"/>
                </a:solidFill>
              </a:rPr>
              <a:t>inte ska dricka </a:t>
            </a:r>
            <a:r>
              <a:rPr lang="sv-SE" sz="1100" spc="50" dirty="0">
                <a:solidFill>
                  <a:srgbClr val="790726"/>
                </a:solidFill>
              </a:rPr>
              <a:t>alkohol.</a:t>
            </a:r>
          </a:p>
          <a:p>
            <a:pPr algn="l"/>
            <a:endParaRPr lang="sv-SE" sz="1100" spc="50" dirty="0">
              <a:solidFill>
                <a:srgbClr val="790726"/>
              </a:solidFill>
            </a:endParaRPr>
          </a:p>
          <a:p>
            <a:pPr algn="l"/>
            <a:r>
              <a:rPr lang="sv-SE" sz="1100" spc="50" dirty="0">
                <a:solidFill>
                  <a:srgbClr val="790726"/>
                </a:solidFill>
              </a:rPr>
              <a:t>Ungefär 8 av 10 uppger att deras föräldrar förbjuder dem eller pratar med dem om att de inte ska dricka sig berusade. </a:t>
            </a:r>
          </a:p>
        </p:txBody>
      </p:sp>
      <p:graphicFrame>
        <p:nvGraphicFramePr>
          <p:cNvPr id="6" name="BodyContent">
            <a:extLst>
              <a:ext uri="{FF2B5EF4-FFF2-40B4-BE49-F238E27FC236}">
                <a16:creationId xmlns:a16="http://schemas.microsoft.com/office/drawing/2014/main" id="{2AB5FB7E-B716-5049-A525-D58C6BD78A91}"/>
              </a:ext>
            </a:extLst>
          </p:cNvPr>
          <p:cNvGraphicFramePr>
            <a:graphicFrameLocks noGrp="1"/>
          </p:cNvGraphicFramePr>
          <p:nvPr>
            <p:ph sz="quarter" idx="10"/>
            <p:extLst>
              <p:ext uri="{D42A27DB-BD31-4B8C-83A1-F6EECF244321}">
                <p14:modId xmlns:p14="http://schemas.microsoft.com/office/powerpoint/2010/main" val="2771883963"/>
              </p:ext>
            </p:extLst>
          </p:nvPr>
        </p:nvGraphicFramePr>
        <p:xfrm>
          <a:off x="1439863" y="2195513"/>
          <a:ext cx="9359900" cy="37798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95168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2" y="740973"/>
            <a:ext cx="9959657" cy="1296000"/>
          </a:xfrm>
        </p:spPr>
        <p:txBody>
          <a:bodyPr/>
          <a:lstStyle/>
          <a:p>
            <a:r>
              <a:rPr lang="sv-SE"/>
              <a:t>Spel</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Platshållare för bildnummer 5">
            <a:extLst>
              <a:ext uri="{FF2B5EF4-FFF2-40B4-BE49-F238E27FC236}">
                <a16:creationId xmlns:a16="http://schemas.microsoft.com/office/drawing/2014/main" id="{75982B5C-77CC-A9EE-B534-3D58EE7A7141}"/>
              </a:ext>
            </a:extLst>
          </p:cNvPr>
          <p:cNvSpPr>
            <a:spLocks noGrp="1"/>
          </p:cNvSpPr>
          <p:nvPr>
            <p:ph type="sldNum" sz="quarter" idx="12"/>
          </p:nvPr>
        </p:nvSpPr>
        <p:spPr/>
        <p:txBody>
          <a:bodyPr/>
          <a:lstStyle/>
          <a:p>
            <a:fld id="{8EEB9E62-4301-493A-8C73-0409F1A2D539}" type="slidenum">
              <a:rPr lang="sv-SE" smtClean="0"/>
              <a:pPr/>
              <a:t>65</a:t>
            </a:fld>
            <a:endParaRPr lang="sv-SE"/>
          </a:p>
        </p:txBody>
      </p:sp>
      <p:sp>
        <p:nvSpPr>
          <p:cNvPr id="5" name="Rektangel: rundade hörn 4">
            <a:extLst>
              <a:ext uri="{FF2B5EF4-FFF2-40B4-BE49-F238E27FC236}">
                <a16:creationId xmlns:a16="http://schemas.microsoft.com/office/drawing/2014/main" id="{354F84EC-018D-020A-C571-B75472A6B719}"/>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a:solidFill>
                  <a:srgbClr val="790726"/>
                </a:solidFill>
              </a:rPr>
              <a:t>Var tredje kille eller fler </a:t>
            </a:r>
            <a:r>
              <a:rPr lang="sv-SE" sz="1000" spc="50" dirty="0">
                <a:solidFill>
                  <a:srgbClr val="790726"/>
                </a:solidFill>
              </a:rPr>
              <a:t>har köpt/betalt för virtuella saker i data-/mobilspel den senaste månaden. Färre än en av tio tjejer har gjort detsamma. </a:t>
            </a:r>
          </a:p>
          <a:p>
            <a:pPr algn="l"/>
            <a:endParaRPr lang="sv-SE" sz="1000" spc="50" dirty="0">
              <a:solidFill>
                <a:srgbClr val="790726"/>
              </a:solidFill>
            </a:endParaRPr>
          </a:p>
          <a:p>
            <a:pPr algn="l"/>
            <a:r>
              <a:rPr lang="sv-SE" sz="1000" spc="50" dirty="0">
                <a:solidFill>
                  <a:srgbClr val="790726"/>
                </a:solidFill>
              </a:rPr>
              <a:t>Bland killar i Gy 2 är </a:t>
            </a:r>
            <a:r>
              <a:rPr lang="sv-SE" sz="1000" spc="50">
                <a:solidFill>
                  <a:srgbClr val="790726"/>
                </a:solidFill>
              </a:rPr>
              <a:t>det 34% </a:t>
            </a:r>
            <a:r>
              <a:rPr lang="sv-SE" sz="1000" spc="50" dirty="0">
                <a:solidFill>
                  <a:srgbClr val="790726"/>
                </a:solidFill>
              </a:rPr>
              <a:t>som uppger att de någon gång spelat om pengar, motsvarande siffra för tjejer i Gy 2 är 3%.</a:t>
            </a:r>
          </a:p>
        </p:txBody>
      </p:sp>
      <p:graphicFrame>
        <p:nvGraphicFramePr>
          <p:cNvPr id="8" name="BodyContent">
            <a:extLst>
              <a:ext uri="{FF2B5EF4-FFF2-40B4-BE49-F238E27FC236}">
                <a16:creationId xmlns:a16="http://schemas.microsoft.com/office/drawing/2014/main" id="{494DF9C2-B8D4-8DCA-93CD-6E1109E6CF02}"/>
              </a:ext>
            </a:extLst>
          </p:cNvPr>
          <p:cNvGraphicFramePr>
            <a:graphicFrameLocks noGrp="1"/>
          </p:cNvGraphicFramePr>
          <p:nvPr>
            <p:ph sz="quarter" idx="10"/>
            <p:extLst>
              <p:ext uri="{D42A27DB-BD31-4B8C-83A1-F6EECF244321}">
                <p14:modId xmlns:p14="http://schemas.microsoft.com/office/powerpoint/2010/main" val="431744237"/>
              </p:ext>
            </p:extLst>
          </p:nvPr>
        </p:nvGraphicFramePr>
        <p:xfrm>
          <a:off x="432001" y="2195513"/>
          <a:ext cx="5664000" cy="3779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
            <a:extLst>
              <a:ext uri="{FF2B5EF4-FFF2-40B4-BE49-F238E27FC236}">
                <a16:creationId xmlns:a16="http://schemas.microsoft.com/office/drawing/2014/main" id="{82D85779-E25C-8512-B243-91FF9E08E294}"/>
              </a:ext>
            </a:extLst>
          </p:cNvPr>
          <p:cNvGraphicFramePr>
            <a:graphicFrameLocks/>
          </p:cNvGraphicFramePr>
          <p:nvPr>
            <p:extLst>
              <p:ext uri="{D42A27DB-BD31-4B8C-83A1-F6EECF244321}">
                <p14:modId xmlns:p14="http://schemas.microsoft.com/office/powerpoint/2010/main" val="1312034183"/>
              </p:ext>
            </p:extLst>
          </p:nvPr>
        </p:nvGraphicFramePr>
        <p:xfrm>
          <a:off x="6095999" y="2195513"/>
          <a:ext cx="5303520" cy="37798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36946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74D1E-3B0A-11D0-C9EC-D3EE58F8E2A2}"/>
            </a:ext>
          </a:extLst>
        </p:cNvPr>
        <p:cNvGrpSpPr/>
        <p:nvPr/>
      </p:nvGrpSpPr>
      <p:grpSpPr>
        <a:xfrm>
          <a:off x="0" y="0"/>
          <a:ext cx="0" cy="0"/>
          <a:chOff x="0" y="0"/>
          <a:chExt cx="0" cy="0"/>
        </a:xfrm>
      </p:grpSpPr>
      <p:sp>
        <p:nvSpPr>
          <p:cNvPr id="3" name="Title1Center">
            <a:extLst>
              <a:ext uri="{FF2B5EF4-FFF2-40B4-BE49-F238E27FC236}">
                <a16:creationId xmlns:a16="http://schemas.microsoft.com/office/drawing/2014/main" id="{37FEBC56-8FE9-0D3F-F743-4D527F7152B3}"/>
              </a:ext>
            </a:extLst>
          </p:cNvPr>
          <p:cNvSpPr>
            <a:spLocks noGrp="1"/>
          </p:cNvSpPr>
          <p:nvPr>
            <p:ph type="title"/>
          </p:nvPr>
        </p:nvSpPr>
        <p:spPr>
          <a:xfrm>
            <a:off x="1439862" y="740973"/>
            <a:ext cx="9959657" cy="1296000"/>
          </a:xfrm>
        </p:spPr>
        <p:txBody>
          <a:bodyPr/>
          <a:lstStyle/>
          <a:p>
            <a:r>
              <a:rPr lang="sv-SE"/>
              <a:t>Spel</a:t>
            </a:r>
            <a:endParaRPr lang="sv-SE" dirty="0"/>
          </a:p>
        </p:txBody>
      </p:sp>
      <p:grpSp>
        <p:nvGrpSpPr>
          <p:cNvPr id="2" name="Title2">
            <a:extLst>
              <a:ext uri="{FF2B5EF4-FFF2-40B4-BE49-F238E27FC236}">
                <a16:creationId xmlns:a16="http://schemas.microsoft.com/office/drawing/2014/main" id="{87AF6A54-4CCB-F6E1-199D-421A732320B4}"/>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C42A9B5-6518-0C38-BE8C-9D9D646B5502}"/>
                </a:ext>
              </a:extLst>
            </p:cNvPr>
            <p:cNvSpPr txBox="1"/>
            <p:nvPr/>
          </p:nvSpPr>
          <p:spPr>
            <a:xfrm>
              <a:off x="743813" y="682200"/>
              <a:ext cx="10764000" cy="998748"/>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0" normalizeH="0" baseline="0" noProof="1">
                  <a:ln>
                    <a:noFill/>
                  </a:ln>
                  <a:solidFill>
                    <a:prstClr val="black">
                      <a:tint val="84700"/>
                    </a:prstClr>
                  </a:solidFill>
                  <a:effectLst/>
                  <a:uLnTx/>
                  <a:uFillTx/>
                  <a:latin typeface="Arial"/>
                  <a:ea typeface="+mn-ea"/>
                  <a:cs typeface="+mn-cs"/>
                </a:rPr>
                <a:t> </a:t>
              </a:r>
            </a:p>
          </p:txBody>
        </p:sp>
      </p:grpSp>
      <p:sp>
        <p:nvSpPr>
          <p:cNvPr id="6" name="Platshållare för bildnummer 5">
            <a:extLst>
              <a:ext uri="{FF2B5EF4-FFF2-40B4-BE49-F238E27FC236}">
                <a16:creationId xmlns:a16="http://schemas.microsoft.com/office/drawing/2014/main" id="{A1188878-4506-CB24-EAB2-CD69F7D0E05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B5D29232-0A4A-B509-9296-FD427AE6AA4C}"/>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50" normalizeH="0" baseline="0" noProof="0" dirty="0">
                <a:ln>
                  <a:noFill/>
                </a:ln>
                <a:solidFill>
                  <a:srgbClr val="790726"/>
                </a:solidFill>
                <a:effectLst/>
                <a:uLnTx/>
                <a:uFillTx/>
                <a:latin typeface="Arial"/>
                <a:ea typeface="+mn-ea"/>
                <a:cs typeface="+mn-cs"/>
              </a:rPr>
              <a:t>Fler än 1 av 10 unga som någon gång spelat om pengar har känt att de måste spela för mer och mer pengar. Killar tenderar att ha känt detta i högre grad än vad tjejer har gjort.</a:t>
            </a:r>
          </a:p>
        </p:txBody>
      </p:sp>
      <p:graphicFrame>
        <p:nvGraphicFramePr>
          <p:cNvPr id="9" name="BodyContent">
            <a:extLst>
              <a:ext uri="{FF2B5EF4-FFF2-40B4-BE49-F238E27FC236}">
                <a16:creationId xmlns:a16="http://schemas.microsoft.com/office/drawing/2014/main" id="{22504DD0-6C8B-9425-B06C-766AF1485EC8}"/>
              </a:ext>
            </a:extLst>
          </p:cNvPr>
          <p:cNvGraphicFramePr>
            <a:graphicFrameLocks/>
          </p:cNvGraphicFramePr>
          <p:nvPr>
            <p:extLst/>
          </p:nvPr>
        </p:nvGraphicFramePr>
        <p:xfrm>
          <a:off x="954000" y="2195513"/>
          <a:ext cx="10445519" cy="3779837"/>
        </p:xfrm>
        <a:graphic>
          <a:graphicData uri="http://schemas.openxmlformats.org/drawingml/2006/chart">
            <c:chart xmlns:c="http://schemas.openxmlformats.org/drawingml/2006/chart" xmlns:r="http://schemas.openxmlformats.org/officeDocument/2006/relationships" r:id="rId2"/>
          </a:graphicData>
        </a:graphic>
      </p:graphicFrame>
      <p:sp>
        <p:nvSpPr>
          <p:cNvPr id="11" name="BodyFooterLeft">
            <a:extLst>
              <a:ext uri="{FF2B5EF4-FFF2-40B4-BE49-F238E27FC236}">
                <a16:creationId xmlns:a16="http://schemas.microsoft.com/office/drawing/2014/main" id="{10353167-D681-DABD-4391-6068BEF09465}"/>
              </a:ext>
            </a:extLst>
          </p:cNvPr>
          <p:cNvSpPr txBox="1"/>
          <p:nvPr/>
        </p:nvSpPr>
        <p:spPr>
          <a:xfrm>
            <a:off x="1035050" y="5994530"/>
            <a:ext cx="9359900" cy="720595"/>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50" normalizeH="0" baseline="0" noProof="1">
                <a:ln>
                  <a:noFill/>
                </a:ln>
                <a:solidFill>
                  <a:srgbClr val="6D6D6D"/>
                </a:solidFill>
                <a:effectLst/>
                <a:uLnTx/>
                <a:uFillTx/>
                <a:latin typeface="Arial"/>
                <a:ea typeface="+mn-ea"/>
                <a:cs typeface="+mn-cs"/>
              </a:rPr>
              <a:t>* </a:t>
            </a:r>
            <a:r>
              <a:rPr kumimoji="0" lang="sv-SE" sz="1100" b="0" i="0" u="none" strike="noStrike" kern="1200" cap="none" spc="0" normalizeH="0" baseline="0" noProof="0" dirty="0">
                <a:ln>
                  <a:noFill/>
                </a:ln>
                <a:solidFill>
                  <a:srgbClr val="6D6D6D"/>
                </a:solidFill>
                <a:effectLst/>
                <a:uLnTx/>
                <a:uFillTx/>
                <a:latin typeface="Arial"/>
                <a:ea typeface="+mn-ea"/>
                <a:cs typeface="+mn-cs"/>
              </a:rPr>
              <a:t>Endast personer som uppger att de någon gång har spelat om pengar har fått denna fråga.</a:t>
            </a:r>
            <a:endParaRPr kumimoji="0" lang="en-GB" sz="1100" b="0" i="0" u="none" strike="noStrike" kern="1200" cap="none" spc="50" normalizeH="0" baseline="0" noProof="1">
              <a:ln>
                <a:noFill/>
              </a:ln>
              <a:solidFill>
                <a:srgbClr val="6D6D6D"/>
              </a:solidFill>
              <a:effectLst/>
              <a:uLnTx/>
              <a:uFillTx/>
              <a:latin typeface="Arial"/>
              <a:ea typeface="+mn-ea"/>
              <a:cs typeface="+mn-cs"/>
            </a:endParaRPr>
          </a:p>
        </p:txBody>
      </p:sp>
    </p:spTree>
    <p:extLst>
      <p:ext uri="{BB962C8B-B14F-4D97-AF65-F5344CB8AC3E}">
        <p14:creationId xmlns:p14="http://schemas.microsoft.com/office/powerpoint/2010/main" val="9096775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Spel</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10" name="BodyContent">
            <a:extLst>
              <a:ext uri="{FF2B5EF4-FFF2-40B4-BE49-F238E27FC236}">
                <a16:creationId xmlns:a16="http://schemas.microsoft.com/office/drawing/2014/main" id="{722D5FC1-368B-29B4-1D82-23FD01A7AFB7}"/>
              </a:ext>
            </a:extLst>
          </p:cNvPr>
          <p:cNvGraphicFramePr>
            <a:graphicFrameLocks/>
          </p:cNvGraphicFramePr>
          <p:nvPr>
            <p:extLst>
              <p:ext uri="{D42A27DB-BD31-4B8C-83A1-F6EECF244321}">
                <p14:modId xmlns:p14="http://schemas.microsoft.com/office/powerpoint/2010/main" val="3098519342"/>
              </p:ext>
            </p:extLst>
          </p:nvPr>
        </p:nvGraphicFramePr>
        <p:xfrm>
          <a:off x="954001" y="2036973"/>
          <a:ext cx="10419162" cy="3779837"/>
        </p:xfrm>
        <a:graphic>
          <a:graphicData uri="http://schemas.openxmlformats.org/drawingml/2006/chart">
            <c:chart xmlns:c="http://schemas.openxmlformats.org/drawingml/2006/chart" xmlns:r="http://schemas.openxmlformats.org/officeDocument/2006/relationships" r:id="rId2"/>
          </a:graphicData>
        </a:graphic>
      </p:graphicFrame>
      <p:sp>
        <p:nvSpPr>
          <p:cNvPr id="7" name="Platshållare för bildnummer 6">
            <a:extLst>
              <a:ext uri="{FF2B5EF4-FFF2-40B4-BE49-F238E27FC236}">
                <a16:creationId xmlns:a16="http://schemas.microsoft.com/office/drawing/2014/main" id="{4741DD17-1E3D-5494-501A-255DEF3FB3EC}"/>
              </a:ext>
            </a:extLst>
          </p:cNvPr>
          <p:cNvSpPr>
            <a:spLocks noGrp="1"/>
          </p:cNvSpPr>
          <p:nvPr>
            <p:ph type="sldNum" sz="quarter" idx="12"/>
          </p:nvPr>
        </p:nvSpPr>
        <p:spPr/>
        <p:txBody>
          <a:bodyPr/>
          <a:lstStyle/>
          <a:p>
            <a:fld id="{8EEB9E62-4301-493A-8C73-0409F1A2D539}" type="slidenum">
              <a:rPr lang="sv-SE" smtClean="0"/>
              <a:pPr/>
              <a:t>67</a:t>
            </a:fld>
            <a:endParaRPr lang="sv-SE"/>
          </a:p>
        </p:txBody>
      </p:sp>
      <p:sp>
        <p:nvSpPr>
          <p:cNvPr id="5" name="Rektangel: rundade hörn 4">
            <a:extLst>
              <a:ext uri="{FF2B5EF4-FFF2-40B4-BE49-F238E27FC236}">
                <a16:creationId xmlns:a16="http://schemas.microsoft.com/office/drawing/2014/main" id="{0908E613-F652-05EB-89E8-676D1EFC52D8}"/>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a:solidFill>
                  <a:srgbClr val="790726"/>
                </a:solidFill>
              </a:rPr>
              <a:t>Killar i årskurs 9 är den grupp som upplever störst problem i relation till data-/tv-/mobilspel. Nästan var tionde kille i årskurs 9 har ofta eller mycket ofta fortsatt att spela trots att det blivit negativa konsekvenser. </a:t>
            </a:r>
            <a:endParaRPr lang="sv-SE" sz="1100" spc="50" dirty="0">
              <a:solidFill>
                <a:srgbClr val="790726"/>
              </a:solidFill>
            </a:endParaRPr>
          </a:p>
        </p:txBody>
      </p:sp>
    </p:spTree>
    <p:extLst>
      <p:ext uri="{BB962C8B-B14F-4D97-AF65-F5344CB8AC3E}">
        <p14:creationId xmlns:p14="http://schemas.microsoft.com/office/powerpoint/2010/main" val="2659219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smtClean="0"/>
              <a:t>Skillnad i svar om rökning och alkohol </a:t>
            </a:r>
            <a:endParaRPr lang="sv-SE" dirty="0"/>
          </a:p>
        </p:txBody>
      </p:sp>
      <p:sp>
        <p:nvSpPr>
          <p:cNvPr id="4" name="Platshållare för bildnummer 3"/>
          <p:cNvSpPr>
            <a:spLocks noGrp="1"/>
          </p:cNvSpPr>
          <p:nvPr>
            <p:ph type="sldNum" sz="quarter" idx="12"/>
          </p:nvPr>
        </p:nvSpPr>
        <p:spPr/>
        <p:txBody>
          <a:bodyPr/>
          <a:lstStyle/>
          <a:p>
            <a:fld id="{8EEB9E62-4301-493A-8C73-0409F1A2D539}" type="slidenum">
              <a:rPr lang="sv-SE" smtClean="0"/>
              <a:pPr/>
              <a:t>68</a:t>
            </a:fld>
            <a:endParaRPr lang="sv-SE"/>
          </a:p>
        </p:txBody>
      </p:sp>
      <p:sp>
        <p:nvSpPr>
          <p:cNvPr id="5" name="Platshållare för bild 4"/>
          <p:cNvSpPr>
            <a:spLocks noGrp="1"/>
          </p:cNvSpPr>
          <p:nvPr>
            <p:ph type="pic" sz="quarter" idx="14"/>
          </p:nvPr>
        </p:nvSpPr>
        <p:spPr/>
      </p:sp>
      <p:sp>
        <p:nvSpPr>
          <p:cNvPr id="6" name="Platshållare för innehåll 2"/>
          <p:cNvSpPr>
            <a:spLocks noGrp="1"/>
          </p:cNvSpPr>
          <p:nvPr>
            <p:ph sz="quarter" idx="10"/>
          </p:nvPr>
        </p:nvSpPr>
        <p:spPr/>
        <p:txBody>
          <a:bodyPr>
            <a:normAutofit lnSpcReduction="10000"/>
          </a:bodyPr>
          <a:lstStyle/>
          <a:p>
            <a:r>
              <a:rPr lang="sv-SE" dirty="0"/>
              <a:t>De som bor med </a:t>
            </a:r>
            <a:r>
              <a:rPr lang="sv-SE" dirty="0" smtClean="0"/>
              <a:t>bara en </a:t>
            </a:r>
            <a:r>
              <a:rPr lang="sv-SE" dirty="0"/>
              <a:t>förälder/vårdnadshavare </a:t>
            </a:r>
            <a:r>
              <a:rPr lang="sv-SE" dirty="0" smtClean="0"/>
              <a:t>röker ibland eller varje dag </a:t>
            </a:r>
            <a:r>
              <a:rPr lang="sv-SE" dirty="0"/>
              <a:t>i </a:t>
            </a:r>
            <a:r>
              <a:rPr lang="sv-SE" dirty="0" smtClean="0"/>
              <a:t>högre </a:t>
            </a:r>
            <a:r>
              <a:rPr lang="sv-SE" dirty="0"/>
              <a:t>utsträckning </a:t>
            </a:r>
            <a:r>
              <a:rPr lang="sv-SE" dirty="0" smtClean="0"/>
              <a:t>(19 </a:t>
            </a:r>
            <a:r>
              <a:rPr lang="sv-SE" dirty="0"/>
              <a:t>%) än de som bor växelvis hos sina föräldrar/vårdnadshavare </a:t>
            </a:r>
            <a:r>
              <a:rPr lang="sv-SE" dirty="0" smtClean="0"/>
              <a:t>(11 </a:t>
            </a:r>
            <a:r>
              <a:rPr lang="sv-SE" dirty="0"/>
              <a:t>%) respektive de som bor med båda sina föräldrar </a:t>
            </a:r>
            <a:r>
              <a:rPr lang="sv-SE" dirty="0" smtClean="0"/>
              <a:t>(</a:t>
            </a:r>
            <a:r>
              <a:rPr lang="sv-SE" dirty="0"/>
              <a:t>8</a:t>
            </a:r>
            <a:r>
              <a:rPr lang="sv-SE" dirty="0" smtClean="0"/>
              <a:t> </a:t>
            </a:r>
            <a:r>
              <a:rPr lang="sv-SE" dirty="0"/>
              <a:t>%)  </a:t>
            </a:r>
            <a:endParaRPr lang="sv-SE" dirty="0" smtClean="0"/>
          </a:p>
          <a:p>
            <a:r>
              <a:rPr lang="sv-SE" dirty="0" smtClean="0"/>
              <a:t>Bland </a:t>
            </a:r>
            <a:r>
              <a:rPr lang="sv-SE" dirty="0"/>
              <a:t>unga med någon funktionsnedsättning </a:t>
            </a:r>
            <a:r>
              <a:rPr lang="sv-SE" dirty="0" smtClean="0"/>
              <a:t>anger 17 % att </a:t>
            </a:r>
            <a:r>
              <a:rPr lang="sv-SE" dirty="0"/>
              <a:t>de röker ibland eller varje dag jämfört med </a:t>
            </a:r>
            <a:r>
              <a:rPr lang="sv-SE" dirty="0" smtClean="0"/>
              <a:t>7 % bland unga </a:t>
            </a:r>
            <a:r>
              <a:rPr lang="sv-SE" dirty="0"/>
              <a:t>utan </a:t>
            </a:r>
            <a:r>
              <a:rPr lang="sv-SE" dirty="0" smtClean="0"/>
              <a:t>funktionsnedsättning </a:t>
            </a:r>
          </a:p>
          <a:p>
            <a:r>
              <a:rPr lang="sv-SE" dirty="0" smtClean="0"/>
              <a:t>Unga med svensk härkomst har druckit alkohol någon gång de senaste 12 månaderna i högre utsträckning (54 %) än de med europeisk härkomst (41 %) respektive de med härkomst i övriga världen (22 %) </a:t>
            </a:r>
            <a:endParaRPr lang="sv-SE" dirty="0"/>
          </a:p>
          <a:p>
            <a:endParaRPr lang="sv-SE" dirty="0"/>
          </a:p>
        </p:txBody>
      </p:sp>
    </p:spTree>
    <p:extLst>
      <p:ext uri="{BB962C8B-B14F-4D97-AF65-F5344CB8AC3E}">
        <p14:creationId xmlns:p14="http://schemas.microsoft.com/office/powerpoint/2010/main" val="1053383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1Center">
            <a:extLst>
              <a:ext uri="{FF2B5EF4-FFF2-40B4-BE49-F238E27FC236}">
                <a16:creationId xmlns:a16="http://schemas.microsoft.com/office/drawing/2014/main" id="{50D3A854-5200-01E0-6606-7018219EB131}"/>
              </a:ext>
            </a:extLst>
          </p:cNvPr>
          <p:cNvSpPr>
            <a:spLocks noGrp="1"/>
          </p:cNvSpPr>
          <p:nvPr>
            <p:ph type="title"/>
          </p:nvPr>
        </p:nvSpPr>
        <p:spPr/>
        <p:txBody>
          <a:bodyPr/>
          <a:lstStyle/>
          <a:p>
            <a:r>
              <a:rPr lang="sv-SE" dirty="0"/>
              <a:t>Skola</a:t>
            </a:r>
          </a:p>
        </p:txBody>
      </p:sp>
      <p:sp>
        <p:nvSpPr>
          <p:cNvPr id="5" name="Title2Center">
            <a:extLst>
              <a:ext uri="{FF2B5EF4-FFF2-40B4-BE49-F238E27FC236}">
                <a16:creationId xmlns:a16="http://schemas.microsoft.com/office/drawing/2014/main" id="{CFDBBE2B-AD98-B8F1-A02E-76675163067F}"/>
              </a:ext>
            </a:extLst>
          </p:cNvPr>
          <p:cNvSpPr>
            <a:spLocks noGrp="1"/>
          </p:cNvSpPr>
          <p:nvPr>
            <p:ph type="body" sz="quarter" idx="13"/>
          </p:nvPr>
        </p:nvSpPr>
        <p:spPr/>
        <p:txBody>
          <a:bodyPr>
            <a:normAutofit/>
          </a:bodyPr>
          <a:lstStyle/>
          <a:p>
            <a:pPr marL="0" indent="0">
              <a:lnSpc>
                <a:spcPct val="150000"/>
              </a:lnSpc>
              <a:buNone/>
            </a:pPr>
            <a:r>
              <a:rPr lang="sv-SE" sz="1700" dirty="0"/>
              <a:t>• Arbetsmiljö</a:t>
            </a:r>
            <a:br>
              <a:rPr lang="sv-SE" sz="1700" dirty="0"/>
            </a:br>
            <a:r>
              <a:rPr lang="sv-SE" sz="1700" dirty="0"/>
              <a:t>• </a:t>
            </a:r>
            <a:r>
              <a:rPr lang="sv-SE" sz="1700"/>
              <a:t>Lärarnas roll</a:t>
            </a:r>
            <a:r>
              <a:rPr lang="sv-SE" sz="1700" dirty="0"/>
              <a:t/>
            </a:r>
            <a:br>
              <a:rPr lang="sv-SE" sz="1700" dirty="0"/>
            </a:br>
            <a:r>
              <a:rPr lang="sv-SE" sz="1700" dirty="0"/>
              <a:t>• Skolk</a:t>
            </a:r>
          </a:p>
        </p:txBody>
      </p:sp>
      <p:grpSp>
        <p:nvGrpSpPr>
          <p:cNvPr id="5000" name="BodyContent"/>
          <p:cNvGrpSpPr/>
          <p:nvPr/>
        </p:nvGrpSpPr>
        <p:grpSpPr>
          <a:xfrm>
            <a:off x="720000" y="2196000"/>
            <a:ext cx="1572405" cy="351649"/>
            <a:chOff x="720000" y="2196000"/>
            <a:chExt cx="1572405" cy="351649"/>
          </a:xfrm>
        </p:grpSpPr>
        <p:graphicFrame>
          <p:nvGraphicFramePr>
            <p:cNvPr id="5002" name="BodyContentTable"/>
            <p:cNvGraphicFramePr>
              <a:graphicFrameLocks/>
            </p:cNvGraphicFramePr>
            <p:nvPr/>
          </p:nvGraphicFramePr>
          <p:xfrm>
            <a:off x="720000" y="2196000"/>
            <a:ext cx="1572405" cy="351649"/>
          </p:xfrm>
          <a:graphic>
            <a:graphicData uri="http://schemas.openxmlformats.org/drawingml/2006/table">
              <a:tbl>
                <a:tblPr/>
                <a:tblGrid>
                  <a:gridCol w="1572405">
                    <a:extLst>
                      <a:ext uri="{9D8B030D-6E8A-4147-A177-3AD203B41FA5}">
                        <a16:colId xmlns:a16="http://schemas.microsoft.com/office/drawing/2014/main" val="20000"/>
                      </a:ext>
                    </a:extLst>
                  </a:gridCol>
                </a:tblGrid>
                <a:tr h="351649">
                  <a:tc>
                    <a:txBody>
                      <a:bodyPr/>
                      <a:lstStyle/>
                      <a:p>
                        <a:endParaRPr lang="sv-SE"/>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pSp>
      <p:pic>
        <p:nvPicPr>
          <p:cNvPr id="3" name="Title1Right" descr="//svara.indikator.org/MediaLibraries/ProjectLibraries/{0f7eaa13-338b-4991-b035-f1cae3013bd5}/5.Skola-min.jpg">
            <a:extLst>
              <a:ext uri="{FF2B5EF4-FFF2-40B4-BE49-F238E27FC236}">
                <a16:creationId xmlns:a16="http://schemas.microsoft.com/office/drawing/2014/main" id="{61AED45F-17E4-6A37-161C-1836CE8744D2}"/>
              </a:ext>
            </a:extLst>
          </p:cNvPr>
          <p:cNvPicPr>
            <a:picLocks noChangeAspect="1"/>
          </p:cNvPicPr>
          <p:nvPr/>
        </p:nvPicPr>
        <p:blipFill>
          <a:blip r:embed="rId2" cstate="print"/>
          <a:stretch/>
        </p:blipFill>
        <p:spPr>
          <a:xfrm>
            <a:off x="6096000" y="2195999"/>
            <a:ext cx="5331049" cy="3554033"/>
          </a:xfrm>
          <a:prstGeom prst="rect">
            <a:avLst/>
          </a:prstGeom>
          <a:noFill/>
        </p:spPr>
      </p:pic>
      <p:sp>
        <p:nvSpPr>
          <p:cNvPr id="6" name="Platshållare för bildnummer 5">
            <a:extLst>
              <a:ext uri="{FF2B5EF4-FFF2-40B4-BE49-F238E27FC236}">
                <a16:creationId xmlns:a16="http://schemas.microsoft.com/office/drawing/2014/main" id="{C0B039EF-26E9-CAD1-D491-5C2C0029AB81}"/>
              </a:ext>
            </a:extLst>
          </p:cNvPr>
          <p:cNvSpPr>
            <a:spLocks noGrp="1"/>
          </p:cNvSpPr>
          <p:nvPr>
            <p:ph type="sldNum" sz="quarter" idx="12"/>
          </p:nvPr>
        </p:nvSpPr>
        <p:spPr/>
        <p:txBody>
          <a:bodyPr/>
          <a:lstStyle/>
          <a:p>
            <a:fld id="{8EEB9E62-4301-493A-8C73-0409F1A2D539}" type="slidenum">
              <a:rPr lang="sv-SE" smtClean="0"/>
              <a:pPr/>
              <a:t>69</a:t>
            </a:fld>
            <a:endParaRPr lang="sv-SE"/>
          </a:p>
        </p:txBody>
      </p:sp>
    </p:spTree>
    <p:extLst>
      <p:ext uri="{BB962C8B-B14F-4D97-AF65-F5344CB8AC3E}">
        <p14:creationId xmlns:p14="http://schemas.microsoft.com/office/powerpoint/2010/main" val="2978698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1Center">
            <a:extLst>
              <a:ext uri="{FF2B5EF4-FFF2-40B4-BE49-F238E27FC236}">
                <a16:creationId xmlns:a16="http://schemas.microsoft.com/office/drawing/2014/main" id="{50D3A854-5200-01E0-6606-7018219EB131}"/>
              </a:ext>
            </a:extLst>
          </p:cNvPr>
          <p:cNvSpPr>
            <a:spLocks noGrp="1"/>
          </p:cNvSpPr>
          <p:nvPr>
            <p:ph type="title"/>
          </p:nvPr>
        </p:nvSpPr>
        <p:spPr/>
        <p:txBody>
          <a:bodyPr/>
          <a:lstStyle/>
          <a:p>
            <a:r>
              <a:rPr lang="sv-SE" dirty="0"/>
              <a:t>Demografi</a:t>
            </a:r>
          </a:p>
        </p:txBody>
      </p:sp>
      <p:sp>
        <p:nvSpPr>
          <p:cNvPr id="5" name="Title2Center">
            <a:extLst>
              <a:ext uri="{FF2B5EF4-FFF2-40B4-BE49-F238E27FC236}">
                <a16:creationId xmlns:a16="http://schemas.microsoft.com/office/drawing/2014/main" id="{CFDBBE2B-AD98-B8F1-A02E-76675163067F}"/>
              </a:ext>
            </a:extLst>
          </p:cNvPr>
          <p:cNvSpPr>
            <a:spLocks noGrp="1"/>
          </p:cNvSpPr>
          <p:nvPr>
            <p:ph type="body" sz="quarter" idx="13"/>
          </p:nvPr>
        </p:nvSpPr>
        <p:spPr>
          <a:xfrm>
            <a:off x="821241" y="2195999"/>
            <a:ext cx="9359900" cy="3780000"/>
          </a:xfrm>
        </p:spPr>
        <p:txBody>
          <a:bodyPr>
            <a:normAutofit/>
          </a:bodyPr>
          <a:lstStyle/>
          <a:p>
            <a:pPr marL="0" indent="0">
              <a:lnSpc>
                <a:spcPct val="150000"/>
              </a:lnSpc>
              <a:spcAft>
                <a:spcPts val="0"/>
              </a:spcAft>
              <a:buNone/>
            </a:pPr>
            <a:r>
              <a:rPr lang="sv-SE" sz="1700"/>
              <a:t>• Kön</a:t>
            </a:r>
            <a:br>
              <a:rPr lang="sv-SE" sz="1700"/>
            </a:br>
            <a:r>
              <a:rPr lang="sv-SE" sz="1700"/>
              <a:t>• Bostadsläge</a:t>
            </a:r>
          </a:p>
          <a:p>
            <a:pPr marL="0" indent="0">
              <a:lnSpc>
                <a:spcPct val="150000"/>
              </a:lnSpc>
              <a:buNone/>
            </a:pPr>
            <a:r>
              <a:rPr lang="sv-SE" sz="1700"/>
              <a:t>• Vem man bor med</a:t>
            </a:r>
            <a:br>
              <a:rPr lang="sv-SE" sz="1700"/>
            </a:br>
            <a:r>
              <a:rPr lang="sv-SE" sz="1700"/>
              <a:t>• Föräldrars/vårdnadshavares sysselsätning</a:t>
            </a:r>
            <a:br>
              <a:rPr lang="sv-SE" sz="1700"/>
            </a:br>
            <a:r>
              <a:rPr lang="sv-SE" sz="1700"/>
              <a:t>• Ekonomi</a:t>
            </a:r>
            <a:br>
              <a:rPr lang="sv-SE" sz="1700"/>
            </a:br>
            <a:r>
              <a:rPr lang="sv-SE" sz="1700"/>
              <a:t>• Härkomst</a:t>
            </a:r>
            <a:endParaRPr lang="sv-SE" sz="1700" dirty="0"/>
          </a:p>
        </p:txBody>
      </p:sp>
      <p:grpSp>
        <p:nvGrpSpPr>
          <p:cNvPr id="5000" name="BodyContent"/>
          <p:cNvGrpSpPr/>
          <p:nvPr/>
        </p:nvGrpSpPr>
        <p:grpSpPr>
          <a:xfrm>
            <a:off x="720000" y="2196000"/>
            <a:ext cx="1572405" cy="351649"/>
            <a:chOff x="720000" y="2196000"/>
            <a:chExt cx="1572405" cy="351649"/>
          </a:xfrm>
        </p:grpSpPr>
        <p:graphicFrame>
          <p:nvGraphicFramePr>
            <p:cNvPr id="5002" name="BodyContentTable"/>
            <p:cNvGraphicFramePr>
              <a:graphicFrameLocks/>
            </p:cNvGraphicFramePr>
            <p:nvPr/>
          </p:nvGraphicFramePr>
          <p:xfrm>
            <a:off x="720000" y="2196000"/>
            <a:ext cx="1572405" cy="351649"/>
          </p:xfrm>
          <a:graphic>
            <a:graphicData uri="http://schemas.openxmlformats.org/drawingml/2006/table">
              <a:tbl>
                <a:tblPr/>
                <a:tblGrid>
                  <a:gridCol w="1572405">
                    <a:extLst>
                      <a:ext uri="{9D8B030D-6E8A-4147-A177-3AD203B41FA5}">
                        <a16:colId xmlns:a16="http://schemas.microsoft.com/office/drawing/2014/main" val="20000"/>
                      </a:ext>
                    </a:extLst>
                  </a:gridCol>
                </a:tblGrid>
                <a:tr h="351649">
                  <a:tc>
                    <a:txBody>
                      <a:bodyPr/>
                      <a:lstStyle/>
                      <a:p>
                        <a:endParaRPr lang="sv-SE"/>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pSp>
      <p:pic>
        <p:nvPicPr>
          <p:cNvPr id="3" name="Title1Right" descr="//svara.indikator.org/MediaLibraries/ProjectLibraries/{0f7eaa13-338b-4991-b035-f1cae3013bd5}/1.Demografi-min.jpeg">
            <a:extLst>
              <a:ext uri="{FF2B5EF4-FFF2-40B4-BE49-F238E27FC236}">
                <a16:creationId xmlns:a16="http://schemas.microsoft.com/office/drawing/2014/main" id="{E166BEC2-E9DB-B517-1890-E999C434EA92}"/>
              </a:ext>
            </a:extLst>
          </p:cNvPr>
          <p:cNvPicPr>
            <a:picLocks noChangeAspect="1"/>
          </p:cNvPicPr>
          <p:nvPr/>
        </p:nvPicPr>
        <p:blipFill>
          <a:blip r:embed="rId2" cstate="print"/>
          <a:stretch/>
        </p:blipFill>
        <p:spPr>
          <a:xfrm>
            <a:off x="6690810" y="2195999"/>
            <a:ext cx="5291151" cy="3780000"/>
          </a:xfrm>
          <a:prstGeom prst="rect">
            <a:avLst/>
          </a:prstGeom>
          <a:noFill/>
        </p:spPr>
      </p:pic>
      <p:sp>
        <p:nvSpPr>
          <p:cNvPr id="6" name="Platshållare för bildnummer 5">
            <a:extLst>
              <a:ext uri="{FF2B5EF4-FFF2-40B4-BE49-F238E27FC236}">
                <a16:creationId xmlns:a16="http://schemas.microsoft.com/office/drawing/2014/main" id="{986F1101-2A6B-3457-7BDC-CBDDAA27C4EE}"/>
              </a:ext>
            </a:extLst>
          </p:cNvPr>
          <p:cNvSpPr>
            <a:spLocks noGrp="1"/>
          </p:cNvSpPr>
          <p:nvPr>
            <p:ph type="sldNum" sz="quarter" idx="12"/>
          </p:nvPr>
        </p:nvSpPr>
        <p:spPr/>
        <p:txBody>
          <a:bodyPr/>
          <a:lstStyle/>
          <a:p>
            <a:fld id="{8EEB9E62-4301-493A-8C73-0409F1A2D539}" type="slidenum">
              <a:rPr lang="sv-SE" smtClean="0"/>
              <a:pPr/>
              <a:t>7</a:t>
            </a:fld>
            <a:endParaRPr lang="sv-SE"/>
          </a:p>
        </p:txBody>
      </p:sp>
    </p:spTree>
    <p:extLst>
      <p:ext uri="{BB962C8B-B14F-4D97-AF65-F5344CB8AC3E}">
        <p14:creationId xmlns:p14="http://schemas.microsoft.com/office/powerpoint/2010/main" val="2186916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715" y="1278463"/>
            <a:ext cx="3710338" cy="2602525"/>
            <a:chOff x="0" y="0"/>
            <a:chExt cx="841528" cy="590269"/>
          </a:xfrm>
        </p:grpSpPr>
        <p:sp>
          <p:nvSpPr>
            <p:cNvPr id="3" name="Freeform 3"/>
            <p:cNvSpPr/>
            <p:nvPr/>
          </p:nvSpPr>
          <p:spPr>
            <a:xfrm>
              <a:off x="0" y="0"/>
              <a:ext cx="841528" cy="590269"/>
            </a:xfrm>
            <a:custGeom>
              <a:avLst/>
              <a:gdLst/>
              <a:ahLst/>
              <a:cxnLst/>
              <a:rect l="l" t="t" r="r" b="b"/>
              <a:pathLst>
                <a:path w="841528" h="590269">
                  <a:moveTo>
                    <a:pt x="16693" y="0"/>
                  </a:moveTo>
                  <a:lnTo>
                    <a:pt x="824835" y="0"/>
                  </a:lnTo>
                  <a:cubicBezTo>
                    <a:pt x="834054" y="0"/>
                    <a:pt x="841528" y="7474"/>
                    <a:pt x="841528" y="16693"/>
                  </a:cubicBezTo>
                  <a:lnTo>
                    <a:pt x="841528" y="573576"/>
                  </a:lnTo>
                  <a:cubicBezTo>
                    <a:pt x="841528" y="582795"/>
                    <a:pt x="834054" y="590269"/>
                    <a:pt x="824835" y="590269"/>
                  </a:cubicBezTo>
                  <a:lnTo>
                    <a:pt x="16693" y="590269"/>
                  </a:lnTo>
                  <a:cubicBezTo>
                    <a:pt x="7474" y="590269"/>
                    <a:pt x="0" y="582795"/>
                    <a:pt x="0" y="573576"/>
                  </a:cubicBezTo>
                  <a:lnTo>
                    <a:pt x="0" y="16693"/>
                  </a:lnTo>
                  <a:cubicBezTo>
                    <a:pt x="0" y="7474"/>
                    <a:pt x="7474" y="0"/>
                    <a:pt x="16693" y="0"/>
                  </a:cubicBezTo>
                  <a:close/>
                </a:path>
              </a:pathLst>
            </a:custGeom>
            <a:solidFill>
              <a:srgbClr val="7A09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TextBox 4"/>
            <p:cNvSpPr txBox="1"/>
            <p:nvPr/>
          </p:nvSpPr>
          <p:spPr>
            <a:xfrm>
              <a:off x="0" y="-19050"/>
              <a:ext cx="841528" cy="609319"/>
            </a:xfrm>
            <a:prstGeom prst="rect">
              <a:avLst/>
            </a:prstGeom>
          </p:spPr>
          <p:txBody>
            <a:bodyPr lIns="18288" tIns="18288" rIns="18288" bIns="18288" rtlCol="0" anchor="ctr"/>
            <a:lstStyle/>
            <a:p>
              <a:pPr marL="0" marR="0" lvl="0" indent="0" algn="ctr" defTabSz="914400" rtl="0" eaLnBrk="1" fontAlgn="auto" latinLnBrk="0" hangingPunct="1">
                <a:lnSpc>
                  <a:spcPts val="9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 name="Group 5"/>
          <p:cNvGrpSpPr/>
          <p:nvPr/>
        </p:nvGrpSpPr>
        <p:grpSpPr>
          <a:xfrm>
            <a:off x="127605" y="112174"/>
            <a:ext cx="3710338" cy="1013889"/>
            <a:chOff x="0" y="0"/>
            <a:chExt cx="841528" cy="229956"/>
          </a:xfrm>
        </p:grpSpPr>
        <p:sp>
          <p:nvSpPr>
            <p:cNvPr id="6" name="Freeform 6"/>
            <p:cNvSpPr/>
            <p:nvPr/>
          </p:nvSpPr>
          <p:spPr>
            <a:xfrm>
              <a:off x="0" y="0"/>
              <a:ext cx="841528" cy="229956"/>
            </a:xfrm>
            <a:custGeom>
              <a:avLst/>
              <a:gdLst/>
              <a:ahLst/>
              <a:cxnLst/>
              <a:rect l="l" t="t" r="r" b="b"/>
              <a:pathLst>
                <a:path w="841528" h="229956">
                  <a:moveTo>
                    <a:pt x="16693" y="0"/>
                  </a:moveTo>
                  <a:lnTo>
                    <a:pt x="824835" y="0"/>
                  </a:lnTo>
                  <a:cubicBezTo>
                    <a:pt x="834054" y="0"/>
                    <a:pt x="841528" y="7474"/>
                    <a:pt x="841528" y="16693"/>
                  </a:cubicBezTo>
                  <a:lnTo>
                    <a:pt x="841528" y="213264"/>
                  </a:lnTo>
                  <a:cubicBezTo>
                    <a:pt x="841528" y="222483"/>
                    <a:pt x="834054" y="229956"/>
                    <a:pt x="824835" y="229956"/>
                  </a:cubicBezTo>
                  <a:lnTo>
                    <a:pt x="16693" y="229956"/>
                  </a:lnTo>
                  <a:cubicBezTo>
                    <a:pt x="7474" y="229956"/>
                    <a:pt x="0" y="222483"/>
                    <a:pt x="0" y="213264"/>
                  </a:cubicBezTo>
                  <a:lnTo>
                    <a:pt x="0" y="16693"/>
                  </a:lnTo>
                  <a:cubicBezTo>
                    <a:pt x="0" y="7474"/>
                    <a:pt x="7474" y="0"/>
                    <a:pt x="16693" y="0"/>
                  </a:cubicBezTo>
                  <a:close/>
                </a:path>
              </a:pathLst>
            </a:custGeom>
            <a:solidFill>
              <a:srgbClr val="7A09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7"/>
            <p:cNvSpPr txBox="1"/>
            <p:nvPr/>
          </p:nvSpPr>
          <p:spPr>
            <a:xfrm>
              <a:off x="0" y="-19050"/>
              <a:ext cx="841528" cy="249006"/>
            </a:xfrm>
            <a:prstGeom prst="rect">
              <a:avLst/>
            </a:prstGeom>
          </p:spPr>
          <p:txBody>
            <a:bodyPr lIns="18288" tIns="18288" rIns="18288" bIns="18288" rtlCol="0" anchor="ctr"/>
            <a:lstStyle/>
            <a:p>
              <a:pPr marL="0" marR="0" lvl="0" indent="0" algn="ctr" defTabSz="914400" rtl="0" eaLnBrk="1" fontAlgn="auto" latinLnBrk="0" hangingPunct="1">
                <a:lnSpc>
                  <a:spcPts val="9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8" name="Group 8"/>
          <p:cNvGrpSpPr/>
          <p:nvPr/>
        </p:nvGrpSpPr>
        <p:grpSpPr>
          <a:xfrm>
            <a:off x="8140278" y="112174"/>
            <a:ext cx="3909345" cy="6633653"/>
            <a:chOff x="0" y="0"/>
            <a:chExt cx="862566" cy="1463663"/>
          </a:xfrm>
        </p:grpSpPr>
        <p:sp>
          <p:nvSpPr>
            <p:cNvPr id="9" name="Freeform 9"/>
            <p:cNvSpPr/>
            <p:nvPr/>
          </p:nvSpPr>
          <p:spPr>
            <a:xfrm>
              <a:off x="0" y="0"/>
              <a:ext cx="862566" cy="1463663"/>
            </a:xfrm>
            <a:custGeom>
              <a:avLst/>
              <a:gdLst/>
              <a:ahLst/>
              <a:cxnLst/>
              <a:rect l="l" t="t" r="r" b="b"/>
              <a:pathLst>
                <a:path w="862566" h="1463663">
                  <a:moveTo>
                    <a:pt x="15843" y="0"/>
                  </a:moveTo>
                  <a:lnTo>
                    <a:pt x="846723" y="0"/>
                  </a:lnTo>
                  <a:cubicBezTo>
                    <a:pt x="850925" y="0"/>
                    <a:pt x="854955" y="1669"/>
                    <a:pt x="857926" y="4640"/>
                  </a:cubicBezTo>
                  <a:cubicBezTo>
                    <a:pt x="860897" y="7611"/>
                    <a:pt x="862566" y="11641"/>
                    <a:pt x="862566" y="15843"/>
                  </a:cubicBezTo>
                  <a:lnTo>
                    <a:pt x="862566" y="1447820"/>
                  </a:lnTo>
                  <a:cubicBezTo>
                    <a:pt x="862566" y="1456570"/>
                    <a:pt x="855473" y="1463663"/>
                    <a:pt x="846723" y="1463663"/>
                  </a:cubicBezTo>
                  <a:lnTo>
                    <a:pt x="15843" y="1463663"/>
                  </a:lnTo>
                  <a:cubicBezTo>
                    <a:pt x="11641" y="1463663"/>
                    <a:pt x="7611" y="1461994"/>
                    <a:pt x="4640" y="1459023"/>
                  </a:cubicBezTo>
                  <a:cubicBezTo>
                    <a:pt x="1669" y="1456052"/>
                    <a:pt x="0" y="1452022"/>
                    <a:pt x="0" y="1447820"/>
                  </a:cubicBezTo>
                  <a:lnTo>
                    <a:pt x="0" y="15843"/>
                  </a:lnTo>
                  <a:cubicBezTo>
                    <a:pt x="0" y="11641"/>
                    <a:pt x="1669" y="7611"/>
                    <a:pt x="4640" y="4640"/>
                  </a:cubicBezTo>
                  <a:cubicBezTo>
                    <a:pt x="7611" y="1669"/>
                    <a:pt x="11641" y="0"/>
                    <a:pt x="15843" y="0"/>
                  </a:cubicBezTo>
                  <a:close/>
                </a:path>
              </a:pathLst>
            </a:custGeom>
            <a:solidFill>
              <a:srgbClr val="7A09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10"/>
            <p:cNvSpPr txBox="1"/>
            <p:nvPr/>
          </p:nvSpPr>
          <p:spPr>
            <a:xfrm>
              <a:off x="0" y="-19050"/>
              <a:ext cx="862566" cy="1482713"/>
            </a:xfrm>
            <a:prstGeom prst="rect">
              <a:avLst/>
            </a:prstGeom>
          </p:spPr>
          <p:txBody>
            <a:bodyPr lIns="18288" tIns="18288" rIns="18288" bIns="18288" rtlCol="0" anchor="ctr"/>
            <a:lstStyle/>
            <a:p>
              <a:pPr marL="0" marR="0" lvl="0" indent="0" algn="ctr" defTabSz="914400" rtl="0" eaLnBrk="1" fontAlgn="auto" latinLnBrk="0" hangingPunct="1">
                <a:lnSpc>
                  <a:spcPts val="9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mn-cs"/>
              </a:endParaRPr>
            </a:p>
          </p:txBody>
        </p:sp>
      </p:grpSp>
      <p:pic>
        <p:nvPicPr>
          <p:cNvPr id="11" name="Picture 11"/>
          <p:cNvPicPr>
            <a:picLocks noChangeAspect="1"/>
          </p:cNvPicPr>
          <p:nvPr/>
        </p:nvPicPr>
        <p:blipFill>
          <a:blip r:embed="rId3"/>
          <a:stretch>
            <a:fillRect/>
          </a:stretch>
        </p:blipFill>
        <p:spPr>
          <a:xfrm>
            <a:off x="8247031" y="3102520"/>
            <a:ext cx="3565304" cy="1053516"/>
          </a:xfrm>
          <a:prstGeom prst="rect">
            <a:avLst/>
          </a:prstGeom>
        </p:spPr>
      </p:pic>
      <p:grpSp>
        <p:nvGrpSpPr>
          <p:cNvPr id="13" name="Group 13"/>
          <p:cNvGrpSpPr/>
          <p:nvPr/>
        </p:nvGrpSpPr>
        <p:grpSpPr>
          <a:xfrm>
            <a:off x="4009426" y="112174"/>
            <a:ext cx="3980477" cy="6633653"/>
            <a:chOff x="0" y="0"/>
            <a:chExt cx="828386" cy="1380544"/>
          </a:xfrm>
        </p:grpSpPr>
        <p:sp>
          <p:nvSpPr>
            <p:cNvPr id="14" name="Freeform 14"/>
            <p:cNvSpPr/>
            <p:nvPr/>
          </p:nvSpPr>
          <p:spPr>
            <a:xfrm>
              <a:off x="0" y="0"/>
              <a:ext cx="828386" cy="1380544"/>
            </a:xfrm>
            <a:custGeom>
              <a:avLst/>
              <a:gdLst/>
              <a:ahLst/>
              <a:cxnLst/>
              <a:rect l="l" t="t" r="r" b="b"/>
              <a:pathLst>
                <a:path w="828386" h="1380544">
                  <a:moveTo>
                    <a:pt x="15560" y="0"/>
                  </a:moveTo>
                  <a:lnTo>
                    <a:pt x="812826" y="0"/>
                  </a:lnTo>
                  <a:cubicBezTo>
                    <a:pt x="821420" y="0"/>
                    <a:pt x="828386" y="6966"/>
                    <a:pt x="828386" y="15560"/>
                  </a:cubicBezTo>
                  <a:lnTo>
                    <a:pt x="828386" y="1364985"/>
                  </a:lnTo>
                  <a:cubicBezTo>
                    <a:pt x="828386" y="1373578"/>
                    <a:pt x="821420" y="1380544"/>
                    <a:pt x="812826" y="1380544"/>
                  </a:cubicBezTo>
                  <a:lnTo>
                    <a:pt x="15560" y="1380544"/>
                  </a:lnTo>
                  <a:cubicBezTo>
                    <a:pt x="6966" y="1380544"/>
                    <a:pt x="0" y="1373578"/>
                    <a:pt x="0" y="1364985"/>
                  </a:cubicBezTo>
                  <a:lnTo>
                    <a:pt x="0" y="15560"/>
                  </a:lnTo>
                  <a:cubicBezTo>
                    <a:pt x="0" y="6966"/>
                    <a:pt x="6966" y="0"/>
                    <a:pt x="15560" y="0"/>
                  </a:cubicBezTo>
                  <a:close/>
                </a:path>
              </a:pathLst>
            </a:custGeom>
            <a:solidFill>
              <a:srgbClr val="7A09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15" name="TextBox 15"/>
            <p:cNvSpPr txBox="1"/>
            <p:nvPr/>
          </p:nvSpPr>
          <p:spPr>
            <a:xfrm>
              <a:off x="0" y="-19050"/>
              <a:ext cx="828386" cy="1399594"/>
            </a:xfrm>
            <a:prstGeom prst="rect">
              <a:avLst/>
            </a:prstGeom>
          </p:spPr>
          <p:txBody>
            <a:bodyPr lIns="18288" tIns="18288" rIns="18288" bIns="18288" rtlCol="0" anchor="ctr"/>
            <a:lstStyle/>
            <a:p>
              <a:pPr marL="0" marR="0" lvl="0" indent="0" algn="ctr" defTabSz="914400" rtl="0" eaLnBrk="1" fontAlgn="auto" latinLnBrk="0" hangingPunct="1">
                <a:lnSpc>
                  <a:spcPts val="9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mn-cs"/>
              </a:endParaRPr>
            </a:p>
          </p:txBody>
        </p:sp>
      </p:grpSp>
      <p:pic>
        <p:nvPicPr>
          <p:cNvPr id="16" name="Picture 16"/>
          <p:cNvPicPr>
            <a:picLocks noChangeAspect="1"/>
          </p:cNvPicPr>
          <p:nvPr/>
        </p:nvPicPr>
        <p:blipFill>
          <a:blip r:embed="rId4"/>
          <a:stretch>
            <a:fillRect/>
          </a:stretch>
        </p:blipFill>
        <p:spPr>
          <a:xfrm>
            <a:off x="284482" y="1957564"/>
            <a:ext cx="3523249" cy="2042381"/>
          </a:xfrm>
          <a:prstGeom prst="rect">
            <a:avLst/>
          </a:prstGeom>
        </p:spPr>
      </p:pic>
      <p:grpSp>
        <p:nvGrpSpPr>
          <p:cNvPr id="17" name="Group 17"/>
          <p:cNvGrpSpPr/>
          <p:nvPr/>
        </p:nvGrpSpPr>
        <p:grpSpPr>
          <a:xfrm>
            <a:off x="148715" y="4029354"/>
            <a:ext cx="3710338" cy="2716473"/>
            <a:chOff x="0" y="0"/>
            <a:chExt cx="841528" cy="616113"/>
          </a:xfrm>
        </p:grpSpPr>
        <p:sp>
          <p:nvSpPr>
            <p:cNvPr id="18" name="Freeform 18"/>
            <p:cNvSpPr/>
            <p:nvPr/>
          </p:nvSpPr>
          <p:spPr>
            <a:xfrm>
              <a:off x="0" y="0"/>
              <a:ext cx="841528" cy="616113"/>
            </a:xfrm>
            <a:custGeom>
              <a:avLst/>
              <a:gdLst/>
              <a:ahLst/>
              <a:cxnLst/>
              <a:rect l="l" t="t" r="r" b="b"/>
              <a:pathLst>
                <a:path w="841528" h="616113">
                  <a:moveTo>
                    <a:pt x="16693" y="0"/>
                  </a:moveTo>
                  <a:lnTo>
                    <a:pt x="824835" y="0"/>
                  </a:lnTo>
                  <a:cubicBezTo>
                    <a:pt x="834054" y="0"/>
                    <a:pt x="841528" y="7474"/>
                    <a:pt x="841528" y="16693"/>
                  </a:cubicBezTo>
                  <a:lnTo>
                    <a:pt x="841528" y="599420"/>
                  </a:lnTo>
                  <a:cubicBezTo>
                    <a:pt x="841528" y="608639"/>
                    <a:pt x="834054" y="616113"/>
                    <a:pt x="824835" y="616113"/>
                  </a:cubicBezTo>
                  <a:lnTo>
                    <a:pt x="16693" y="616113"/>
                  </a:lnTo>
                  <a:cubicBezTo>
                    <a:pt x="7474" y="616113"/>
                    <a:pt x="0" y="608639"/>
                    <a:pt x="0" y="599420"/>
                  </a:cubicBezTo>
                  <a:lnTo>
                    <a:pt x="0" y="16693"/>
                  </a:lnTo>
                  <a:cubicBezTo>
                    <a:pt x="0" y="7474"/>
                    <a:pt x="7474" y="0"/>
                    <a:pt x="16693" y="0"/>
                  </a:cubicBezTo>
                  <a:close/>
                </a:path>
              </a:pathLst>
            </a:custGeom>
            <a:solidFill>
              <a:srgbClr val="7A09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19" name="TextBox 19"/>
            <p:cNvSpPr txBox="1"/>
            <p:nvPr/>
          </p:nvSpPr>
          <p:spPr>
            <a:xfrm>
              <a:off x="0" y="-19050"/>
              <a:ext cx="841528" cy="635163"/>
            </a:xfrm>
            <a:prstGeom prst="rect">
              <a:avLst/>
            </a:prstGeom>
          </p:spPr>
          <p:txBody>
            <a:bodyPr lIns="18288" tIns="18288" rIns="18288" bIns="18288" rtlCol="0" anchor="ctr"/>
            <a:lstStyle/>
            <a:p>
              <a:pPr marL="0" marR="0" lvl="0" indent="0" algn="ctr" defTabSz="914400" rtl="0" eaLnBrk="1" fontAlgn="auto" latinLnBrk="0" hangingPunct="1">
                <a:lnSpc>
                  <a:spcPts val="9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mn-cs"/>
              </a:endParaRPr>
            </a:p>
          </p:txBody>
        </p:sp>
      </p:grpSp>
      <p:pic>
        <p:nvPicPr>
          <p:cNvPr id="20" name="Picture 20"/>
          <p:cNvPicPr>
            <a:picLocks noChangeAspect="1"/>
          </p:cNvPicPr>
          <p:nvPr/>
        </p:nvPicPr>
        <p:blipFill>
          <a:blip r:embed="rId5"/>
          <a:stretch>
            <a:fillRect/>
          </a:stretch>
        </p:blipFill>
        <p:spPr>
          <a:xfrm>
            <a:off x="-21400" y="4773138"/>
            <a:ext cx="3504079" cy="2115621"/>
          </a:xfrm>
          <a:prstGeom prst="rect">
            <a:avLst/>
          </a:prstGeom>
        </p:spPr>
      </p:pic>
      <p:sp>
        <p:nvSpPr>
          <p:cNvPr id="21" name="Freeform 21"/>
          <p:cNvSpPr/>
          <p:nvPr/>
        </p:nvSpPr>
        <p:spPr>
          <a:xfrm>
            <a:off x="9305796" y="505094"/>
            <a:ext cx="1578309" cy="1205433"/>
          </a:xfrm>
          <a:custGeom>
            <a:avLst/>
            <a:gdLst/>
            <a:ahLst/>
            <a:cxnLst/>
            <a:rect l="l" t="t" r="r" b="b"/>
            <a:pathLst>
              <a:path w="2367463" h="1808150">
                <a:moveTo>
                  <a:pt x="0" y="0"/>
                </a:moveTo>
                <a:lnTo>
                  <a:pt x="2367463" y="0"/>
                </a:lnTo>
                <a:lnTo>
                  <a:pt x="2367463" y="1808150"/>
                </a:lnTo>
                <a:lnTo>
                  <a:pt x="0" y="18081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pic>
        <p:nvPicPr>
          <p:cNvPr id="22" name="Picture 22"/>
          <p:cNvPicPr>
            <a:picLocks noChangeAspect="1"/>
          </p:cNvPicPr>
          <p:nvPr/>
        </p:nvPicPr>
        <p:blipFill>
          <a:blip r:embed="rId8"/>
          <a:stretch>
            <a:fillRect/>
          </a:stretch>
        </p:blipFill>
        <p:spPr>
          <a:xfrm>
            <a:off x="5540127" y="776468"/>
            <a:ext cx="2297731" cy="2170105"/>
          </a:xfrm>
          <a:prstGeom prst="rect">
            <a:avLst/>
          </a:prstGeom>
        </p:spPr>
      </p:pic>
      <p:pic>
        <p:nvPicPr>
          <p:cNvPr id="23" name="Picture 23"/>
          <p:cNvPicPr>
            <a:picLocks noChangeAspect="1"/>
          </p:cNvPicPr>
          <p:nvPr/>
        </p:nvPicPr>
        <p:blipFill>
          <a:blip r:embed="rId9"/>
          <a:stretch>
            <a:fillRect/>
          </a:stretch>
        </p:blipFill>
        <p:spPr>
          <a:xfrm>
            <a:off x="5475713" y="2858183"/>
            <a:ext cx="2207337" cy="2064835"/>
          </a:xfrm>
          <a:prstGeom prst="rect">
            <a:avLst/>
          </a:prstGeom>
        </p:spPr>
      </p:pic>
      <p:sp>
        <p:nvSpPr>
          <p:cNvPr id="24" name="Freeform 24"/>
          <p:cNvSpPr/>
          <p:nvPr/>
        </p:nvSpPr>
        <p:spPr>
          <a:xfrm>
            <a:off x="4445655" y="1570849"/>
            <a:ext cx="871454" cy="968681"/>
          </a:xfrm>
          <a:custGeom>
            <a:avLst/>
            <a:gdLst/>
            <a:ahLst/>
            <a:cxnLst/>
            <a:rect l="l" t="t" r="r" b="b"/>
            <a:pathLst>
              <a:path w="1307181" h="1453021">
                <a:moveTo>
                  <a:pt x="0" y="0"/>
                </a:moveTo>
                <a:lnTo>
                  <a:pt x="1307181" y="0"/>
                </a:lnTo>
                <a:lnTo>
                  <a:pt x="1307181" y="1453021"/>
                </a:lnTo>
                <a:lnTo>
                  <a:pt x="0" y="14530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pic>
        <p:nvPicPr>
          <p:cNvPr id="25" name="Picture 25"/>
          <p:cNvPicPr>
            <a:picLocks noChangeAspect="1"/>
          </p:cNvPicPr>
          <p:nvPr/>
        </p:nvPicPr>
        <p:blipFill>
          <a:blip r:embed="rId12"/>
          <a:stretch>
            <a:fillRect/>
          </a:stretch>
        </p:blipFill>
        <p:spPr>
          <a:xfrm>
            <a:off x="5575645" y="4711540"/>
            <a:ext cx="2388203" cy="2151453"/>
          </a:xfrm>
          <a:prstGeom prst="rect">
            <a:avLst/>
          </a:prstGeom>
        </p:spPr>
      </p:pic>
      <p:sp>
        <p:nvSpPr>
          <p:cNvPr id="26" name="Freeform 26"/>
          <p:cNvSpPr/>
          <p:nvPr/>
        </p:nvSpPr>
        <p:spPr>
          <a:xfrm>
            <a:off x="4572928" y="3849965"/>
            <a:ext cx="714484" cy="714484"/>
          </a:xfrm>
          <a:custGeom>
            <a:avLst/>
            <a:gdLst/>
            <a:ahLst/>
            <a:cxnLst/>
            <a:rect l="l" t="t" r="r" b="b"/>
            <a:pathLst>
              <a:path w="1071726" h="1071726">
                <a:moveTo>
                  <a:pt x="0" y="0"/>
                </a:moveTo>
                <a:lnTo>
                  <a:pt x="1071726" y="0"/>
                </a:lnTo>
                <a:lnTo>
                  <a:pt x="1071726" y="1071727"/>
                </a:lnTo>
                <a:lnTo>
                  <a:pt x="0" y="107172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7" name="Freeform 27"/>
          <p:cNvSpPr/>
          <p:nvPr/>
        </p:nvSpPr>
        <p:spPr>
          <a:xfrm>
            <a:off x="4481898" y="5787450"/>
            <a:ext cx="896545" cy="672409"/>
          </a:xfrm>
          <a:custGeom>
            <a:avLst/>
            <a:gdLst/>
            <a:ahLst/>
            <a:cxnLst/>
            <a:rect l="l" t="t" r="r" b="b"/>
            <a:pathLst>
              <a:path w="1344818" h="1008614">
                <a:moveTo>
                  <a:pt x="0" y="0"/>
                </a:moveTo>
                <a:lnTo>
                  <a:pt x="1344818" y="0"/>
                </a:lnTo>
                <a:lnTo>
                  <a:pt x="1344818" y="1008614"/>
                </a:lnTo>
                <a:lnTo>
                  <a:pt x="0" y="100861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8" name="AutoShape 28"/>
          <p:cNvSpPr/>
          <p:nvPr/>
        </p:nvSpPr>
        <p:spPr>
          <a:xfrm flipV="1">
            <a:off x="8428110" y="3203323"/>
            <a:ext cx="2871296" cy="12700"/>
          </a:xfrm>
          <a:prstGeom prst="line">
            <a:avLst/>
          </a:prstGeom>
          <a:ln w="38100" cap="flat">
            <a:solidFill>
              <a:srgbClr val="FFDDDD"/>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9" name="Freeform 29"/>
          <p:cNvSpPr/>
          <p:nvPr/>
        </p:nvSpPr>
        <p:spPr>
          <a:xfrm>
            <a:off x="3125316" y="4074610"/>
            <a:ext cx="598156" cy="1018138"/>
          </a:xfrm>
          <a:custGeom>
            <a:avLst/>
            <a:gdLst/>
            <a:ahLst/>
            <a:cxnLst/>
            <a:rect l="l" t="t" r="r" b="b"/>
            <a:pathLst>
              <a:path w="897234" h="1527207">
                <a:moveTo>
                  <a:pt x="0" y="0"/>
                </a:moveTo>
                <a:lnTo>
                  <a:pt x="897234" y="0"/>
                </a:lnTo>
                <a:lnTo>
                  <a:pt x="897234" y="1527207"/>
                </a:lnTo>
                <a:lnTo>
                  <a:pt x="0" y="152720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0" name="AutoShape 30"/>
          <p:cNvSpPr/>
          <p:nvPr/>
        </p:nvSpPr>
        <p:spPr>
          <a:xfrm>
            <a:off x="4443770" y="2804403"/>
            <a:ext cx="3111790" cy="0"/>
          </a:xfrm>
          <a:prstGeom prst="line">
            <a:avLst/>
          </a:prstGeom>
          <a:ln w="38100" cap="flat">
            <a:solidFill>
              <a:srgbClr val="FFDDDD"/>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1" name="TextBox 31"/>
          <p:cNvSpPr txBox="1"/>
          <p:nvPr/>
        </p:nvSpPr>
        <p:spPr>
          <a:xfrm>
            <a:off x="106494" y="306833"/>
            <a:ext cx="3752559" cy="538609"/>
          </a:xfrm>
          <a:prstGeom prst="rect">
            <a:avLst/>
          </a:prstGeom>
        </p:spPr>
        <p:txBody>
          <a:bodyPr lIns="0" tIns="0" rIns="0" bIns="0" rtlCol="0" anchor="t">
            <a:spAutoFit/>
          </a:bodyPr>
          <a:lstStyle/>
          <a:p>
            <a:pPr marL="0" marR="0" lvl="0" indent="0" algn="ctr" defTabSz="914400" rtl="0" eaLnBrk="1" fontAlgn="auto" latinLnBrk="0" hangingPunct="1">
              <a:lnSpc>
                <a:spcPts val="4196"/>
              </a:lnSpc>
              <a:spcBef>
                <a:spcPts val="0"/>
              </a:spcBef>
              <a:spcAft>
                <a:spcPts val="0"/>
              </a:spcAft>
              <a:buClrTx/>
              <a:buSzTx/>
              <a:buFontTx/>
              <a:buNone/>
              <a:tabLst/>
              <a:defRPr/>
            </a:pPr>
            <a:r>
              <a:rPr kumimoji="0" lang="en-US" sz="2997" b="0" i="0" u="none" strike="noStrike" kern="1200" cap="none" spc="0" normalizeH="0" baseline="0" noProof="0">
                <a:ln>
                  <a:noFill/>
                </a:ln>
                <a:solidFill>
                  <a:srgbClr val="FDDDDD"/>
                </a:solidFill>
                <a:effectLst/>
                <a:uLnTx/>
                <a:uFillTx/>
                <a:latin typeface="Arial Bold"/>
                <a:ea typeface="+mn-ea"/>
                <a:cs typeface="+mn-cs"/>
              </a:rPr>
              <a:t>SKOLA &amp; FRITID</a:t>
            </a:r>
          </a:p>
        </p:txBody>
      </p:sp>
      <p:sp>
        <p:nvSpPr>
          <p:cNvPr id="32" name="TextBox 32"/>
          <p:cNvSpPr txBox="1"/>
          <p:nvPr/>
        </p:nvSpPr>
        <p:spPr>
          <a:xfrm>
            <a:off x="8533229" y="2049054"/>
            <a:ext cx="3123443" cy="538609"/>
          </a:xfrm>
          <a:prstGeom prst="rect">
            <a:avLst/>
          </a:prstGeom>
        </p:spPr>
        <p:txBody>
          <a:bodyPr lIns="0" tIns="0" rIns="0" bIns="0" rtlCol="0" anchor="t">
            <a:spAutoFit/>
          </a:bodyPr>
          <a:lstStyle/>
          <a:p>
            <a:pPr marL="0" marR="0" lvl="0" indent="0" algn="ctr" defTabSz="91440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DDDDD"/>
                </a:solidFill>
                <a:effectLst/>
                <a:uLnTx/>
                <a:uFillTx/>
                <a:latin typeface="Arial Bold"/>
                <a:ea typeface="+mn-ea"/>
                <a:cs typeface="+mn-cs"/>
              </a:rPr>
              <a:t>Fler tjejer än killar känner sig stressade inför skolarbetet</a:t>
            </a:r>
          </a:p>
        </p:txBody>
      </p:sp>
      <p:sp>
        <p:nvSpPr>
          <p:cNvPr id="33" name="TextBox 33"/>
          <p:cNvSpPr txBox="1"/>
          <p:nvPr/>
        </p:nvSpPr>
        <p:spPr>
          <a:xfrm>
            <a:off x="707111" y="1308717"/>
            <a:ext cx="2593546" cy="730969"/>
          </a:xfrm>
          <a:prstGeom prst="rect">
            <a:avLst/>
          </a:prstGeom>
        </p:spPr>
        <p:txBody>
          <a:bodyPr lIns="0" tIns="0" rIns="0" bIns="0" rtlCol="0" anchor="t">
            <a:spAutoFit/>
          </a:bodyPr>
          <a:lstStyle/>
          <a:p>
            <a:pPr marL="0" marR="0" lvl="0" indent="0" algn="ctr" defTabSz="914400" rtl="0" eaLnBrk="1" fontAlgn="auto" latinLnBrk="0" hangingPunct="1">
              <a:lnSpc>
                <a:spcPts val="1905"/>
              </a:lnSpc>
              <a:spcBef>
                <a:spcPts val="0"/>
              </a:spcBef>
              <a:spcAft>
                <a:spcPts val="0"/>
              </a:spcAft>
              <a:buClrTx/>
              <a:buSzTx/>
              <a:buFontTx/>
              <a:buNone/>
              <a:tabLst/>
              <a:defRPr/>
            </a:pPr>
            <a:r>
              <a:rPr kumimoji="0" lang="en-US" sz="1361" b="0" i="0" u="none" strike="noStrike" kern="1200" cap="none" spc="0" normalizeH="0" baseline="0" noProof="0">
                <a:ln>
                  <a:noFill/>
                </a:ln>
                <a:solidFill>
                  <a:srgbClr val="FDDDDD"/>
                </a:solidFill>
                <a:effectLst/>
                <a:uLnTx/>
                <a:uFillTx/>
                <a:latin typeface="Arial Bold"/>
                <a:ea typeface="+mn-ea"/>
                <a:cs typeface="+mn-cs"/>
              </a:rPr>
              <a:t>Andelen killar som använder skärm 5h eller mer på vardagar har minskat</a:t>
            </a:r>
          </a:p>
        </p:txBody>
      </p:sp>
      <p:sp>
        <p:nvSpPr>
          <p:cNvPr id="34" name="TextBox 34"/>
          <p:cNvSpPr txBox="1"/>
          <p:nvPr/>
        </p:nvSpPr>
        <p:spPr>
          <a:xfrm>
            <a:off x="363594" y="4156407"/>
            <a:ext cx="2593546" cy="692497"/>
          </a:xfrm>
          <a:prstGeom prst="rect">
            <a:avLst/>
          </a:prstGeom>
        </p:spPr>
        <p:txBody>
          <a:bodyPr lIns="0" tIns="0" rIns="0" bIns="0" rtlCol="0" anchor="t">
            <a:spAutoFit/>
          </a:bodyPr>
          <a:lstStyle/>
          <a:p>
            <a:pPr marL="0" marR="0" lvl="0" indent="0" algn="ctr" defTabSz="914400" rtl="0" eaLnBrk="1" fontAlgn="auto" latinLnBrk="0" hangingPunct="1">
              <a:lnSpc>
                <a:spcPts val="1812"/>
              </a:lnSpc>
              <a:spcBef>
                <a:spcPts val="0"/>
              </a:spcBef>
              <a:spcAft>
                <a:spcPts val="0"/>
              </a:spcAft>
              <a:buClrTx/>
              <a:buSzTx/>
              <a:buFontTx/>
              <a:buNone/>
              <a:tabLst/>
              <a:defRPr/>
            </a:pPr>
            <a:r>
              <a:rPr kumimoji="0" lang="en-US" sz="1294" b="0" i="0" u="none" strike="noStrike" kern="1200" cap="none" spc="0" normalizeH="0" baseline="0" noProof="0">
                <a:ln>
                  <a:noFill/>
                </a:ln>
                <a:solidFill>
                  <a:srgbClr val="FDDDDD"/>
                </a:solidFill>
                <a:effectLst/>
                <a:uLnTx/>
                <a:uFillTx/>
                <a:latin typeface="Arial Bold"/>
                <a:ea typeface="+mn-ea"/>
                <a:cs typeface="+mn-cs"/>
              </a:rPr>
              <a:t>Unga i årskurs 9 som skolkat någon gång per termin eller oftare har ökat</a:t>
            </a:r>
          </a:p>
        </p:txBody>
      </p:sp>
      <p:sp>
        <p:nvSpPr>
          <p:cNvPr id="35" name="TextBox 35"/>
          <p:cNvSpPr txBox="1"/>
          <p:nvPr/>
        </p:nvSpPr>
        <p:spPr>
          <a:xfrm>
            <a:off x="3957149" y="1112898"/>
            <a:ext cx="1823372" cy="218008"/>
          </a:xfrm>
          <a:prstGeom prst="rect">
            <a:avLst/>
          </a:prstGeom>
        </p:spPr>
        <p:txBody>
          <a:bodyPr lIns="0" tIns="0" rIns="0" bIns="0" rtlCol="0" anchor="t">
            <a:spAutoFit/>
          </a:bodyPr>
          <a:lstStyle/>
          <a:p>
            <a:pPr marL="0" marR="0" lvl="0" indent="0" algn="ctr" defTabSz="914400" rtl="0" eaLnBrk="1" fontAlgn="auto" latinLnBrk="0" hangingPunct="1">
              <a:lnSpc>
                <a:spcPts val="1727"/>
              </a:lnSpc>
              <a:spcBef>
                <a:spcPts val="0"/>
              </a:spcBef>
              <a:spcAft>
                <a:spcPts val="0"/>
              </a:spcAft>
              <a:buClrTx/>
              <a:buSzTx/>
              <a:buFontTx/>
              <a:buNone/>
              <a:tabLst/>
              <a:defRPr/>
            </a:pPr>
            <a:r>
              <a:rPr kumimoji="0" lang="en-US" sz="1233" b="0" i="0" u="none" strike="noStrike" kern="1200" cap="none" spc="0" normalizeH="0" baseline="0" noProof="0">
                <a:ln>
                  <a:noFill/>
                </a:ln>
                <a:solidFill>
                  <a:srgbClr val="FDDDDD"/>
                </a:solidFill>
                <a:effectLst/>
                <a:uLnTx/>
                <a:uFillTx/>
                <a:latin typeface="Arial Bold"/>
                <a:ea typeface="+mn-ea"/>
                <a:cs typeface="+mn-cs"/>
              </a:rPr>
              <a:t>Sociala medier</a:t>
            </a:r>
          </a:p>
        </p:txBody>
      </p:sp>
      <p:sp>
        <p:nvSpPr>
          <p:cNvPr id="36" name="TextBox 36"/>
          <p:cNvSpPr txBox="1"/>
          <p:nvPr/>
        </p:nvSpPr>
        <p:spPr>
          <a:xfrm>
            <a:off x="4059493" y="3184273"/>
            <a:ext cx="1741355" cy="218008"/>
          </a:xfrm>
          <a:prstGeom prst="rect">
            <a:avLst/>
          </a:prstGeom>
        </p:spPr>
        <p:txBody>
          <a:bodyPr lIns="0" tIns="0" rIns="0" bIns="0" rtlCol="0" anchor="t">
            <a:spAutoFit/>
          </a:bodyPr>
          <a:lstStyle/>
          <a:p>
            <a:pPr marL="0" marR="0" lvl="0" indent="0" algn="ctr" defTabSz="914400" rtl="0" eaLnBrk="1" fontAlgn="auto" latinLnBrk="0" hangingPunct="1">
              <a:lnSpc>
                <a:spcPts val="1722"/>
              </a:lnSpc>
              <a:spcBef>
                <a:spcPts val="0"/>
              </a:spcBef>
              <a:spcAft>
                <a:spcPts val="0"/>
              </a:spcAft>
              <a:buClrTx/>
              <a:buSzTx/>
              <a:buFontTx/>
              <a:buNone/>
              <a:tabLst/>
              <a:defRPr/>
            </a:pPr>
            <a:r>
              <a:rPr kumimoji="0" lang="en-US" sz="1230" b="0" i="0" u="none" strike="noStrike" kern="1200" cap="none" spc="0" normalizeH="0" baseline="0" noProof="0">
                <a:ln>
                  <a:noFill/>
                </a:ln>
                <a:solidFill>
                  <a:srgbClr val="FDDDDD"/>
                </a:solidFill>
                <a:effectLst/>
                <a:uLnTx/>
                <a:uFillTx/>
                <a:latin typeface="Arial Bold"/>
                <a:ea typeface="+mn-ea"/>
                <a:cs typeface="+mn-cs"/>
              </a:rPr>
              <a:t>Film, serier, tv eller klipp</a:t>
            </a:r>
          </a:p>
        </p:txBody>
      </p:sp>
      <p:sp>
        <p:nvSpPr>
          <p:cNvPr id="37" name="TextBox 37"/>
          <p:cNvSpPr txBox="1"/>
          <p:nvPr/>
        </p:nvSpPr>
        <p:spPr>
          <a:xfrm>
            <a:off x="4081088" y="5142863"/>
            <a:ext cx="1752667" cy="218008"/>
          </a:xfrm>
          <a:prstGeom prst="rect">
            <a:avLst/>
          </a:prstGeom>
        </p:spPr>
        <p:txBody>
          <a:bodyPr lIns="0" tIns="0" rIns="0" bIns="0" rtlCol="0" anchor="t">
            <a:spAutoFit/>
          </a:bodyPr>
          <a:lstStyle/>
          <a:p>
            <a:pPr marL="0" marR="0" lvl="0" indent="0" algn="ctr" defTabSz="914400" rtl="0" eaLnBrk="1" fontAlgn="auto" latinLnBrk="0" hangingPunct="1">
              <a:lnSpc>
                <a:spcPts val="1722"/>
              </a:lnSpc>
              <a:spcBef>
                <a:spcPts val="0"/>
              </a:spcBef>
              <a:spcAft>
                <a:spcPts val="0"/>
              </a:spcAft>
              <a:buClrTx/>
              <a:buSzTx/>
              <a:buFontTx/>
              <a:buNone/>
              <a:tabLst/>
              <a:defRPr/>
            </a:pPr>
            <a:r>
              <a:rPr kumimoji="0" lang="en-US" sz="1230" b="0" i="0" u="none" strike="noStrike" kern="1200" cap="none" spc="0" normalizeH="0" baseline="0" noProof="0">
                <a:ln>
                  <a:noFill/>
                </a:ln>
                <a:solidFill>
                  <a:srgbClr val="FDDDDD"/>
                </a:solidFill>
                <a:effectLst/>
                <a:uLnTx/>
                <a:uFillTx/>
                <a:latin typeface="Arial Bold"/>
                <a:ea typeface="+mn-ea"/>
                <a:cs typeface="+mn-cs"/>
              </a:rPr>
              <a:t>Tv-, data- eller mobilspel </a:t>
            </a:r>
          </a:p>
        </p:txBody>
      </p:sp>
      <p:sp>
        <p:nvSpPr>
          <p:cNvPr id="38" name="TextBox 38"/>
          <p:cNvSpPr txBox="1"/>
          <p:nvPr/>
        </p:nvSpPr>
        <p:spPr>
          <a:xfrm>
            <a:off x="4081088" y="263282"/>
            <a:ext cx="3837155" cy="461665"/>
          </a:xfrm>
          <a:prstGeom prst="rect">
            <a:avLst/>
          </a:prstGeom>
        </p:spPr>
        <p:txBody>
          <a:bodyPr lIns="0" tIns="0" rIns="0" bIns="0" rtlCol="0" anchor="t">
            <a:spAutoFit/>
          </a:bodyPr>
          <a:lstStyle/>
          <a:p>
            <a:pPr marL="0" marR="0" lvl="0" indent="0" algn="ctr" defTabSz="914400" rtl="0" eaLnBrk="1" fontAlgn="auto" latinLnBrk="0" hangingPunct="1">
              <a:lnSpc>
                <a:spcPts val="1803"/>
              </a:lnSpc>
              <a:spcBef>
                <a:spcPct val="0"/>
              </a:spcBef>
              <a:spcAft>
                <a:spcPts val="0"/>
              </a:spcAft>
              <a:buClrTx/>
              <a:buSzTx/>
              <a:buFontTx/>
              <a:buNone/>
              <a:tabLst/>
              <a:defRPr/>
            </a:pPr>
            <a:r>
              <a:rPr kumimoji="0" lang="en-US" sz="1503" b="0" i="0" u="none" strike="noStrike" kern="1200" cap="none" spc="0" normalizeH="0" baseline="0" noProof="0">
                <a:ln>
                  <a:noFill/>
                </a:ln>
                <a:solidFill>
                  <a:srgbClr val="FDDDDD"/>
                </a:solidFill>
                <a:effectLst/>
                <a:uLnTx/>
                <a:uFillTx/>
                <a:latin typeface="Arial Bold"/>
                <a:ea typeface="+mn-ea"/>
                <a:cs typeface="+mn-cs"/>
              </a:rPr>
              <a:t>Ungas fördelning av tid framför skärm på vardagar</a:t>
            </a:r>
          </a:p>
        </p:txBody>
      </p:sp>
      <p:sp>
        <p:nvSpPr>
          <p:cNvPr id="39" name="AutoShape 39"/>
          <p:cNvSpPr/>
          <p:nvPr/>
        </p:nvSpPr>
        <p:spPr>
          <a:xfrm>
            <a:off x="4443770" y="4860123"/>
            <a:ext cx="3111790" cy="0"/>
          </a:xfrm>
          <a:prstGeom prst="line">
            <a:avLst/>
          </a:prstGeom>
          <a:ln w="38100" cap="flat">
            <a:solidFill>
              <a:srgbClr val="FFDDDD"/>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0" name="AutoShape 40"/>
          <p:cNvSpPr/>
          <p:nvPr/>
        </p:nvSpPr>
        <p:spPr>
          <a:xfrm flipV="1">
            <a:off x="8428166" y="4508265"/>
            <a:ext cx="2871296" cy="12700"/>
          </a:xfrm>
          <a:prstGeom prst="line">
            <a:avLst/>
          </a:prstGeom>
          <a:ln w="38100" cap="flat">
            <a:solidFill>
              <a:srgbClr val="FFDDDD"/>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1" name="TextBox 41"/>
          <p:cNvSpPr txBox="1"/>
          <p:nvPr/>
        </p:nvSpPr>
        <p:spPr>
          <a:xfrm>
            <a:off x="8472504" y="2838394"/>
            <a:ext cx="549342" cy="243656"/>
          </a:xfrm>
          <a:prstGeom prst="rect">
            <a:avLst/>
          </a:prstGeom>
        </p:spPr>
        <p:txBody>
          <a:bodyPr wrap="square" lIns="0" tIns="0" rIns="0" bIns="0" rtlCol="0" anchor="t">
            <a:spAutoFit/>
          </a:bodyPr>
          <a:lstStyle/>
          <a:p>
            <a:pPr marL="0" marR="0" lvl="0" indent="0" algn="ctr" defTabSz="914400" rtl="0" eaLnBrk="1" fontAlgn="auto" latinLnBrk="0" hangingPunct="1">
              <a:lnSpc>
                <a:spcPts val="1913"/>
              </a:lnSpc>
              <a:spcBef>
                <a:spcPts val="0"/>
              </a:spcBef>
              <a:spcAft>
                <a:spcPts val="0"/>
              </a:spcAft>
              <a:buClrTx/>
              <a:buSzTx/>
              <a:buFontTx/>
              <a:buNone/>
              <a:tabLst/>
              <a:defRPr/>
            </a:pPr>
            <a:r>
              <a:rPr kumimoji="0" lang="en-US" sz="1367" b="0" i="0" u="none" strike="noStrike" kern="1200" cap="none" spc="0" normalizeH="0" baseline="0" noProof="0">
                <a:ln>
                  <a:noFill/>
                </a:ln>
                <a:solidFill>
                  <a:srgbClr val="FDDDDD"/>
                </a:solidFill>
                <a:effectLst/>
                <a:uLnTx/>
                <a:uFillTx/>
                <a:latin typeface="Arial Bold"/>
                <a:ea typeface="+mn-ea"/>
                <a:cs typeface="+mn-cs"/>
              </a:rPr>
              <a:t>Tjejer</a:t>
            </a:r>
          </a:p>
        </p:txBody>
      </p:sp>
      <p:sp>
        <p:nvSpPr>
          <p:cNvPr id="42" name="TextBox 42"/>
          <p:cNvSpPr txBox="1"/>
          <p:nvPr/>
        </p:nvSpPr>
        <p:spPr>
          <a:xfrm>
            <a:off x="8472504" y="4134076"/>
            <a:ext cx="549342" cy="243656"/>
          </a:xfrm>
          <a:prstGeom prst="rect">
            <a:avLst/>
          </a:prstGeom>
        </p:spPr>
        <p:txBody>
          <a:bodyPr wrap="square" lIns="0" tIns="0" rIns="0" bIns="0" rtlCol="0" anchor="t">
            <a:spAutoFit/>
          </a:bodyPr>
          <a:lstStyle/>
          <a:p>
            <a:pPr marL="0" marR="0" lvl="0" indent="0" algn="ctr" defTabSz="914400" rtl="0" eaLnBrk="1" fontAlgn="auto" latinLnBrk="0" hangingPunct="1">
              <a:lnSpc>
                <a:spcPts val="1913"/>
              </a:lnSpc>
              <a:spcBef>
                <a:spcPts val="0"/>
              </a:spcBef>
              <a:spcAft>
                <a:spcPts val="0"/>
              </a:spcAft>
              <a:buClrTx/>
              <a:buSzTx/>
              <a:buFontTx/>
              <a:buNone/>
              <a:tabLst/>
              <a:defRPr/>
            </a:pPr>
            <a:r>
              <a:rPr kumimoji="0" lang="en-US" sz="1367" b="0" i="0" u="none" strike="noStrike" kern="1200" cap="none" spc="0" normalizeH="0" baseline="0" noProof="0">
                <a:ln>
                  <a:noFill/>
                </a:ln>
                <a:solidFill>
                  <a:srgbClr val="FDDDDD"/>
                </a:solidFill>
                <a:effectLst/>
                <a:uLnTx/>
                <a:uFillTx/>
                <a:latin typeface="Arial Bold"/>
                <a:ea typeface="+mn-ea"/>
                <a:cs typeface="+mn-cs"/>
              </a:rPr>
              <a:t>Killar</a:t>
            </a:r>
          </a:p>
        </p:txBody>
      </p:sp>
      <p:sp>
        <p:nvSpPr>
          <p:cNvPr id="43" name="TextBox 43"/>
          <p:cNvSpPr txBox="1"/>
          <p:nvPr/>
        </p:nvSpPr>
        <p:spPr>
          <a:xfrm>
            <a:off x="8612204" y="5553971"/>
            <a:ext cx="2750758" cy="872034"/>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DDDDD"/>
                </a:solidFill>
                <a:effectLst/>
                <a:uLnTx/>
                <a:uFillTx/>
                <a:latin typeface="Arial Bold"/>
                <a:ea typeface="+mn-ea"/>
                <a:cs typeface="+mn-cs"/>
              </a:rPr>
              <a:t>Andel som känner sig stressade inför skolarbetet har sjunkit sedan senaste mätning, främst bland unga på gymnasiet</a:t>
            </a:r>
          </a:p>
        </p:txBody>
      </p:sp>
      <p:sp>
        <p:nvSpPr>
          <p:cNvPr id="44" name="TextBox 44"/>
          <p:cNvSpPr txBox="1"/>
          <p:nvPr/>
        </p:nvSpPr>
        <p:spPr>
          <a:xfrm>
            <a:off x="11385607" y="3302702"/>
            <a:ext cx="542131" cy="769441"/>
          </a:xfrm>
          <a:prstGeom prst="rect">
            <a:avLst/>
          </a:prstGeom>
        </p:spPr>
        <p:txBody>
          <a:bodyPr lIns="0" tIns="0" rIns="0" bIns="0" rtlCol="0" anchor="t">
            <a:spAutoFit/>
          </a:bodyPr>
          <a:lstStyle/>
          <a:p>
            <a:pPr marL="0" marR="0" lvl="0" indent="0" algn="ctr" defTabSz="914400" rtl="0" eaLnBrk="1" fontAlgn="auto" latinLnBrk="0" hangingPunct="1">
              <a:lnSpc>
                <a:spcPts val="2987"/>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DDDDD"/>
                </a:solidFill>
                <a:effectLst/>
                <a:uLnTx/>
                <a:uFillTx/>
                <a:latin typeface="Arial Bold"/>
                <a:ea typeface="+mn-ea"/>
                <a:cs typeface="+mn-cs"/>
              </a:rPr>
              <a:t>57%</a:t>
            </a:r>
          </a:p>
        </p:txBody>
      </p:sp>
      <p:sp>
        <p:nvSpPr>
          <p:cNvPr id="45" name="TextBox 45"/>
          <p:cNvSpPr txBox="1"/>
          <p:nvPr/>
        </p:nvSpPr>
        <p:spPr>
          <a:xfrm>
            <a:off x="11385607" y="4582573"/>
            <a:ext cx="542131" cy="769441"/>
          </a:xfrm>
          <a:prstGeom prst="rect">
            <a:avLst/>
          </a:prstGeom>
        </p:spPr>
        <p:txBody>
          <a:bodyPr lIns="0" tIns="0" rIns="0" bIns="0" rtlCol="0" anchor="t">
            <a:spAutoFit/>
          </a:bodyPr>
          <a:lstStyle/>
          <a:p>
            <a:pPr marL="0" marR="0" lvl="0" indent="0" algn="ctr" defTabSz="914400" rtl="0" eaLnBrk="1" fontAlgn="auto" latinLnBrk="0" hangingPunct="1">
              <a:lnSpc>
                <a:spcPts val="2987"/>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DDDDD"/>
                </a:solidFill>
                <a:effectLst/>
                <a:uLnTx/>
                <a:uFillTx/>
                <a:latin typeface="Arial Bold"/>
                <a:ea typeface="+mn-ea"/>
                <a:cs typeface="+mn-cs"/>
              </a:rPr>
              <a:t>25%</a:t>
            </a:r>
          </a:p>
        </p:txBody>
      </p:sp>
      <p:pic>
        <p:nvPicPr>
          <p:cNvPr id="46" name="Picture 12"/>
          <p:cNvPicPr>
            <a:picLocks noChangeAspect="1"/>
          </p:cNvPicPr>
          <p:nvPr/>
        </p:nvPicPr>
        <p:blipFill>
          <a:blip r:embed="rId19"/>
          <a:stretch>
            <a:fillRect/>
          </a:stretch>
        </p:blipFill>
        <p:spPr>
          <a:xfrm>
            <a:off x="8207324" y="4450891"/>
            <a:ext cx="3449348" cy="1063901"/>
          </a:xfrm>
          <a:prstGeom prst="rect">
            <a:avLst/>
          </a:prstGeom>
        </p:spPr>
      </p:pic>
    </p:spTree>
    <p:extLst>
      <p:ext uri="{BB962C8B-B14F-4D97-AF65-F5344CB8AC3E}">
        <p14:creationId xmlns:p14="http://schemas.microsoft.com/office/powerpoint/2010/main" val="11615391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Arbetsmiljö</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8" name="BodyContentTable">
            <a:extLst>
              <a:ext uri="{FF2B5EF4-FFF2-40B4-BE49-F238E27FC236}">
                <a16:creationId xmlns:a16="http://schemas.microsoft.com/office/drawing/2014/main" id="{EE9A9478-679C-87CD-6A96-011F03125172}"/>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Platshållare för bildnummer 9">
            <a:extLst>
              <a:ext uri="{FF2B5EF4-FFF2-40B4-BE49-F238E27FC236}">
                <a16:creationId xmlns:a16="http://schemas.microsoft.com/office/drawing/2014/main" id="{01814591-1000-CA8F-87D5-41B9BFBD4ECC}"/>
              </a:ext>
            </a:extLst>
          </p:cNvPr>
          <p:cNvSpPr>
            <a:spLocks noGrp="1"/>
          </p:cNvSpPr>
          <p:nvPr>
            <p:ph type="sldNum" sz="quarter" idx="12"/>
          </p:nvPr>
        </p:nvSpPr>
        <p:spPr/>
        <p:txBody>
          <a:bodyPr/>
          <a:lstStyle/>
          <a:p>
            <a:fld id="{8EEB9E62-4301-493A-8C73-0409F1A2D539}" type="slidenum">
              <a:rPr lang="sv-SE" smtClean="0"/>
              <a:pPr/>
              <a:t>71</a:t>
            </a:fld>
            <a:endParaRPr lang="sv-SE"/>
          </a:p>
        </p:txBody>
      </p:sp>
      <p:sp>
        <p:nvSpPr>
          <p:cNvPr id="5" name="Rektangel: rundade hörn 4">
            <a:extLst>
              <a:ext uri="{FF2B5EF4-FFF2-40B4-BE49-F238E27FC236}">
                <a16:creationId xmlns:a16="http://schemas.microsoft.com/office/drawing/2014/main" id="{FD9EC864-0FE2-BDF4-A267-CD1C8C1AEF0A}"/>
              </a:ext>
            </a:extLst>
          </p:cNvPr>
          <p:cNvSpPr/>
          <p:nvPr/>
        </p:nvSpPr>
        <p:spPr>
          <a:xfrm>
            <a:off x="6737935" y="460045"/>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Killar uppger generellt att de oftare har arbetsro på lektionerna än vad tjejer gör. Det är även </a:t>
            </a:r>
            <a:r>
              <a:rPr lang="sv-SE" sz="1100" spc="50">
                <a:solidFill>
                  <a:srgbClr val="790726"/>
                </a:solidFill>
              </a:rPr>
              <a:t>en betydligt större </a:t>
            </a:r>
            <a:r>
              <a:rPr lang="sv-SE" sz="1100" spc="50" dirty="0">
                <a:solidFill>
                  <a:srgbClr val="790726"/>
                </a:solidFill>
              </a:rPr>
              <a:t>andel </a:t>
            </a:r>
            <a:r>
              <a:rPr lang="sv-SE" sz="1100" spc="50">
                <a:solidFill>
                  <a:srgbClr val="790726"/>
                </a:solidFill>
              </a:rPr>
              <a:t>av killarna </a:t>
            </a:r>
            <a:r>
              <a:rPr lang="sv-SE" sz="1100" spc="50" dirty="0">
                <a:solidFill>
                  <a:srgbClr val="790726"/>
                </a:solidFill>
              </a:rPr>
              <a:t>som upplever </a:t>
            </a:r>
            <a:r>
              <a:rPr lang="sv-SE" sz="1100" spc="50">
                <a:solidFill>
                  <a:srgbClr val="790726"/>
                </a:solidFill>
              </a:rPr>
              <a:t>att de känner sig lugna inför skolarbetet. </a:t>
            </a:r>
            <a:endParaRPr lang="sv-SE" sz="1100" spc="50" dirty="0">
              <a:solidFill>
                <a:srgbClr val="790726"/>
              </a:solidFill>
            </a:endParaRPr>
          </a:p>
        </p:txBody>
      </p:sp>
      <p:graphicFrame>
        <p:nvGraphicFramePr>
          <p:cNvPr id="6" name="BodyContentTable">
            <a:extLst>
              <a:ext uri="{FF2B5EF4-FFF2-40B4-BE49-F238E27FC236}">
                <a16:creationId xmlns:a16="http://schemas.microsoft.com/office/drawing/2014/main" id="{B922AF6D-B532-528C-3C8C-CA3ADD3C59FB}"/>
              </a:ext>
            </a:extLst>
          </p:cNvPr>
          <p:cNvGraphicFramePr>
            <a:graphicFrameLocks/>
          </p:cNvGraphicFramePr>
          <p:nvPr>
            <p:extLst>
              <p:ext uri="{D42A27DB-BD31-4B8C-83A1-F6EECF244321}">
                <p14:modId xmlns:p14="http://schemas.microsoft.com/office/powerpoint/2010/main" val="4018576391"/>
              </p:ext>
            </p:extLst>
          </p:nvPr>
        </p:nvGraphicFramePr>
        <p:xfrm>
          <a:off x="6358352"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7750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Lärarnas roll och skolk</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10" name="Platshållare för bildnummer 9">
            <a:extLst>
              <a:ext uri="{FF2B5EF4-FFF2-40B4-BE49-F238E27FC236}">
                <a16:creationId xmlns:a16="http://schemas.microsoft.com/office/drawing/2014/main" id="{47D06F0B-524B-2E20-4222-1C52E9446ECC}"/>
              </a:ext>
            </a:extLst>
          </p:cNvPr>
          <p:cNvSpPr>
            <a:spLocks noGrp="1"/>
          </p:cNvSpPr>
          <p:nvPr>
            <p:ph type="sldNum" sz="quarter" idx="12"/>
          </p:nvPr>
        </p:nvSpPr>
        <p:spPr/>
        <p:txBody>
          <a:bodyPr/>
          <a:lstStyle/>
          <a:p>
            <a:fld id="{8EEB9E62-4301-493A-8C73-0409F1A2D539}" type="slidenum">
              <a:rPr lang="sv-SE" smtClean="0"/>
              <a:pPr/>
              <a:t>72</a:t>
            </a:fld>
            <a:endParaRPr lang="sv-SE"/>
          </a:p>
        </p:txBody>
      </p:sp>
      <p:sp>
        <p:nvSpPr>
          <p:cNvPr id="7" name="Rektangel: rundade hörn 6">
            <a:extLst>
              <a:ext uri="{FF2B5EF4-FFF2-40B4-BE49-F238E27FC236}">
                <a16:creationId xmlns:a16="http://schemas.microsoft.com/office/drawing/2014/main" id="{372D9081-A71C-EFF6-710D-CBAF82B43A51}"/>
              </a:ext>
            </a:extLst>
          </p:cNvPr>
          <p:cNvSpPr/>
          <p:nvPr/>
        </p:nvSpPr>
        <p:spPr>
          <a:xfrm>
            <a:off x="7195135" y="470833"/>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a:solidFill>
                  <a:srgbClr val="790726"/>
                </a:solidFill>
              </a:rPr>
              <a:t>Killar upplever att lärarna ger stöd och hjälp att utvecklas i något högre grad än vad tjejerna gör. </a:t>
            </a:r>
            <a:r>
              <a:rPr lang="sv-SE" sz="1100" spc="50" dirty="0">
                <a:solidFill>
                  <a:srgbClr val="790726"/>
                </a:solidFill>
              </a:rPr>
              <a:t>Ungefär en tredjedel </a:t>
            </a:r>
            <a:r>
              <a:rPr lang="sv-SE" sz="1100" spc="50">
                <a:solidFill>
                  <a:srgbClr val="790726"/>
                </a:solidFill>
              </a:rPr>
              <a:t>av de unga i Gy 2 </a:t>
            </a:r>
            <a:r>
              <a:rPr lang="sv-SE" sz="1100" spc="50" dirty="0">
                <a:solidFill>
                  <a:srgbClr val="790726"/>
                </a:solidFill>
              </a:rPr>
              <a:t>uppger att de brukar skolka någon gång per termin eller oftare. </a:t>
            </a:r>
          </a:p>
        </p:txBody>
      </p:sp>
      <p:graphicFrame>
        <p:nvGraphicFramePr>
          <p:cNvPr id="6" name="BodyContentTable">
            <a:extLst>
              <a:ext uri="{FF2B5EF4-FFF2-40B4-BE49-F238E27FC236}">
                <a16:creationId xmlns:a16="http://schemas.microsoft.com/office/drawing/2014/main" id="{B2D37D9B-B72F-D54A-615A-36EA23B50333}"/>
              </a:ext>
            </a:extLst>
          </p:cNvPr>
          <p:cNvGraphicFramePr>
            <a:graphicFrameLocks/>
          </p:cNvGraphicFramePr>
          <p:nvPr>
            <p:extLst>
              <p:ext uri="{D42A27DB-BD31-4B8C-83A1-F6EECF244321}">
                <p14:modId xmlns:p14="http://schemas.microsoft.com/office/powerpoint/2010/main" val="3994464267"/>
              </p:ext>
            </p:extLst>
          </p:nvPr>
        </p:nvGraphicFramePr>
        <p:xfrm>
          <a:off x="755863"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BodyContentTable">
            <a:extLst>
              <a:ext uri="{FF2B5EF4-FFF2-40B4-BE49-F238E27FC236}">
                <a16:creationId xmlns:a16="http://schemas.microsoft.com/office/drawing/2014/main" id="{438FFC9A-2BB2-4942-5A02-E715047F7999}"/>
              </a:ext>
            </a:extLst>
          </p:cNvPr>
          <p:cNvGraphicFramePr>
            <a:graphicFrameLocks/>
          </p:cNvGraphicFramePr>
          <p:nvPr>
            <p:extLst>
              <p:ext uri="{D42A27DB-BD31-4B8C-83A1-F6EECF244321}">
                <p14:modId xmlns:p14="http://schemas.microsoft.com/office/powerpoint/2010/main" val="522752916"/>
              </p:ext>
            </p:extLst>
          </p:nvPr>
        </p:nvGraphicFramePr>
        <p:xfrm>
          <a:off x="6358352"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9516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1Center">
            <a:extLst>
              <a:ext uri="{FF2B5EF4-FFF2-40B4-BE49-F238E27FC236}">
                <a16:creationId xmlns:a16="http://schemas.microsoft.com/office/drawing/2014/main" id="{50D3A854-5200-01E0-6606-7018219EB131}"/>
              </a:ext>
            </a:extLst>
          </p:cNvPr>
          <p:cNvSpPr>
            <a:spLocks noGrp="1"/>
          </p:cNvSpPr>
          <p:nvPr>
            <p:ph type="title"/>
          </p:nvPr>
        </p:nvSpPr>
        <p:spPr/>
        <p:txBody>
          <a:bodyPr/>
          <a:lstStyle/>
          <a:p>
            <a:r>
              <a:rPr lang="sv-SE" dirty="0"/>
              <a:t>Fritid</a:t>
            </a:r>
          </a:p>
        </p:txBody>
      </p:sp>
      <p:sp>
        <p:nvSpPr>
          <p:cNvPr id="5" name="Title2Center">
            <a:extLst>
              <a:ext uri="{FF2B5EF4-FFF2-40B4-BE49-F238E27FC236}">
                <a16:creationId xmlns:a16="http://schemas.microsoft.com/office/drawing/2014/main" id="{CFDBBE2B-AD98-B8F1-A02E-76675163067F}"/>
              </a:ext>
            </a:extLst>
          </p:cNvPr>
          <p:cNvSpPr>
            <a:spLocks noGrp="1"/>
          </p:cNvSpPr>
          <p:nvPr>
            <p:ph type="body" sz="quarter" idx="13"/>
          </p:nvPr>
        </p:nvSpPr>
        <p:spPr>
          <a:xfrm>
            <a:off x="1080025" y="1817465"/>
            <a:ext cx="9359900" cy="3554033"/>
          </a:xfrm>
        </p:spPr>
        <p:txBody>
          <a:bodyPr>
            <a:noAutofit/>
          </a:bodyPr>
          <a:lstStyle/>
          <a:p>
            <a:pPr marL="0" indent="0">
              <a:lnSpc>
                <a:spcPct val="150000"/>
              </a:lnSpc>
              <a:spcAft>
                <a:spcPts val="0"/>
              </a:spcAft>
              <a:buNone/>
            </a:pPr>
            <a:r>
              <a:rPr lang="sv-SE" sz="1700" dirty="0"/>
              <a:t>• Påståenden om fritid</a:t>
            </a:r>
            <a:br>
              <a:rPr lang="sv-SE" sz="1700" dirty="0"/>
            </a:br>
            <a:r>
              <a:rPr lang="sv-SE" sz="1700" dirty="0"/>
              <a:t>• Fritidsaktiviteter</a:t>
            </a:r>
            <a:br>
              <a:rPr lang="sv-SE" sz="1700" dirty="0"/>
            </a:br>
            <a:r>
              <a:rPr lang="sv-SE" sz="1700" dirty="0"/>
              <a:t>• Medlem i förening</a:t>
            </a:r>
            <a:br>
              <a:rPr lang="sv-SE" sz="1700" dirty="0"/>
            </a:br>
            <a:r>
              <a:rPr lang="sv-SE" sz="1700" dirty="0"/>
              <a:t>• Medieanvändning</a:t>
            </a:r>
            <a:br>
              <a:rPr lang="sv-SE" sz="1700" dirty="0"/>
            </a:br>
            <a:r>
              <a:rPr lang="sv-SE" sz="1700" dirty="0"/>
              <a:t>• Trygghet</a:t>
            </a:r>
            <a:br>
              <a:rPr lang="sv-SE" sz="1700" dirty="0"/>
            </a:br>
            <a:r>
              <a:rPr lang="sv-SE" sz="1700" dirty="0"/>
              <a:t>• Tillit</a:t>
            </a:r>
          </a:p>
          <a:p>
            <a:pPr marL="0" indent="0">
              <a:lnSpc>
                <a:spcPct val="150000"/>
              </a:lnSpc>
              <a:spcAft>
                <a:spcPts val="0"/>
              </a:spcAft>
              <a:buNone/>
            </a:pPr>
            <a:r>
              <a:rPr lang="sv-SE" sz="1700" dirty="0"/>
              <a:t>• Välja själv</a:t>
            </a:r>
            <a:br>
              <a:rPr lang="sv-SE" sz="1700" dirty="0"/>
            </a:br>
            <a:r>
              <a:rPr lang="sv-SE" sz="1700" dirty="0"/>
              <a:t>• Mobbing och trakasserier</a:t>
            </a:r>
          </a:p>
          <a:p>
            <a:pPr marL="0" indent="0">
              <a:lnSpc>
                <a:spcPct val="150000"/>
              </a:lnSpc>
              <a:spcAft>
                <a:spcPts val="0"/>
              </a:spcAft>
              <a:buNone/>
            </a:pPr>
            <a:r>
              <a:rPr lang="sv-SE" sz="1700" dirty="0"/>
              <a:t>• Utsatthet</a:t>
            </a:r>
            <a:br>
              <a:rPr lang="sv-SE" sz="1700" dirty="0"/>
            </a:br>
            <a:r>
              <a:rPr lang="sv-SE" sz="1700" dirty="0"/>
              <a:t>• Våld</a:t>
            </a:r>
            <a:br>
              <a:rPr lang="sv-SE" sz="1700" dirty="0"/>
            </a:br>
            <a:r>
              <a:rPr lang="sv-SE" sz="1700" dirty="0"/>
              <a:t>• Demokrati och inflytande</a:t>
            </a:r>
          </a:p>
        </p:txBody>
      </p:sp>
      <p:grpSp>
        <p:nvGrpSpPr>
          <p:cNvPr id="5000" name="BodyContent"/>
          <p:cNvGrpSpPr/>
          <p:nvPr/>
        </p:nvGrpSpPr>
        <p:grpSpPr>
          <a:xfrm>
            <a:off x="720000" y="2196000"/>
            <a:ext cx="1572405" cy="351649"/>
            <a:chOff x="720000" y="2196000"/>
            <a:chExt cx="1572405" cy="351649"/>
          </a:xfrm>
        </p:grpSpPr>
        <p:graphicFrame>
          <p:nvGraphicFramePr>
            <p:cNvPr id="5002" name="BodyContentTable"/>
            <p:cNvGraphicFramePr>
              <a:graphicFrameLocks/>
            </p:cNvGraphicFramePr>
            <p:nvPr/>
          </p:nvGraphicFramePr>
          <p:xfrm>
            <a:off x="720000" y="2196000"/>
            <a:ext cx="1572405" cy="351649"/>
          </p:xfrm>
          <a:graphic>
            <a:graphicData uri="http://schemas.openxmlformats.org/drawingml/2006/table">
              <a:tbl>
                <a:tblPr/>
                <a:tblGrid>
                  <a:gridCol w="1572405">
                    <a:extLst>
                      <a:ext uri="{9D8B030D-6E8A-4147-A177-3AD203B41FA5}">
                        <a16:colId xmlns:a16="http://schemas.microsoft.com/office/drawing/2014/main" val="20000"/>
                      </a:ext>
                    </a:extLst>
                  </a:gridCol>
                </a:tblGrid>
                <a:tr h="351649">
                  <a:tc>
                    <a:txBody>
                      <a:bodyPr/>
                      <a:lstStyle/>
                      <a:p>
                        <a:endParaRPr lang="sv-SE"/>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pSp>
      <p:pic>
        <p:nvPicPr>
          <p:cNvPr id="3" name="Title1Right" descr="//svara.indikator.org/MediaLibraries/ProjectLibraries/{0f7eaa13-338b-4991-b035-f1cae3013bd5}/6.Fritid-min.jpeg">
            <a:extLst>
              <a:ext uri="{FF2B5EF4-FFF2-40B4-BE49-F238E27FC236}">
                <a16:creationId xmlns:a16="http://schemas.microsoft.com/office/drawing/2014/main" id="{E42FBE36-0FEB-079F-3155-7AE468468FA4}"/>
              </a:ext>
            </a:extLst>
          </p:cNvPr>
          <p:cNvPicPr>
            <a:picLocks noChangeAspect="1"/>
          </p:cNvPicPr>
          <p:nvPr/>
        </p:nvPicPr>
        <p:blipFill>
          <a:blip r:embed="rId2" cstate="print"/>
          <a:stretch/>
        </p:blipFill>
        <p:spPr>
          <a:xfrm>
            <a:off x="6096000" y="2195999"/>
            <a:ext cx="5331049" cy="3554033"/>
          </a:xfrm>
          <a:prstGeom prst="rect">
            <a:avLst/>
          </a:prstGeom>
          <a:noFill/>
        </p:spPr>
      </p:pic>
      <p:sp>
        <p:nvSpPr>
          <p:cNvPr id="6" name="Platshållare för bildnummer 5">
            <a:extLst>
              <a:ext uri="{FF2B5EF4-FFF2-40B4-BE49-F238E27FC236}">
                <a16:creationId xmlns:a16="http://schemas.microsoft.com/office/drawing/2014/main" id="{6171D322-A1A5-A1EB-347C-50D6E768309F}"/>
              </a:ext>
            </a:extLst>
          </p:cNvPr>
          <p:cNvSpPr>
            <a:spLocks noGrp="1"/>
          </p:cNvSpPr>
          <p:nvPr>
            <p:ph type="sldNum" sz="quarter" idx="12"/>
          </p:nvPr>
        </p:nvSpPr>
        <p:spPr/>
        <p:txBody>
          <a:bodyPr/>
          <a:lstStyle/>
          <a:p>
            <a:fld id="{8EEB9E62-4301-493A-8C73-0409F1A2D539}" type="slidenum">
              <a:rPr lang="sv-SE" smtClean="0"/>
              <a:pPr/>
              <a:t>73</a:t>
            </a:fld>
            <a:endParaRPr lang="sv-SE"/>
          </a:p>
        </p:txBody>
      </p:sp>
    </p:spTree>
    <p:extLst>
      <p:ext uri="{BB962C8B-B14F-4D97-AF65-F5344CB8AC3E}">
        <p14:creationId xmlns:p14="http://schemas.microsoft.com/office/powerpoint/2010/main" val="7261157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53084" y="85834"/>
            <a:ext cx="3691245" cy="4192865"/>
            <a:chOff x="0" y="0"/>
            <a:chExt cx="812800" cy="923255"/>
          </a:xfrm>
        </p:grpSpPr>
        <p:sp>
          <p:nvSpPr>
            <p:cNvPr id="3" name="Freeform 3"/>
            <p:cNvSpPr/>
            <p:nvPr/>
          </p:nvSpPr>
          <p:spPr>
            <a:xfrm>
              <a:off x="0" y="0"/>
              <a:ext cx="812800" cy="923255"/>
            </a:xfrm>
            <a:custGeom>
              <a:avLst/>
              <a:gdLst/>
              <a:ahLst/>
              <a:cxnLst/>
              <a:rect l="l" t="t" r="r" b="b"/>
              <a:pathLst>
                <a:path w="812800" h="923255">
                  <a:moveTo>
                    <a:pt x="16779" y="0"/>
                  </a:moveTo>
                  <a:lnTo>
                    <a:pt x="796021" y="0"/>
                  </a:lnTo>
                  <a:cubicBezTo>
                    <a:pt x="800471" y="0"/>
                    <a:pt x="804739" y="1768"/>
                    <a:pt x="807886" y="4914"/>
                  </a:cubicBezTo>
                  <a:cubicBezTo>
                    <a:pt x="811032" y="8061"/>
                    <a:pt x="812800" y="12329"/>
                    <a:pt x="812800" y="16779"/>
                  </a:cubicBezTo>
                  <a:lnTo>
                    <a:pt x="812800" y="906476"/>
                  </a:lnTo>
                  <a:cubicBezTo>
                    <a:pt x="812800" y="910926"/>
                    <a:pt x="811032" y="915194"/>
                    <a:pt x="807886" y="918341"/>
                  </a:cubicBezTo>
                  <a:cubicBezTo>
                    <a:pt x="804739" y="921487"/>
                    <a:pt x="800471" y="923255"/>
                    <a:pt x="796021" y="923255"/>
                  </a:cubicBezTo>
                  <a:lnTo>
                    <a:pt x="16779" y="923255"/>
                  </a:lnTo>
                  <a:cubicBezTo>
                    <a:pt x="12329" y="923255"/>
                    <a:pt x="8061" y="921487"/>
                    <a:pt x="4914" y="918341"/>
                  </a:cubicBezTo>
                  <a:cubicBezTo>
                    <a:pt x="1768" y="915194"/>
                    <a:pt x="0" y="910926"/>
                    <a:pt x="0" y="906476"/>
                  </a:cubicBezTo>
                  <a:lnTo>
                    <a:pt x="0" y="16779"/>
                  </a:lnTo>
                  <a:cubicBezTo>
                    <a:pt x="0" y="12329"/>
                    <a:pt x="1768" y="8061"/>
                    <a:pt x="4914" y="4914"/>
                  </a:cubicBezTo>
                  <a:cubicBezTo>
                    <a:pt x="8061" y="1768"/>
                    <a:pt x="12329" y="0"/>
                    <a:pt x="16779" y="0"/>
                  </a:cubicBezTo>
                  <a:close/>
                </a:path>
              </a:pathLst>
            </a:custGeom>
            <a:solidFill>
              <a:srgbClr val="7A0927"/>
            </a:solidFill>
          </p:spPr>
          <p:txBody>
            <a:bodyPr/>
            <a:lstStyle/>
            <a:p>
              <a:endParaRPr lang="sv-SE" sz="1200"/>
            </a:p>
          </p:txBody>
        </p:sp>
        <p:sp>
          <p:nvSpPr>
            <p:cNvPr id="4" name="TextBox 4"/>
            <p:cNvSpPr txBox="1"/>
            <p:nvPr/>
          </p:nvSpPr>
          <p:spPr>
            <a:xfrm>
              <a:off x="0" y="-19050"/>
              <a:ext cx="812800" cy="942305"/>
            </a:xfrm>
            <a:prstGeom prst="rect">
              <a:avLst/>
            </a:prstGeom>
          </p:spPr>
          <p:txBody>
            <a:bodyPr lIns="18288" tIns="18288" rIns="18288" bIns="18288" rtlCol="0" anchor="ctr"/>
            <a:lstStyle/>
            <a:p>
              <a:pPr algn="ctr">
                <a:lnSpc>
                  <a:spcPts val="907"/>
                </a:lnSpc>
              </a:pPr>
              <a:endParaRPr sz="1200"/>
            </a:p>
          </p:txBody>
        </p:sp>
      </p:grpSp>
      <p:grpSp>
        <p:nvGrpSpPr>
          <p:cNvPr id="5" name="Group 5"/>
          <p:cNvGrpSpPr/>
          <p:nvPr/>
        </p:nvGrpSpPr>
        <p:grpSpPr>
          <a:xfrm>
            <a:off x="161839" y="4431553"/>
            <a:ext cx="7382491" cy="2309439"/>
            <a:chOff x="0" y="0"/>
            <a:chExt cx="812800" cy="254265"/>
          </a:xfrm>
        </p:grpSpPr>
        <p:sp>
          <p:nvSpPr>
            <p:cNvPr id="6" name="Freeform 6"/>
            <p:cNvSpPr/>
            <p:nvPr/>
          </p:nvSpPr>
          <p:spPr>
            <a:xfrm>
              <a:off x="0" y="0"/>
              <a:ext cx="812800" cy="254265"/>
            </a:xfrm>
            <a:custGeom>
              <a:avLst/>
              <a:gdLst/>
              <a:ahLst/>
              <a:cxnLst/>
              <a:rect l="l" t="t" r="r" b="b"/>
              <a:pathLst>
                <a:path w="812800" h="254265">
                  <a:moveTo>
                    <a:pt x="8389" y="0"/>
                  </a:moveTo>
                  <a:lnTo>
                    <a:pt x="804410" y="0"/>
                  </a:lnTo>
                  <a:cubicBezTo>
                    <a:pt x="809044" y="0"/>
                    <a:pt x="812800" y="3756"/>
                    <a:pt x="812800" y="8389"/>
                  </a:cubicBezTo>
                  <a:lnTo>
                    <a:pt x="812800" y="245876"/>
                  </a:lnTo>
                  <a:cubicBezTo>
                    <a:pt x="812800" y="250509"/>
                    <a:pt x="809044" y="254265"/>
                    <a:pt x="804410" y="254265"/>
                  </a:cubicBezTo>
                  <a:lnTo>
                    <a:pt x="8389" y="254265"/>
                  </a:lnTo>
                  <a:cubicBezTo>
                    <a:pt x="3756" y="254265"/>
                    <a:pt x="0" y="250509"/>
                    <a:pt x="0" y="245876"/>
                  </a:cubicBezTo>
                  <a:lnTo>
                    <a:pt x="0" y="8389"/>
                  </a:lnTo>
                  <a:cubicBezTo>
                    <a:pt x="0" y="3756"/>
                    <a:pt x="3756" y="0"/>
                    <a:pt x="8389" y="0"/>
                  </a:cubicBezTo>
                  <a:close/>
                </a:path>
              </a:pathLst>
            </a:custGeom>
            <a:solidFill>
              <a:srgbClr val="7A0927"/>
            </a:solidFill>
          </p:spPr>
          <p:txBody>
            <a:bodyPr/>
            <a:lstStyle/>
            <a:p>
              <a:endParaRPr lang="sv-SE" sz="1200"/>
            </a:p>
          </p:txBody>
        </p:sp>
        <p:sp>
          <p:nvSpPr>
            <p:cNvPr id="7" name="TextBox 7"/>
            <p:cNvSpPr txBox="1"/>
            <p:nvPr/>
          </p:nvSpPr>
          <p:spPr>
            <a:xfrm>
              <a:off x="0" y="-19050"/>
              <a:ext cx="812800" cy="273315"/>
            </a:xfrm>
            <a:prstGeom prst="rect">
              <a:avLst/>
            </a:prstGeom>
          </p:spPr>
          <p:txBody>
            <a:bodyPr lIns="18288" tIns="18288" rIns="18288" bIns="18288" rtlCol="0" anchor="ctr"/>
            <a:lstStyle/>
            <a:p>
              <a:pPr algn="ctr">
                <a:lnSpc>
                  <a:spcPts val="907"/>
                </a:lnSpc>
              </a:pPr>
              <a:endParaRPr sz="1200"/>
            </a:p>
          </p:txBody>
        </p:sp>
      </p:grpSp>
      <p:grpSp>
        <p:nvGrpSpPr>
          <p:cNvPr id="8" name="Group 8"/>
          <p:cNvGrpSpPr/>
          <p:nvPr/>
        </p:nvGrpSpPr>
        <p:grpSpPr>
          <a:xfrm>
            <a:off x="7728529" y="85834"/>
            <a:ext cx="4301870" cy="6655158"/>
            <a:chOff x="0" y="0"/>
            <a:chExt cx="822513" cy="1272459"/>
          </a:xfrm>
        </p:grpSpPr>
        <p:sp>
          <p:nvSpPr>
            <p:cNvPr id="9" name="Freeform 9"/>
            <p:cNvSpPr/>
            <p:nvPr/>
          </p:nvSpPr>
          <p:spPr>
            <a:xfrm>
              <a:off x="0" y="0"/>
              <a:ext cx="822513" cy="1272459"/>
            </a:xfrm>
            <a:custGeom>
              <a:avLst/>
              <a:gdLst/>
              <a:ahLst/>
              <a:cxnLst/>
              <a:rect l="l" t="t" r="r" b="b"/>
              <a:pathLst>
                <a:path w="822513" h="1272459">
                  <a:moveTo>
                    <a:pt x="16797" y="0"/>
                  </a:moveTo>
                  <a:lnTo>
                    <a:pt x="805716" y="0"/>
                  </a:lnTo>
                  <a:cubicBezTo>
                    <a:pt x="814993" y="0"/>
                    <a:pt x="822513" y="7520"/>
                    <a:pt x="822513" y="16797"/>
                  </a:cubicBezTo>
                  <a:lnTo>
                    <a:pt x="822513" y="1255662"/>
                  </a:lnTo>
                  <a:cubicBezTo>
                    <a:pt x="822513" y="1264939"/>
                    <a:pt x="814993" y="1272459"/>
                    <a:pt x="805716" y="1272459"/>
                  </a:cubicBezTo>
                  <a:lnTo>
                    <a:pt x="16797" y="1272459"/>
                  </a:lnTo>
                  <a:cubicBezTo>
                    <a:pt x="7520" y="1272459"/>
                    <a:pt x="0" y="1264939"/>
                    <a:pt x="0" y="1255662"/>
                  </a:cubicBezTo>
                  <a:lnTo>
                    <a:pt x="0" y="16797"/>
                  </a:lnTo>
                  <a:cubicBezTo>
                    <a:pt x="0" y="7520"/>
                    <a:pt x="7520" y="0"/>
                    <a:pt x="16797" y="0"/>
                  </a:cubicBezTo>
                  <a:close/>
                </a:path>
              </a:pathLst>
            </a:custGeom>
            <a:solidFill>
              <a:srgbClr val="7A0927"/>
            </a:solidFill>
          </p:spPr>
          <p:txBody>
            <a:bodyPr/>
            <a:lstStyle/>
            <a:p>
              <a:endParaRPr lang="sv-SE" sz="1200" b="1"/>
            </a:p>
          </p:txBody>
        </p:sp>
        <p:sp>
          <p:nvSpPr>
            <p:cNvPr id="10" name="TextBox 10"/>
            <p:cNvSpPr txBox="1"/>
            <p:nvPr/>
          </p:nvSpPr>
          <p:spPr>
            <a:xfrm>
              <a:off x="0" y="-19050"/>
              <a:ext cx="822513" cy="1291509"/>
            </a:xfrm>
            <a:prstGeom prst="rect">
              <a:avLst/>
            </a:prstGeom>
          </p:spPr>
          <p:txBody>
            <a:bodyPr lIns="18288" tIns="18288" rIns="18288" bIns="18288" rtlCol="0" anchor="ctr"/>
            <a:lstStyle/>
            <a:p>
              <a:pPr algn="ctr">
                <a:lnSpc>
                  <a:spcPts val="907"/>
                </a:lnSpc>
              </a:pPr>
              <a:endParaRPr sz="1200" b="1"/>
            </a:p>
          </p:txBody>
        </p:sp>
      </p:grpSp>
      <p:sp>
        <p:nvSpPr>
          <p:cNvPr id="11" name="TextBox 11"/>
          <p:cNvSpPr txBox="1"/>
          <p:nvPr/>
        </p:nvSpPr>
        <p:spPr>
          <a:xfrm>
            <a:off x="8051480" y="1967047"/>
            <a:ext cx="861375" cy="205184"/>
          </a:xfrm>
          <a:prstGeom prst="rect">
            <a:avLst/>
          </a:prstGeom>
        </p:spPr>
        <p:txBody>
          <a:bodyPr lIns="0" tIns="0" rIns="0" bIns="0" rtlCol="0" anchor="t">
            <a:spAutoFit/>
          </a:bodyPr>
          <a:lstStyle/>
          <a:p>
            <a:pPr>
              <a:lnSpc>
                <a:spcPts val="1643"/>
              </a:lnSpc>
              <a:spcBef>
                <a:spcPct val="0"/>
              </a:spcBef>
            </a:pPr>
            <a:r>
              <a:rPr lang="en-US" sz="1369" b="1">
                <a:solidFill>
                  <a:srgbClr val="FDDDDD"/>
                </a:solidFill>
                <a:latin typeface="Arial Bold"/>
              </a:rPr>
              <a:t>Tjejer</a:t>
            </a:r>
          </a:p>
        </p:txBody>
      </p:sp>
      <p:sp>
        <p:nvSpPr>
          <p:cNvPr id="12" name="AutoShape 12"/>
          <p:cNvSpPr/>
          <p:nvPr/>
        </p:nvSpPr>
        <p:spPr>
          <a:xfrm>
            <a:off x="8051479" y="2214243"/>
            <a:ext cx="3608719" cy="0"/>
          </a:xfrm>
          <a:prstGeom prst="line">
            <a:avLst/>
          </a:prstGeom>
          <a:ln w="38100" cap="flat">
            <a:solidFill>
              <a:srgbClr val="FFDDDD"/>
            </a:solidFill>
            <a:prstDash val="solid"/>
            <a:headEnd type="none" w="sm" len="sm"/>
            <a:tailEnd type="none" w="sm" len="sm"/>
          </a:ln>
        </p:spPr>
        <p:txBody>
          <a:bodyPr/>
          <a:lstStyle/>
          <a:p>
            <a:endParaRPr lang="sv-SE" sz="1200"/>
          </a:p>
        </p:txBody>
      </p:sp>
      <p:pic>
        <p:nvPicPr>
          <p:cNvPr id="13" name="Picture 13"/>
          <p:cNvPicPr>
            <a:picLocks noChangeAspect="1"/>
          </p:cNvPicPr>
          <p:nvPr/>
        </p:nvPicPr>
        <p:blipFill>
          <a:blip r:embed="rId2"/>
          <a:stretch>
            <a:fillRect/>
          </a:stretch>
        </p:blipFill>
        <p:spPr>
          <a:xfrm>
            <a:off x="7769684" y="2129318"/>
            <a:ext cx="3152949" cy="2159412"/>
          </a:xfrm>
          <a:prstGeom prst="rect">
            <a:avLst/>
          </a:prstGeom>
        </p:spPr>
      </p:pic>
      <p:sp>
        <p:nvSpPr>
          <p:cNvPr id="14" name="AutoShape 14"/>
          <p:cNvSpPr/>
          <p:nvPr/>
        </p:nvSpPr>
        <p:spPr>
          <a:xfrm>
            <a:off x="7997787" y="4443799"/>
            <a:ext cx="3608719" cy="0"/>
          </a:xfrm>
          <a:prstGeom prst="line">
            <a:avLst/>
          </a:prstGeom>
          <a:ln w="38100" cap="flat">
            <a:solidFill>
              <a:srgbClr val="FFDDDD"/>
            </a:solidFill>
            <a:prstDash val="solid"/>
            <a:headEnd type="none" w="sm" len="sm"/>
            <a:tailEnd type="none" w="sm" len="sm"/>
          </a:ln>
        </p:spPr>
        <p:txBody>
          <a:bodyPr/>
          <a:lstStyle/>
          <a:p>
            <a:endParaRPr lang="sv-SE" sz="1200"/>
          </a:p>
        </p:txBody>
      </p:sp>
      <p:pic>
        <p:nvPicPr>
          <p:cNvPr id="15" name="Picture 15"/>
          <p:cNvPicPr>
            <a:picLocks noChangeAspect="1"/>
          </p:cNvPicPr>
          <p:nvPr/>
        </p:nvPicPr>
        <p:blipFill>
          <a:blip r:embed="rId3"/>
          <a:stretch>
            <a:fillRect/>
          </a:stretch>
        </p:blipFill>
        <p:spPr>
          <a:xfrm>
            <a:off x="7779460" y="4338726"/>
            <a:ext cx="3035633" cy="2179854"/>
          </a:xfrm>
          <a:prstGeom prst="rect">
            <a:avLst/>
          </a:prstGeom>
        </p:spPr>
      </p:pic>
      <p:sp>
        <p:nvSpPr>
          <p:cNvPr id="17" name="AutoShape 17"/>
          <p:cNvSpPr/>
          <p:nvPr/>
        </p:nvSpPr>
        <p:spPr>
          <a:xfrm flipV="1">
            <a:off x="4294317" y="4915545"/>
            <a:ext cx="3249963" cy="12700"/>
          </a:xfrm>
          <a:prstGeom prst="line">
            <a:avLst/>
          </a:prstGeom>
          <a:ln w="38100" cap="flat">
            <a:solidFill>
              <a:srgbClr val="FFDDDD"/>
            </a:solidFill>
            <a:prstDash val="solid"/>
            <a:headEnd type="none" w="sm" len="sm"/>
            <a:tailEnd type="none" w="sm" len="sm"/>
          </a:ln>
        </p:spPr>
        <p:txBody>
          <a:bodyPr/>
          <a:lstStyle/>
          <a:p>
            <a:endParaRPr lang="sv-SE" sz="1200"/>
          </a:p>
        </p:txBody>
      </p:sp>
      <p:sp>
        <p:nvSpPr>
          <p:cNvPr id="18" name="Freeform 18"/>
          <p:cNvSpPr/>
          <p:nvPr/>
        </p:nvSpPr>
        <p:spPr>
          <a:xfrm>
            <a:off x="10898701" y="402595"/>
            <a:ext cx="607499" cy="1392548"/>
          </a:xfrm>
          <a:custGeom>
            <a:avLst/>
            <a:gdLst/>
            <a:ahLst/>
            <a:cxnLst/>
            <a:rect l="l" t="t" r="r" b="b"/>
            <a:pathLst>
              <a:path w="911249" h="2088822">
                <a:moveTo>
                  <a:pt x="0" y="0"/>
                </a:moveTo>
                <a:lnTo>
                  <a:pt x="911249" y="0"/>
                </a:lnTo>
                <a:lnTo>
                  <a:pt x="911249" y="2088822"/>
                </a:lnTo>
                <a:lnTo>
                  <a:pt x="0" y="20888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sv-SE" sz="1200"/>
          </a:p>
        </p:txBody>
      </p:sp>
      <p:sp>
        <p:nvSpPr>
          <p:cNvPr id="19" name="Freeform 19"/>
          <p:cNvSpPr/>
          <p:nvPr/>
        </p:nvSpPr>
        <p:spPr>
          <a:xfrm>
            <a:off x="370671" y="4936290"/>
            <a:ext cx="1214877" cy="1299965"/>
          </a:xfrm>
          <a:custGeom>
            <a:avLst/>
            <a:gdLst/>
            <a:ahLst/>
            <a:cxnLst/>
            <a:rect l="l" t="t" r="r" b="b"/>
            <a:pathLst>
              <a:path w="1822315" h="1949948">
                <a:moveTo>
                  <a:pt x="0" y="0"/>
                </a:moveTo>
                <a:lnTo>
                  <a:pt x="1822315" y="0"/>
                </a:lnTo>
                <a:lnTo>
                  <a:pt x="1822315" y="1949949"/>
                </a:lnTo>
                <a:lnTo>
                  <a:pt x="0" y="194994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endParaRPr lang="sv-SE" sz="1200"/>
          </a:p>
        </p:txBody>
      </p:sp>
      <p:sp>
        <p:nvSpPr>
          <p:cNvPr id="20" name="Freeform 20"/>
          <p:cNvSpPr/>
          <p:nvPr/>
        </p:nvSpPr>
        <p:spPr>
          <a:xfrm>
            <a:off x="6109312" y="3216040"/>
            <a:ext cx="882993" cy="882993"/>
          </a:xfrm>
          <a:custGeom>
            <a:avLst/>
            <a:gdLst/>
            <a:ahLst/>
            <a:cxnLst/>
            <a:rect l="l" t="t" r="r" b="b"/>
            <a:pathLst>
              <a:path w="1324490" h="1324490">
                <a:moveTo>
                  <a:pt x="0" y="0"/>
                </a:moveTo>
                <a:lnTo>
                  <a:pt x="1324491" y="0"/>
                </a:lnTo>
                <a:lnTo>
                  <a:pt x="1324491" y="1324490"/>
                </a:lnTo>
                <a:lnTo>
                  <a:pt x="0" y="132449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endParaRPr lang="sv-SE" sz="1200"/>
          </a:p>
        </p:txBody>
      </p:sp>
      <p:sp>
        <p:nvSpPr>
          <p:cNvPr id="21" name="Freeform 21"/>
          <p:cNvSpPr/>
          <p:nvPr/>
        </p:nvSpPr>
        <p:spPr>
          <a:xfrm>
            <a:off x="4516512" y="3311103"/>
            <a:ext cx="856577" cy="678837"/>
          </a:xfrm>
          <a:custGeom>
            <a:avLst/>
            <a:gdLst/>
            <a:ahLst/>
            <a:cxnLst/>
            <a:rect l="l" t="t" r="r" b="b"/>
            <a:pathLst>
              <a:path w="1284865" h="1018255">
                <a:moveTo>
                  <a:pt x="0" y="0"/>
                </a:moveTo>
                <a:lnTo>
                  <a:pt x="1284865" y="0"/>
                </a:lnTo>
                <a:lnTo>
                  <a:pt x="1284865" y="1018255"/>
                </a:lnTo>
                <a:lnTo>
                  <a:pt x="0" y="101825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endParaRPr lang="sv-SE" sz="1200"/>
          </a:p>
        </p:txBody>
      </p:sp>
      <p:sp>
        <p:nvSpPr>
          <p:cNvPr id="22" name="TextBox 22"/>
          <p:cNvSpPr txBox="1"/>
          <p:nvPr/>
        </p:nvSpPr>
        <p:spPr>
          <a:xfrm>
            <a:off x="4421952" y="4594871"/>
            <a:ext cx="536399" cy="228589"/>
          </a:xfrm>
          <a:prstGeom prst="rect">
            <a:avLst/>
          </a:prstGeom>
        </p:spPr>
        <p:txBody>
          <a:bodyPr lIns="0" tIns="0" rIns="0" bIns="0" rtlCol="0" anchor="t">
            <a:spAutoFit/>
          </a:bodyPr>
          <a:lstStyle/>
          <a:p>
            <a:pPr>
              <a:lnSpc>
                <a:spcPts val="1883"/>
              </a:lnSpc>
              <a:spcBef>
                <a:spcPct val="0"/>
              </a:spcBef>
            </a:pPr>
            <a:r>
              <a:rPr lang="en-US" sz="1569" b="1">
                <a:solidFill>
                  <a:srgbClr val="FDDDDD"/>
                </a:solidFill>
                <a:latin typeface="Arial Bold"/>
              </a:rPr>
              <a:t>Tjejer</a:t>
            </a:r>
          </a:p>
        </p:txBody>
      </p:sp>
      <p:sp>
        <p:nvSpPr>
          <p:cNvPr id="23" name="TextBox 23"/>
          <p:cNvSpPr txBox="1"/>
          <p:nvPr/>
        </p:nvSpPr>
        <p:spPr>
          <a:xfrm>
            <a:off x="8051480" y="4196603"/>
            <a:ext cx="883454" cy="205184"/>
          </a:xfrm>
          <a:prstGeom prst="rect">
            <a:avLst/>
          </a:prstGeom>
        </p:spPr>
        <p:txBody>
          <a:bodyPr lIns="0" tIns="0" rIns="0" bIns="0" rtlCol="0" anchor="t">
            <a:spAutoFit/>
          </a:bodyPr>
          <a:lstStyle/>
          <a:p>
            <a:pPr>
              <a:lnSpc>
                <a:spcPts val="1643"/>
              </a:lnSpc>
              <a:spcBef>
                <a:spcPct val="0"/>
              </a:spcBef>
            </a:pPr>
            <a:r>
              <a:rPr lang="en-US" sz="1369" b="1">
                <a:solidFill>
                  <a:srgbClr val="FDDDDD"/>
                </a:solidFill>
                <a:latin typeface="Arial Bold"/>
              </a:rPr>
              <a:t>Killar</a:t>
            </a:r>
          </a:p>
        </p:txBody>
      </p:sp>
      <p:sp>
        <p:nvSpPr>
          <p:cNvPr id="24" name="TextBox 24"/>
          <p:cNvSpPr txBox="1"/>
          <p:nvPr/>
        </p:nvSpPr>
        <p:spPr>
          <a:xfrm>
            <a:off x="8237354" y="622300"/>
            <a:ext cx="2445541" cy="822533"/>
          </a:xfrm>
          <a:prstGeom prst="rect">
            <a:avLst/>
          </a:prstGeom>
        </p:spPr>
        <p:txBody>
          <a:bodyPr lIns="0" tIns="0" rIns="0" bIns="0" rtlCol="0" anchor="t">
            <a:spAutoFit/>
          </a:bodyPr>
          <a:lstStyle/>
          <a:p>
            <a:pPr algn="ctr">
              <a:lnSpc>
                <a:spcPts val="2239"/>
              </a:lnSpc>
            </a:pPr>
            <a:r>
              <a:rPr lang="en-US" sz="1600" b="1">
                <a:solidFill>
                  <a:srgbClr val="FDDDDD"/>
                </a:solidFill>
                <a:latin typeface="Arial Bold"/>
              </a:rPr>
              <a:t>Fler tjejer än killar har blivit utsatta för sexuella ofredanden</a:t>
            </a:r>
          </a:p>
        </p:txBody>
      </p:sp>
      <p:sp>
        <p:nvSpPr>
          <p:cNvPr id="25" name="TextBox 25"/>
          <p:cNvSpPr txBox="1"/>
          <p:nvPr/>
        </p:nvSpPr>
        <p:spPr>
          <a:xfrm>
            <a:off x="1844588" y="5173194"/>
            <a:ext cx="2145983" cy="821187"/>
          </a:xfrm>
          <a:prstGeom prst="rect">
            <a:avLst/>
          </a:prstGeom>
        </p:spPr>
        <p:txBody>
          <a:bodyPr lIns="0" tIns="0" rIns="0" bIns="0" rtlCol="0" anchor="t">
            <a:spAutoFit/>
          </a:bodyPr>
          <a:lstStyle/>
          <a:p>
            <a:pPr algn="ctr">
              <a:lnSpc>
                <a:spcPts val="2175"/>
              </a:lnSpc>
            </a:pPr>
            <a:r>
              <a:rPr lang="en-US" sz="1553" b="1">
                <a:solidFill>
                  <a:srgbClr val="FDDDDD"/>
                </a:solidFill>
                <a:latin typeface="Arial Bold"/>
              </a:rPr>
              <a:t> Unga som blivit utsatta för mobbning eller trakasserier</a:t>
            </a:r>
          </a:p>
        </p:txBody>
      </p:sp>
      <p:sp>
        <p:nvSpPr>
          <p:cNvPr id="26" name="TextBox 26"/>
          <p:cNvSpPr txBox="1"/>
          <p:nvPr/>
        </p:nvSpPr>
        <p:spPr>
          <a:xfrm>
            <a:off x="3990571" y="302390"/>
            <a:ext cx="3436243" cy="872034"/>
          </a:xfrm>
          <a:prstGeom prst="rect">
            <a:avLst/>
          </a:prstGeom>
        </p:spPr>
        <p:txBody>
          <a:bodyPr lIns="0" tIns="0" rIns="0" bIns="0" rtlCol="0" anchor="t">
            <a:spAutoFit/>
          </a:bodyPr>
          <a:lstStyle/>
          <a:p>
            <a:pPr algn="ctr">
              <a:lnSpc>
                <a:spcPts val="1735"/>
              </a:lnSpc>
              <a:spcBef>
                <a:spcPct val="0"/>
              </a:spcBef>
            </a:pPr>
            <a:r>
              <a:rPr lang="en-US" sz="1446" b="1">
                <a:solidFill>
                  <a:srgbClr val="FDDDDD"/>
                </a:solidFill>
                <a:latin typeface="Arial Bold"/>
              </a:rPr>
              <a:t>Andelen unga som uppger att de har stora möjligheter att föra fram sina åsikter till de som bestämmer i kommunen har ökat</a:t>
            </a:r>
          </a:p>
        </p:txBody>
      </p:sp>
      <p:grpSp>
        <p:nvGrpSpPr>
          <p:cNvPr id="27" name="Group 27"/>
          <p:cNvGrpSpPr/>
          <p:nvPr/>
        </p:nvGrpSpPr>
        <p:grpSpPr>
          <a:xfrm>
            <a:off x="161839" y="1172953"/>
            <a:ext cx="3507095" cy="3105747"/>
            <a:chOff x="0" y="0"/>
            <a:chExt cx="829559" cy="734625"/>
          </a:xfrm>
        </p:grpSpPr>
        <p:sp>
          <p:nvSpPr>
            <p:cNvPr id="28" name="Freeform 28"/>
            <p:cNvSpPr/>
            <p:nvPr/>
          </p:nvSpPr>
          <p:spPr>
            <a:xfrm>
              <a:off x="0" y="0"/>
              <a:ext cx="829559" cy="734625"/>
            </a:xfrm>
            <a:custGeom>
              <a:avLst/>
              <a:gdLst/>
              <a:ahLst/>
              <a:cxnLst/>
              <a:rect l="l" t="t" r="r" b="b"/>
              <a:pathLst>
                <a:path w="829559" h="734625">
                  <a:moveTo>
                    <a:pt x="17660" y="0"/>
                  </a:moveTo>
                  <a:lnTo>
                    <a:pt x="811899" y="0"/>
                  </a:lnTo>
                  <a:cubicBezTo>
                    <a:pt x="821653" y="0"/>
                    <a:pt x="829559" y="7907"/>
                    <a:pt x="829559" y="17660"/>
                  </a:cubicBezTo>
                  <a:lnTo>
                    <a:pt x="829559" y="716965"/>
                  </a:lnTo>
                  <a:cubicBezTo>
                    <a:pt x="829559" y="726719"/>
                    <a:pt x="821653" y="734625"/>
                    <a:pt x="811899" y="734625"/>
                  </a:cubicBezTo>
                  <a:lnTo>
                    <a:pt x="17660" y="734625"/>
                  </a:lnTo>
                  <a:cubicBezTo>
                    <a:pt x="7907" y="734625"/>
                    <a:pt x="0" y="726719"/>
                    <a:pt x="0" y="716965"/>
                  </a:cubicBezTo>
                  <a:lnTo>
                    <a:pt x="0" y="17660"/>
                  </a:lnTo>
                  <a:cubicBezTo>
                    <a:pt x="0" y="7907"/>
                    <a:pt x="7907" y="0"/>
                    <a:pt x="17660" y="0"/>
                  </a:cubicBezTo>
                  <a:close/>
                </a:path>
              </a:pathLst>
            </a:custGeom>
            <a:solidFill>
              <a:srgbClr val="7A0927"/>
            </a:solidFill>
          </p:spPr>
          <p:txBody>
            <a:bodyPr/>
            <a:lstStyle/>
            <a:p>
              <a:endParaRPr lang="sv-SE" sz="1200"/>
            </a:p>
          </p:txBody>
        </p:sp>
        <p:sp>
          <p:nvSpPr>
            <p:cNvPr id="29" name="TextBox 29"/>
            <p:cNvSpPr txBox="1"/>
            <p:nvPr/>
          </p:nvSpPr>
          <p:spPr>
            <a:xfrm>
              <a:off x="0" y="-19050"/>
              <a:ext cx="829559" cy="753675"/>
            </a:xfrm>
            <a:prstGeom prst="rect">
              <a:avLst/>
            </a:prstGeom>
          </p:spPr>
          <p:txBody>
            <a:bodyPr lIns="18288" tIns="18288" rIns="18288" bIns="18288" rtlCol="0" anchor="ctr"/>
            <a:lstStyle/>
            <a:p>
              <a:pPr algn="ctr">
                <a:lnSpc>
                  <a:spcPts val="907"/>
                </a:lnSpc>
              </a:pPr>
              <a:endParaRPr sz="1200"/>
            </a:p>
          </p:txBody>
        </p:sp>
      </p:grpSp>
      <p:grpSp>
        <p:nvGrpSpPr>
          <p:cNvPr id="30" name="Group 30"/>
          <p:cNvGrpSpPr/>
          <p:nvPr/>
        </p:nvGrpSpPr>
        <p:grpSpPr>
          <a:xfrm>
            <a:off x="161839" y="85835"/>
            <a:ext cx="3507095" cy="930163"/>
            <a:chOff x="0" y="0"/>
            <a:chExt cx="829559" cy="220018"/>
          </a:xfrm>
        </p:grpSpPr>
        <p:sp>
          <p:nvSpPr>
            <p:cNvPr id="31" name="Freeform 31"/>
            <p:cNvSpPr/>
            <p:nvPr/>
          </p:nvSpPr>
          <p:spPr>
            <a:xfrm>
              <a:off x="0" y="0"/>
              <a:ext cx="829559" cy="220018"/>
            </a:xfrm>
            <a:custGeom>
              <a:avLst/>
              <a:gdLst/>
              <a:ahLst/>
              <a:cxnLst/>
              <a:rect l="l" t="t" r="r" b="b"/>
              <a:pathLst>
                <a:path w="829559" h="220018">
                  <a:moveTo>
                    <a:pt x="17660" y="0"/>
                  </a:moveTo>
                  <a:lnTo>
                    <a:pt x="811899" y="0"/>
                  </a:lnTo>
                  <a:cubicBezTo>
                    <a:pt x="821653" y="0"/>
                    <a:pt x="829559" y="7907"/>
                    <a:pt x="829559" y="17660"/>
                  </a:cubicBezTo>
                  <a:lnTo>
                    <a:pt x="829559" y="202358"/>
                  </a:lnTo>
                  <a:cubicBezTo>
                    <a:pt x="829559" y="212112"/>
                    <a:pt x="821653" y="220018"/>
                    <a:pt x="811899" y="220018"/>
                  </a:cubicBezTo>
                  <a:lnTo>
                    <a:pt x="17660" y="220018"/>
                  </a:lnTo>
                  <a:cubicBezTo>
                    <a:pt x="12976" y="220018"/>
                    <a:pt x="8484" y="218158"/>
                    <a:pt x="5172" y="214846"/>
                  </a:cubicBezTo>
                  <a:cubicBezTo>
                    <a:pt x="1861" y="211534"/>
                    <a:pt x="0" y="207042"/>
                    <a:pt x="0" y="202358"/>
                  </a:cubicBezTo>
                  <a:lnTo>
                    <a:pt x="0" y="17660"/>
                  </a:lnTo>
                  <a:cubicBezTo>
                    <a:pt x="0" y="7907"/>
                    <a:pt x="7907" y="0"/>
                    <a:pt x="17660" y="0"/>
                  </a:cubicBezTo>
                  <a:close/>
                </a:path>
              </a:pathLst>
            </a:custGeom>
            <a:solidFill>
              <a:srgbClr val="7A0927"/>
            </a:solidFill>
          </p:spPr>
          <p:txBody>
            <a:bodyPr/>
            <a:lstStyle/>
            <a:p>
              <a:endParaRPr lang="sv-SE" sz="1200"/>
            </a:p>
          </p:txBody>
        </p:sp>
        <p:sp>
          <p:nvSpPr>
            <p:cNvPr id="32" name="TextBox 32"/>
            <p:cNvSpPr txBox="1"/>
            <p:nvPr/>
          </p:nvSpPr>
          <p:spPr>
            <a:xfrm>
              <a:off x="0" y="-19050"/>
              <a:ext cx="829559" cy="239068"/>
            </a:xfrm>
            <a:prstGeom prst="rect">
              <a:avLst/>
            </a:prstGeom>
          </p:spPr>
          <p:txBody>
            <a:bodyPr lIns="18288" tIns="18288" rIns="18288" bIns="18288" rtlCol="0" anchor="ctr"/>
            <a:lstStyle/>
            <a:p>
              <a:pPr algn="ctr">
                <a:lnSpc>
                  <a:spcPts val="907"/>
                </a:lnSpc>
              </a:pPr>
              <a:endParaRPr sz="1200"/>
            </a:p>
          </p:txBody>
        </p:sp>
      </p:grpSp>
      <p:sp>
        <p:nvSpPr>
          <p:cNvPr id="33" name="Freeform 33"/>
          <p:cNvSpPr/>
          <p:nvPr/>
        </p:nvSpPr>
        <p:spPr>
          <a:xfrm>
            <a:off x="2924984" y="237656"/>
            <a:ext cx="576017" cy="576017"/>
          </a:xfrm>
          <a:custGeom>
            <a:avLst/>
            <a:gdLst/>
            <a:ahLst/>
            <a:cxnLst/>
            <a:rect l="l" t="t" r="r" b="b"/>
            <a:pathLst>
              <a:path w="864025" h="864025">
                <a:moveTo>
                  <a:pt x="0" y="0"/>
                </a:moveTo>
                <a:lnTo>
                  <a:pt x="864025" y="0"/>
                </a:lnTo>
                <a:lnTo>
                  <a:pt x="864025" y="864025"/>
                </a:lnTo>
                <a:lnTo>
                  <a:pt x="0" y="8640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sv-SE" sz="1200"/>
          </a:p>
        </p:txBody>
      </p:sp>
      <p:sp>
        <p:nvSpPr>
          <p:cNvPr id="34" name="TextBox 34"/>
          <p:cNvSpPr txBox="1"/>
          <p:nvPr/>
        </p:nvSpPr>
        <p:spPr>
          <a:xfrm>
            <a:off x="619939" y="1459459"/>
            <a:ext cx="2725144" cy="2131866"/>
          </a:xfrm>
          <a:prstGeom prst="rect">
            <a:avLst/>
          </a:prstGeom>
        </p:spPr>
        <p:txBody>
          <a:bodyPr lIns="0" tIns="0" rIns="0" bIns="0" rtlCol="0" anchor="t">
            <a:spAutoFit/>
          </a:bodyPr>
          <a:lstStyle/>
          <a:p>
            <a:pPr algn="ctr">
              <a:lnSpc>
                <a:spcPts val="2147"/>
              </a:lnSpc>
            </a:pPr>
            <a:r>
              <a:rPr lang="en-US" sz="1533" b="1">
                <a:solidFill>
                  <a:srgbClr val="FDDDDD"/>
                </a:solidFill>
                <a:latin typeface="Arial Bold"/>
              </a:rPr>
              <a:t>Tryggheten i och runt skolan har minskat bland unga i Jönköpings län</a:t>
            </a:r>
          </a:p>
          <a:p>
            <a:pPr algn="ctr">
              <a:lnSpc>
                <a:spcPts val="2147"/>
              </a:lnSpc>
            </a:pPr>
            <a:endParaRPr lang="en-US" sz="1533" b="1">
              <a:solidFill>
                <a:srgbClr val="FDDDDD"/>
              </a:solidFill>
              <a:latin typeface="Arial Bold"/>
            </a:endParaRPr>
          </a:p>
          <a:p>
            <a:pPr algn="ctr">
              <a:lnSpc>
                <a:spcPts val="2147"/>
              </a:lnSpc>
            </a:pPr>
            <a:endParaRPr lang="en-US" sz="1533" b="1">
              <a:solidFill>
                <a:srgbClr val="FDDDDD"/>
              </a:solidFill>
              <a:latin typeface="Arial Bold"/>
            </a:endParaRPr>
          </a:p>
          <a:p>
            <a:pPr algn="ctr">
              <a:lnSpc>
                <a:spcPts val="2147"/>
              </a:lnSpc>
            </a:pPr>
            <a:endParaRPr lang="en-US" sz="1533" b="1">
              <a:solidFill>
                <a:srgbClr val="FDDDDD"/>
              </a:solidFill>
              <a:latin typeface="Arial Bold"/>
            </a:endParaRPr>
          </a:p>
          <a:p>
            <a:pPr algn="ctr">
              <a:lnSpc>
                <a:spcPts val="2147"/>
              </a:lnSpc>
            </a:pPr>
            <a:endParaRPr lang="en-US" sz="1533" b="1">
              <a:solidFill>
                <a:srgbClr val="FDDDDD"/>
              </a:solidFill>
              <a:latin typeface="Arial Bold"/>
            </a:endParaRPr>
          </a:p>
          <a:p>
            <a:pPr algn="ctr">
              <a:lnSpc>
                <a:spcPts val="2147"/>
              </a:lnSpc>
            </a:pPr>
            <a:endParaRPr lang="en-US" sz="1533" b="1">
              <a:solidFill>
                <a:srgbClr val="FDDDDD"/>
              </a:solidFill>
              <a:latin typeface="Arial Bold"/>
            </a:endParaRPr>
          </a:p>
        </p:txBody>
      </p:sp>
      <p:sp>
        <p:nvSpPr>
          <p:cNvPr id="35" name="Freeform 35"/>
          <p:cNvSpPr/>
          <p:nvPr/>
        </p:nvSpPr>
        <p:spPr>
          <a:xfrm>
            <a:off x="1441795" y="2571966"/>
            <a:ext cx="947183" cy="1155101"/>
          </a:xfrm>
          <a:custGeom>
            <a:avLst/>
            <a:gdLst/>
            <a:ahLst/>
            <a:cxnLst/>
            <a:rect l="l" t="t" r="r" b="b"/>
            <a:pathLst>
              <a:path w="1420774" h="1732651">
                <a:moveTo>
                  <a:pt x="0" y="0"/>
                </a:moveTo>
                <a:lnTo>
                  <a:pt x="1420774" y="0"/>
                </a:lnTo>
                <a:lnTo>
                  <a:pt x="1420774" y="1732651"/>
                </a:lnTo>
                <a:lnTo>
                  <a:pt x="0" y="173265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endParaRPr lang="sv-SE" sz="1200"/>
          </a:p>
        </p:txBody>
      </p:sp>
      <p:sp>
        <p:nvSpPr>
          <p:cNvPr id="36" name="TextBox 36"/>
          <p:cNvSpPr txBox="1"/>
          <p:nvPr/>
        </p:nvSpPr>
        <p:spPr>
          <a:xfrm>
            <a:off x="257417" y="207140"/>
            <a:ext cx="2667567" cy="549638"/>
          </a:xfrm>
          <a:prstGeom prst="rect">
            <a:avLst/>
          </a:prstGeom>
        </p:spPr>
        <p:txBody>
          <a:bodyPr lIns="0" tIns="0" rIns="0" bIns="0" rtlCol="0" anchor="t">
            <a:spAutoFit/>
          </a:bodyPr>
          <a:lstStyle/>
          <a:p>
            <a:pPr algn="ctr">
              <a:lnSpc>
                <a:spcPts val="4678"/>
              </a:lnSpc>
            </a:pPr>
            <a:r>
              <a:rPr lang="en-US" sz="3341" b="1">
                <a:solidFill>
                  <a:srgbClr val="FDDDDD"/>
                </a:solidFill>
                <a:latin typeface="Arial Bold"/>
              </a:rPr>
              <a:t>TRYGGHET</a:t>
            </a:r>
          </a:p>
        </p:txBody>
      </p:sp>
      <p:sp>
        <p:nvSpPr>
          <p:cNvPr id="37" name="TextBox 37"/>
          <p:cNvSpPr txBox="1"/>
          <p:nvPr/>
        </p:nvSpPr>
        <p:spPr>
          <a:xfrm>
            <a:off x="4830717" y="5594791"/>
            <a:ext cx="436002" cy="228396"/>
          </a:xfrm>
          <a:prstGeom prst="rect">
            <a:avLst/>
          </a:prstGeom>
        </p:spPr>
        <p:txBody>
          <a:bodyPr lIns="0" tIns="0" rIns="0" bIns="0" rtlCol="0" anchor="t">
            <a:spAutoFit/>
          </a:bodyPr>
          <a:lstStyle/>
          <a:p>
            <a:pPr algn="ctr">
              <a:lnSpc>
                <a:spcPts val="1876"/>
              </a:lnSpc>
              <a:spcBef>
                <a:spcPct val="0"/>
              </a:spcBef>
            </a:pPr>
            <a:r>
              <a:rPr lang="en-US" sz="1563" b="1">
                <a:solidFill>
                  <a:srgbClr val="FFDDDD"/>
                </a:solidFill>
                <a:latin typeface="Arial Bold"/>
              </a:rPr>
              <a:t>14%</a:t>
            </a:r>
          </a:p>
        </p:txBody>
      </p:sp>
      <p:pic>
        <p:nvPicPr>
          <p:cNvPr id="38" name="Picture 38"/>
          <p:cNvPicPr>
            <a:picLocks noChangeAspect="1"/>
          </p:cNvPicPr>
          <p:nvPr/>
        </p:nvPicPr>
        <p:blipFill>
          <a:blip r:embed="rId16"/>
          <a:stretch>
            <a:fillRect/>
          </a:stretch>
        </p:blipFill>
        <p:spPr>
          <a:xfrm>
            <a:off x="3742276" y="1175288"/>
            <a:ext cx="3912861" cy="2227123"/>
          </a:xfrm>
          <a:prstGeom prst="rect">
            <a:avLst/>
          </a:prstGeom>
        </p:spPr>
      </p:pic>
      <p:sp>
        <p:nvSpPr>
          <p:cNvPr id="40" name="TextBox 40"/>
          <p:cNvSpPr txBox="1"/>
          <p:nvPr/>
        </p:nvSpPr>
        <p:spPr>
          <a:xfrm>
            <a:off x="6484299" y="5594791"/>
            <a:ext cx="436002" cy="228396"/>
          </a:xfrm>
          <a:prstGeom prst="rect">
            <a:avLst/>
          </a:prstGeom>
        </p:spPr>
        <p:txBody>
          <a:bodyPr lIns="0" tIns="0" rIns="0" bIns="0" rtlCol="0" anchor="t">
            <a:spAutoFit/>
          </a:bodyPr>
          <a:lstStyle/>
          <a:p>
            <a:pPr algn="ctr">
              <a:lnSpc>
                <a:spcPts val="1876"/>
              </a:lnSpc>
              <a:spcBef>
                <a:spcPct val="0"/>
              </a:spcBef>
            </a:pPr>
            <a:r>
              <a:rPr lang="en-US" sz="1563" b="1">
                <a:solidFill>
                  <a:srgbClr val="FFDDDD"/>
                </a:solidFill>
                <a:latin typeface="Arial Bold"/>
              </a:rPr>
              <a:t>10%</a:t>
            </a:r>
          </a:p>
        </p:txBody>
      </p:sp>
      <p:sp>
        <p:nvSpPr>
          <p:cNvPr id="41" name="TextBox 41"/>
          <p:cNvSpPr txBox="1"/>
          <p:nvPr/>
        </p:nvSpPr>
        <p:spPr>
          <a:xfrm>
            <a:off x="6075534" y="4594871"/>
            <a:ext cx="536399" cy="228589"/>
          </a:xfrm>
          <a:prstGeom prst="rect">
            <a:avLst/>
          </a:prstGeom>
        </p:spPr>
        <p:txBody>
          <a:bodyPr lIns="0" tIns="0" rIns="0" bIns="0" rtlCol="0" anchor="t">
            <a:spAutoFit/>
          </a:bodyPr>
          <a:lstStyle/>
          <a:p>
            <a:pPr>
              <a:lnSpc>
                <a:spcPts val="1883"/>
              </a:lnSpc>
              <a:spcBef>
                <a:spcPct val="0"/>
              </a:spcBef>
            </a:pPr>
            <a:r>
              <a:rPr lang="en-US" sz="1569" b="1">
                <a:solidFill>
                  <a:srgbClr val="FDDDDD"/>
                </a:solidFill>
                <a:latin typeface="Arial Bold"/>
              </a:rPr>
              <a:t>Killar</a:t>
            </a:r>
          </a:p>
        </p:txBody>
      </p:sp>
      <p:sp>
        <p:nvSpPr>
          <p:cNvPr id="42" name="TextBox 42"/>
          <p:cNvSpPr txBox="1"/>
          <p:nvPr/>
        </p:nvSpPr>
        <p:spPr>
          <a:xfrm>
            <a:off x="10898701" y="3059799"/>
            <a:ext cx="861375" cy="385618"/>
          </a:xfrm>
          <a:prstGeom prst="rect">
            <a:avLst/>
          </a:prstGeom>
        </p:spPr>
        <p:txBody>
          <a:bodyPr lIns="0" tIns="0" rIns="0" bIns="0" rtlCol="0" anchor="t">
            <a:spAutoFit/>
          </a:bodyPr>
          <a:lstStyle/>
          <a:p>
            <a:pPr>
              <a:lnSpc>
                <a:spcPts val="3199"/>
              </a:lnSpc>
              <a:spcBef>
                <a:spcPct val="0"/>
              </a:spcBef>
            </a:pPr>
            <a:r>
              <a:rPr lang="en-US" sz="2666" b="1">
                <a:solidFill>
                  <a:srgbClr val="FDDDDD"/>
                </a:solidFill>
                <a:latin typeface="Arial Bold"/>
              </a:rPr>
              <a:t>39%</a:t>
            </a:r>
          </a:p>
        </p:txBody>
      </p:sp>
      <p:sp>
        <p:nvSpPr>
          <p:cNvPr id="43" name="TextBox 43"/>
          <p:cNvSpPr txBox="1"/>
          <p:nvPr/>
        </p:nvSpPr>
        <p:spPr>
          <a:xfrm>
            <a:off x="10898701" y="5294661"/>
            <a:ext cx="861375" cy="385618"/>
          </a:xfrm>
          <a:prstGeom prst="rect">
            <a:avLst/>
          </a:prstGeom>
        </p:spPr>
        <p:txBody>
          <a:bodyPr lIns="0" tIns="0" rIns="0" bIns="0" rtlCol="0" anchor="t">
            <a:spAutoFit/>
          </a:bodyPr>
          <a:lstStyle/>
          <a:p>
            <a:pPr>
              <a:lnSpc>
                <a:spcPts val="3199"/>
              </a:lnSpc>
              <a:spcBef>
                <a:spcPct val="0"/>
              </a:spcBef>
            </a:pPr>
            <a:r>
              <a:rPr lang="en-US" sz="2666" b="1">
                <a:solidFill>
                  <a:srgbClr val="FDDDDD"/>
                </a:solidFill>
                <a:latin typeface="Arial Bold"/>
              </a:rPr>
              <a:t>19%</a:t>
            </a:r>
          </a:p>
        </p:txBody>
      </p:sp>
      <p:pic>
        <p:nvPicPr>
          <p:cNvPr id="44" name="Picture 16">
            <a:extLst>
              <a:ext uri="{FF2B5EF4-FFF2-40B4-BE49-F238E27FC236}">
                <a16:creationId xmlns:a16="http://schemas.microsoft.com/office/drawing/2014/main" id="{88A405FF-DD73-C1A1-B742-08A8FD5C4FFF}"/>
              </a:ext>
            </a:extLst>
          </p:cNvPr>
          <p:cNvPicPr>
            <a:picLocks noChangeAspect="1"/>
          </p:cNvPicPr>
          <p:nvPr/>
        </p:nvPicPr>
        <p:blipFill>
          <a:blip r:embed="rId17"/>
          <a:stretch>
            <a:fillRect/>
          </a:stretch>
        </p:blipFill>
        <p:spPr>
          <a:xfrm>
            <a:off x="4296598" y="4967265"/>
            <a:ext cx="1504239" cy="1504239"/>
          </a:xfrm>
          <a:prstGeom prst="rect">
            <a:avLst/>
          </a:prstGeom>
        </p:spPr>
      </p:pic>
      <p:pic>
        <p:nvPicPr>
          <p:cNvPr id="45" name="Picture 39">
            <a:extLst>
              <a:ext uri="{FF2B5EF4-FFF2-40B4-BE49-F238E27FC236}">
                <a16:creationId xmlns:a16="http://schemas.microsoft.com/office/drawing/2014/main" id="{37368D17-6D61-3D0F-BC35-62E641749C90}"/>
              </a:ext>
            </a:extLst>
          </p:cNvPr>
          <p:cNvPicPr>
            <a:picLocks noChangeAspect="1"/>
          </p:cNvPicPr>
          <p:nvPr/>
        </p:nvPicPr>
        <p:blipFill>
          <a:blip r:embed="rId18"/>
          <a:stretch>
            <a:fillRect/>
          </a:stretch>
        </p:blipFill>
        <p:spPr>
          <a:xfrm>
            <a:off x="5950180" y="4967265"/>
            <a:ext cx="1504239" cy="150423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Påståenden om fritid</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10" name="Platshållare för bildnummer 9">
            <a:extLst>
              <a:ext uri="{FF2B5EF4-FFF2-40B4-BE49-F238E27FC236}">
                <a16:creationId xmlns:a16="http://schemas.microsoft.com/office/drawing/2014/main" id="{F51799DB-C730-0E93-B657-013F2B807C2E}"/>
              </a:ext>
            </a:extLst>
          </p:cNvPr>
          <p:cNvSpPr>
            <a:spLocks noGrp="1"/>
          </p:cNvSpPr>
          <p:nvPr>
            <p:ph type="sldNum" sz="quarter" idx="12"/>
          </p:nvPr>
        </p:nvSpPr>
        <p:spPr/>
        <p:txBody>
          <a:bodyPr/>
          <a:lstStyle/>
          <a:p>
            <a:fld id="{8EEB9E62-4301-493A-8C73-0409F1A2D539}" type="slidenum">
              <a:rPr lang="sv-SE" smtClean="0"/>
              <a:pPr/>
              <a:t>75</a:t>
            </a:fld>
            <a:endParaRPr lang="sv-SE"/>
          </a:p>
        </p:txBody>
      </p:sp>
      <p:sp>
        <p:nvSpPr>
          <p:cNvPr id="5" name="Rektangel: rundade hörn 4">
            <a:extLst>
              <a:ext uri="{FF2B5EF4-FFF2-40B4-BE49-F238E27FC236}">
                <a16:creationId xmlns:a16="http://schemas.microsoft.com/office/drawing/2014/main" id="{0E02FAF0-CD88-CFD1-A865-7041C31F4E87}"/>
              </a:ext>
            </a:extLst>
          </p:cNvPr>
          <p:cNvSpPr/>
          <p:nvPr/>
        </p:nvSpPr>
        <p:spPr>
          <a:xfrm>
            <a:off x="6848772" y="437116"/>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Tjejer håller i lite högre grad än killar med om påståendet ”Det finns saker att göra men inget som intresserar mig”. </a:t>
            </a:r>
          </a:p>
          <a:p>
            <a:pPr algn="l"/>
            <a:endParaRPr lang="sv-SE" sz="1100" spc="50" dirty="0">
              <a:solidFill>
                <a:srgbClr val="790726"/>
              </a:solidFill>
            </a:endParaRPr>
          </a:p>
          <a:p>
            <a:pPr algn="l"/>
            <a:r>
              <a:rPr lang="sv-SE" sz="1100" spc="50" dirty="0">
                <a:solidFill>
                  <a:srgbClr val="790726"/>
                </a:solidFill>
              </a:rPr>
              <a:t>Killar håller i lite högre grad med om påståendet ”Det finns saker att göra men min familj säger nej”. </a:t>
            </a:r>
          </a:p>
        </p:txBody>
      </p:sp>
      <p:grpSp>
        <p:nvGrpSpPr>
          <p:cNvPr id="6" name="BodyContent">
            <a:extLst>
              <a:ext uri="{FF2B5EF4-FFF2-40B4-BE49-F238E27FC236}">
                <a16:creationId xmlns:a16="http://schemas.microsoft.com/office/drawing/2014/main" id="{E2DC76A8-6BB5-27F4-894D-762A441E1A36}"/>
              </a:ext>
            </a:extLst>
          </p:cNvPr>
          <p:cNvGrpSpPr/>
          <p:nvPr/>
        </p:nvGrpSpPr>
        <p:grpSpPr>
          <a:xfrm>
            <a:off x="720000" y="2196000"/>
            <a:ext cx="10764000" cy="3779350"/>
            <a:chOff x="720000" y="2196000"/>
            <a:chExt cx="10764000" cy="3312000"/>
          </a:xfrm>
        </p:grpSpPr>
        <p:graphicFrame>
          <p:nvGraphicFramePr>
            <p:cNvPr id="11" name="BodyContentTable">
              <a:extLst>
                <a:ext uri="{FF2B5EF4-FFF2-40B4-BE49-F238E27FC236}">
                  <a16:creationId xmlns:a16="http://schemas.microsoft.com/office/drawing/2014/main" id="{B4BA212B-8381-AC2A-A3F0-D8AE211F7539}"/>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F36DC249-0439-AB76-CB19-5FAF884D2102}"/>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2139516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Påståenden om fritid</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10" name="Platshållare för bildnummer 9">
            <a:extLst>
              <a:ext uri="{FF2B5EF4-FFF2-40B4-BE49-F238E27FC236}">
                <a16:creationId xmlns:a16="http://schemas.microsoft.com/office/drawing/2014/main" id="{79576960-D244-AE40-02D8-CC8529BBD4C7}"/>
              </a:ext>
            </a:extLst>
          </p:cNvPr>
          <p:cNvSpPr>
            <a:spLocks noGrp="1"/>
          </p:cNvSpPr>
          <p:nvPr>
            <p:ph type="sldNum" sz="quarter" idx="12"/>
          </p:nvPr>
        </p:nvSpPr>
        <p:spPr/>
        <p:txBody>
          <a:bodyPr/>
          <a:lstStyle/>
          <a:p>
            <a:fld id="{8EEB9E62-4301-493A-8C73-0409F1A2D539}" type="slidenum">
              <a:rPr lang="sv-SE" smtClean="0"/>
              <a:pPr/>
              <a:t>76</a:t>
            </a:fld>
            <a:endParaRPr lang="sv-SE"/>
          </a:p>
        </p:txBody>
      </p:sp>
      <p:sp>
        <p:nvSpPr>
          <p:cNvPr id="5" name="Rektangel: rundade hörn 4">
            <a:extLst>
              <a:ext uri="{FF2B5EF4-FFF2-40B4-BE49-F238E27FC236}">
                <a16:creationId xmlns:a16="http://schemas.microsoft.com/office/drawing/2014/main" id="{83E7F413-FB93-B7B3-2B9C-7C18169CF23A}"/>
              </a:ext>
            </a:extLst>
          </p:cNvPr>
          <p:cNvSpPr/>
          <p:nvPr/>
        </p:nvSpPr>
        <p:spPr>
          <a:xfrm>
            <a:off x="6848772" y="437116"/>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Ungefär en tredjedel håller delvis eller helt med om påståendena ”Det finns saker att göra men jag kan inte ta mig dit” och ”Det finns saker att göra men det kostar för mycket”. </a:t>
            </a:r>
          </a:p>
        </p:txBody>
      </p:sp>
      <p:grpSp>
        <p:nvGrpSpPr>
          <p:cNvPr id="6" name="BodyContent">
            <a:extLst>
              <a:ext uri="{FF2B5EF4-FFF2-40B4-BE49-F238E27FC236}">
                <a16:creationId xmlns:a16="http://schemas.microsoft.com/office/drawing/2014/main" id="{293F9A9E-3E3F-A8DE-9E22-DD8B863B0036}"/>
              </a:ext>
            </a:extLst>
          </p:cNvPr>
          <p:cNvGrpSpPr/>
          <p:nvPr/>
        </p:nvGrpSpPr>
        <p:grpSpPr>
          <a:xfrm>
            <a:off x="720000" y="2196000"/>
            <a:ext cx="10764000" cy="3661875"/>
            <a:chOff x="720000" y="2196000"/>
            <a:chExt cx="10764000" cy="3312000"/>
          </a:xfrm>
        </p:grpSpPr>
        <p:graphicFrame>
          <p:nvGraphicFramePr>
            <p:cNvPr id="11" name="BodyContentTable">
              <a:extLst>
                <a:ext uri="{FF2B5EF4-FFF2-40B4-BE49-F238E27FC236}">
                  <a16:creationId xmlns:a16="http://schemas.microsoft.com/office/drawing/2014/main" id="{F3DBBD08-EB0A-D86B-C705-71E38671AB18}"/>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A88CDA18-B943-BDA7-E554-661D1913330A}"/>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21395168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Fritidsaktiviteter</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BodyFooterLeft">
            <a:extLst>
              <a:ext uri="{FF2B5EF4-FFF2-40B4-BE49-F238E27FC236}">
                <a16:creationId xmlns:a16="http://schemas.microsoft.com/office/drawing/2014/main" id="{B31B0B46-C971-9AF7-168D-63014954D333}"/>
              </a:ext>
            </a:extLst>
          </p:cNvPr>
          <p:cNvSpPr txBox="1"/>
          <p:nvPr/>
        </p:nvSpPr>
        <p:spPr>
          <a:xfrm>
            <a:off x="1678402" y="5807955"/>
            <a:ext cx="9359900" cy="666769"/>
          </a:xfrm>
          <a:prstGeom prst="rect">
            <a:avLst/>
          </a:prstGeom>
          <a:noFill/>
        </p:spPr>
        <p:txBody>
          <a:bodyPr vertOverflow="clip" wrap="square" lIns="0" tIns="0" rIns="0" bIns="0" rtlCol="0" anchor="t"/>
          <a:lstStyle/>
          <a:p>
            <a:pPr algn="l"/>
            <a:endParaRPr lang="sv-SE" sz="1100" spc="50" dirty="0">
              <a:solidFill>
                <a:schemeClr val="tx1">
                  <a:tint val="84600"/>
                </a:schemeClr>
              </a:solidFill>
            </a:endParaRPr>
          </a:p>
        </p:txBody>
      </p:sp>
      <p:graphicFrame>
        <p:nvGraphicFramePr>
          <p:cNvPr id="12" name="BodyContent">
            <a:extLst>
              <a:ext uri="{FF2B5EF4-FFF2-40B4-BE49-F238E27FC236}">
                <a16:creationId xmlns:a16="http://schemas.microsoft.com/office/drawing/2014/main" id="{66BA40C3-11EE-4F49-B616-B0FA67DC7081}"/>
              </a:ext>
            </a:extLst>
          </p:cNvPr>
          <p:cNvGraphicFramePr>
            <a:graphicFrameLocks noGrp="1"/>
          </p:cNvGraphicFramePr>
          <p:nvPr>
            <p:ph sz="quarter" idx="10"/>
            <p:extLst>
              <p:ext uri="{D42A27DB-BD31-4B8C-83A1-F6EECF244321}">
                <p14:modId xmlns:p14="http://schemas.microsoft.com/office/powerpoint/2010/main" val="2803968541"/>
              </p:ext>
            </p:extLst>
          </p:nvPr>
        </p:nvGraphicFramePr>
        <p:xfrm>
          <a:off x="1439963" y="2116243"/>
          <a:ext cx="9359900" cy="3779837"/>
        </p:xfrm>
        <a:graphic>
          <a:graphicData uri="http://schemas.openxmlformats.org/drawingml/2006/chart">
            <c:chart xmlns:c="http://schemas.openxmlformats.org/drawingml/2006/chart" xmlns:r="http://schemas.openxmlformats.org/officeDocument/2006/relationships" r:id="rId2"/>
          </a:graphicData>
        </a:graphic>
      </p:graphicFrame>
      <p:sp>
        <p:nvSpPr>
          <p:cNvPr id="7" name="Platshållare för bildnummer 6">
            <a:extLst>
              <a:ext uri="{FF2B5EF4-FFF2-40B4-BE49-F238E27FC236}">
                <a16:creationId xmlns:a16="http://schemas.microsoft.com/office/drawing/2014/main" id="{34D5C6DE-9F6E-8EBA-C339-C5898C022589}"/>
              </a:ext>
            </a:extLst>
          </p:cNvPr>
          <p:cNvSpPr>
            <a:spLocks noGrp="1"/>
          </p:cNvSpPr>
          <p:nvPr>
            <p:ph type="sldNum" sz="quarter" idx="12"/>
          </p:nvPr>
        </p:nvSpPr>
        <p:spPr/>
        <p:txBody>
          <a:bodyPr/>
          <a:lstStyle/>
          <a:p>
            <a:fld id="{8EEB9E62-4301-493A-8C73-0409F1A2D539}" type="slidenum">
              <a:rPr lang="sv-SE" smtClean="0"/>
              <a:pPr/>
              <a:t>77</a:t>
            </a:fld>
            <a:endParaRPr lang="sv-SE"/>
          </a:p>
        </p:txBody>
      </p:sp>
      <p:sp>
        <p:nvSpPr>
          <p:cNvPr id="5" name="Rektangel: rundade hörn 4">
            <a:extLst>
              <a:ext uri="{FF2B5EF4-FFF2-40B4-BE49-F238E27FC236}">
                <a16:creationId xmlns:a16="http://schemas.microsoft.com/office/drawing/2014/main" id="{7D15BEEF-55B6-91F8-AC4F-2E9FD4567889}"/>
              </a:ext>
            </a:extLst>
          </p:cNvPr>
          <p:cNvSpPr/>
          <p:nvPr/>
        </p:nvSpPr>
        <p:spPr>
          <a:xfrm>
            <a:off x="6848772" y="437116"/>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De fritidsaktiviteter </a:t>
            </a:r>
            <a:r>
              <a:rPr lang="sv-SE" sz="1100" spc="50">
                <a:solidFill>
                  <a:srgbClr val="790726"/>
                </a:solidFill>
              </a:rPr>
              <a:t>som de unga oftast gör minst </a:t>
            </a:r>
            <a:r>
              <a:rPr lang="sv-SE" sz="1100" spc="50" dirty="0">
                <a:solidFill>
                  <a:srgbClr val="790726"/>
                </a:solidFill>
              </a:rPr>
              <a:t>1-2 kvällar i veckan är att vara hemma hela kvällen, träffa kompisar och göra skolarbete/läxor.</a:t>
            </a:r>
          </a:p>
        </p:txBody>
      </p:sp>
    </p:spTree>
    <p:extLst>
      <p:ext uri="{BB962C8B-B14F-4D97-AF65-F5344CB8AC3E}">
        <p14:creationId xmlns:p14="http://schemas.microsoft.com/office/powerpoint/2010/main" val="21395168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Fritidsaktiviteter</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7" name="BodyContent">
            <a:extLst>
              <a:ext uri="{FF2B5EF4-FFF2-40B4-BE49-F238E27FC236}">
                <a16:creationId xmlns:a16="http://schemas.microsoft.com/office/drawing/2014/main" id="{AC58EE57-29F0-6FC1-2599-36C82CD90A49}"/>
              </a:ext>
            </a:extLst>
          </p:cNvPr>
          <p:cNvGrpSpPr/>
          <p:nvPr/>
        </p:nvGrpSpPr>
        <p:grpSpPr>
          <a:xfrm>
            <a:off x="720000" y="2196000"/>
            <a:ext cx="10764000" cy="3312000"/>
            <a:chOff x="720000" y="2196000"/>
            <a:chExt cx="10764000" cy="3312000"/>
          </a:xfrm>
        </p:grpSpPr>
        <p:graphicFrame>
          <p:nvGraphicFramePr>
            <p:cNvPr id="8" name="BodyContentTable">
              <a:extLst>
                <a:ext uri="{FF2B5EF4-FFF2-40B4-BE49-F238E27FC236}">
                  <a16:creationId xmlns:a16="http://schemas.microsoft.com/office/drawing/2014/main" id="{8E8E736A-8104-F7B8-15B1-A728AB9E0802}"/>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AC529F52-7DD1-C8FE-7CC9-564295E34E37}"/>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E86819EE-EA55-9263-907A-D63EFB1F5649}"/>
              </a:ext>
            </a:extLst>
          </p:cNvPr>
          <p:cNvSpPr>
            <a:spLocks noGrp="1"/>
          </p:cNvSpPr>
          <p:nvPr>
            <p:ph type="sldNum" sz="quarter" idx="12"/>
          </p:nvPr>
        </p:nvSpPr>
        <p:spPr/>
        <p:txBody>
          <a:bodyPr/>
          <a:lstStyle/>
          <a:p>
            <a:fld id="{8EEB9E62-4301-493A-8C73-0409F1A2D539}" type="slidenum">
              <a:rPr lang="sv-SE" smtClean="0"/>
              <a:pPr/>
              <a:t>78</a:t>
            </a:fld>
            <a:endParaRPr lang="sv-SE"/>
          </a:p>
        </p:txBody>
      </p:sp>
      <p:sp>
        <p:nvSpPr>
          <p:cNvPr id="5" name="Rektangel: rundade hörn 4">
            <a:extLst>
              <a:ext uri="{FF2B5EF4-FFF2-40B4-BE49-F238E27FC236}">
                <a16:creationId xmlns:a16="http://schemas.microsoft.com/office/drawing/2014/main" id="{A2D01675-7C2C-5066-227A-9AA64F3F177F}"/>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a:solidFill>
                  <a:srgbClr val="790726"/>
                </a:solidFill>
              </a:rPr>
              <a:t>Andelen unga </a:t>
            </a:r>
            <a:r>
              <a:rPr lang="sv-SE" sz="1100" spc="50" dirty="0">
                <a:solidFill>
                  <a:srgbClr val="790726"/>
                </a:solidFill>
              </a:rPr>
              <a:t>i årskurs 9 som besöker fritidsgården regelbundet har minskat över tid. Andelen killar som håller på med idrottsaktiviteter regelbundet har ökat något i årets undersökning. </a:t>
            </a:r>
          </a:p>
        </p:txBody>
      </p:sp>
    </p:spTree>
    <p:extLst>
      <p:ext uri="{BB962C8B-B14F-4D97-AF65-F5344CB8AC3E}">
        <p14:creationId xmlns:p14="http://schemas.microsoft.com/office/powerpoint/2010/main" val="21395168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Fritidsaktiviteter</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10" name="Platshållare för bildnummer 9">
            <a:extLst>
              <a:ext uri="{FF2B5EF4-FFF2-40B4-BE49-F238E27FC236}">
                <a16:creationId xmlns:a16="http://schemas.microsoft.com/office/drawing/2014/main" id="{BA52048F-FB1A-E1C8-5AD6-2433FF57D69F}"/>
              </a:ext>
            </a:extLst>
          </p:cNvPr>
          <p:cNvSpPr>
            <a:spLocks noGrp="1"/>
          </p:cNvSpPr>
          <p:nvPr>
            <p:ph type="sldNum" sz="quarter" idx="12"/>
          </p:nvPr>
        </p:nvSpPr>
        <p:spPr/>
        <p:txBody>
          <a:bodyPr/>
          <a:lstStyle/>
          <a:p>
            <a:fld id="{8EEB9E62-4301-493A-8C73-0409F1A2D539}" type="slidenum">
              <a:rPr lang="sv-SE" smtClean="0"/>
              <a:pPr/>
              <a:t>79</a:t>
            </a:fld>
            <a:endParaRPr lang="sv-SE"/>
          </a:p>
        </p:txBody>
      </p:sp>
      <p:grpSp>
        <p:nvGrpSpPr>
          <p:cNvPr id="5" name="BodyContent">
            <a:extLst>
              <a:ext uri="{FF2B5EF4-FFF2-40B4-BE49-F238E27FC236}">
                <a16:creationId xmlns:a16="http://schemas.microsoft.com/office/drawing/2014/main" id="{D9DA615E-2526-A276-46D1-C28DAD2B4372}"/>
              </a:ext>
            </a:extLst>
          </p:cNvPr>
          <p:cNvGrpSpPr/>
          <p:nvPr/>
        </p:nvGrpSpPr>
        <p:grpSpPr>
          <a:xfrm>
            <a:off x="720000" y="2196000"/>
            <a:ext cx="10764000" cy="3312000"/>
            <a:chOff x="720000" y="2196000"/>
            <a:chExt cx="10764000" cy="3312000"/>
          </a:xfrm>
        </p:grpSpPr>
        <p:graphicFrame>
          <p:nvGraphicFramePr>
            <p:cNvPr id="11" name="BodyContentTable">
              <a:extLst>
                <a:ext uri="{FF2B5EF4-FFF2-40B4-BE49-F238E27FC236}">
                  <a16:creationId xmlns:a16="http://schemas.microsoft.com/office/drawing/2014/main" id="{0D9D5322-8310-16A3-42BA-B917A8A6EFDF}"/>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09215901-8078-1CEB-536E-2C757ECE7EC2}"/>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Rektangel: rundade hörn 6">
            <a:extLst>
              <a:ext uri="{FF2B5EF4-FFF2-40B4-BE49-F238E27FC236}">
                <a16:creationId xmlns:a16="http://schemas.microsoft.com/office/drawing/2014/main" id="{38E7FC09-DC49-547F-A231-DA8CCD983F32}"/>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Andelen som uppger att de brukar sjunga eller hålla på med musik har minskat något i jämförelse med undersökningen 2020.</a:t>
            </a:r>
          </a:p>
          <a:p>
            <a:pPr algn="l"/>
            <a:endParaRPr lang="sv-SE" sz="1100" spc="50" dirty="0">
              <a:solidFill>
                <a:srgbClr val="790726"/>
              </a:solidFill>
            </a:endParaRPr>
          </a:p>
          <a:p>
            <a:pPr algn="l"/>
            <a:r>
              <a:rPr lang="sv-SE" sz="1100" spc="50" dirty="0">
                <a:solidFill>
                  <a:srgbClr val="790726"/>
                </a:solidFill>
              </a:rPr>
              <a:t>Andelen som dansar regelbundet är högre bland tjejer än killar, men har minskat jämfört med 2020.</a:t>
            </a:r>
          </a:p>
        </p:txBody>
      </p:sp>
    </p:spTree>
    <p:extLst>
      <p:ext uri="{BB962C8B-B14F-4D97-AF65-F5344CB8AC3E}">
        <p14:creationId xmlns:p14="http://schemas.microsoft.com/office/powerpoint/2010/main" val="2139516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Kön och </a:t>
            </a:r>
            <a:r>
              <a:rPr lang="sv-SE" dirty="0"/>
              <a:t>b</a:t>
            </a:r>
            <a:r>
              <a:rPr lang="sv-SE"/>
              <a:t>ostadsläge</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11" name="BodyContent">
            <a:extLst>
              <a:ext uri="{FF2B5EF4-FFF2-40B4-BE49-F238E27FC236}">
                <a16:creationId xmlns:a16="http://schemas.microsoft.com/office/drawing/2014/main" id="{8E5856CA-F939-A097-1A62-A92B5DD89C52}"/>
              </a:ext>
            </a:extLst>
          </p:cNvPr>
          <p:cNvGraphicFramePr>
            <a:graphicFrameLocks/>
          </p:cNvGraphicFramePr>
          <p:nvPr>
            <p:extLst>
              <p:ext uri="{D42A27DB-BD31-4B8C-83A1-F6EECF244321}">
                <p14:modId xmlns:p14="http://schemas.microsoft.com/office/powerpoint/2010/main" val="1120790155"/>
              </p:ext>
            </p:extLst>
          </p:nvPr>
        </p:nvGraphicFramePr>
        <p:xfrm>
          <a:off x="6095999" y="2195513"/>
          <a:ext cx="5267326" cy="3779837"/>
        </p:xfrm>
        <a:graphic>
          <a:graphicData uri="http://schemas.openxmlformats.org/drawingml/2006/chart">
            <c:chart xmlns:c="http://schemas.openxmlformats.org/drawingml/2006/chart" xmlns:r="http://schemas.openxmlformats.org/officeDocument/2006/relationships" r:id="rId2"/>
          </a:graphicData>
        </a:graphic>
      </p:graphicFrame>
      <p:sp>
        <p:nvSpPr>
          <p:cNvPr id="6" name="Platshållare för bildnummer 5">
            <a:extLst>
              <a:ext uri="{FF2B5EF4-FFF2-40B4-BE49-F238E27FC236}">
                <a16:creationId xmlns:a16="http://schemas.microsoft.com/office/drawing/2014/main" id="{0191EDD6-113C-6930-73C6-BED46A2DC60F}"/>
              </a:ext>
            </a:extLst>
          </p:cNvPr>
          <p:cNvSpPr>
            <a:spLocks noGrp="1"/>
          </p:cNvSpPr>
          <p:nvPr>
            <p:ph type="sldNum" sz="quarter" idx="12"/>
          </p:nvPr>
        </p:nvSpPr>
        <p:spPr/>
        <p:txBody>
          <a:bodyPr/>
          <a:lstStyle/>
          <a:p>
            <a:fld id="{8EEB9E62-4301-493A-8C73-0409F1A2D539}" type="slidenum">
              <a:rPr lang="sv-SE" smtClean="0"/>
              <a:pPr/>
              <a:t>8</a:t>
            </a:fld>
            <a:endParaRPr lang="sv-SE"/>
          </a:p>
        </p:txBody>
      </p:sp>
      <p:graphicFrame>
        <p:nvGraphicFramePr>
          <p:cNvPr id="5" name="BodyContent">
            <a:extLst>
              <a:ext uri="{FF2B5EF4-FFF2-40B4-BE49-F238E27FC236}">
                <a16:creationId xmlns:a16="http://schemas.microsoft.com/office/drawing/2014/main" id="{942EABD6-BADF-8533-72ED-50222B6148F6}"/>
              </a:ext>
            </a:extLst>
          </p:cNvPr>
          <p:cNvGraphicFramePr>
            <a:graphicFrameLocks noGrp="1"/>
          </p:cNvGraphicFramePr>
          <p:nvPr>
            <p:ph sz="quarter" idx="10"/>
            <p:extLst>
              <p:ext uri="{D42A27DB-BD31-4B8C-83A1-F6EECF244321}">
                <p14:modId xmlns:p14="http://schemas.microsoft.com/office/powerpoint/2010/main" val="3907813953"/>
              </p:ext>
            </p:extLst>
          </p:nvPr>
        </p:nvGraphicFramePr>
        <p:xfrm>
          <a:off x="828673" y="2195513"/>
          <a:ext cx="5267326" cy="37798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95168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Fritidsaktiviteter</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7" name="BodyContent">
            <a:extLst>
              <a:ext uri="{FF2B5EF4-FFF2-40B4-BE49-F238E27FC236}">
                <a16:creationId xmlns:a16="http://schemas.microsoft.com/office/drawing/2014/main" id="{CE216AF0-8A23-97DB-38CB-700D517033DA}"/>
              </a:ext>
            </a:extLst>
          </p:cNvPr>
          <p:cNvGrpSpPr/>
          <p:nvPr/>
        </p:nvGrpSpPr>
        <p:grpSpPr>
          <a:xfrm>
            <a:off x="720000" y="2196000"/>
            <a:ext cx="10764000" cy="3312000"/>
            <a:chOff x="720000" y="2196000"/>
            <a:chExt cx="10764000" cy="3312000"/>
          </a:xfrm>
        </p:grpSpPr>
        <p:graphicFrame>
          <p:nvGraphicFramePr>
            <p:cNvPr id="8" name="BodyContentTable">
              <a:extLst>
                <a:ext uri="{FF2B5EF4-FFF2-40B4-BE49-F238E27FC236}">
                  <a16:creationId xmlns:a16="http://schemas.microsoft.com/office/drawing/2014/main" id="{491FA3B3-5331-1992-CFC1-E53B9FBCA8F1}"/>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CE2AFCD3-107E-B0F5-811A-B527B8BDED1E}"/>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70708250-F6FB-5494-0C1E-AC4FF59F1F9B}"/>
              </a:ext>
            </a:extLst>
          </p:cNvPr>
          <p:cNvSpPr>
            <a:spLocks noGrp="1"/>
          </p:cNvSpPr>
          <p:nvPr>
            <p:ph type="sldNum" sz="quarter" idx="12"/>
          </p:nvPr>
        </p:nvSpPr>
        <p:spPr/>
        <p:txBody>
          <a:bodyPr/>
          <a:lstStyle/>
          <a:p>
            <a:fld id="{8EEB9E62-4301-493A-8C73-0409F1A2D539}" type="slidenum">
              <a:rPr lang="sv-SE" smtClean="0"/>
              <a:pPr/>
              <a:t>80</a:t>
            </a:fld>
            <a:endParaRPr lang="sv-SE"/>
          </a:p>
        </p:txBody>
      </p:sp>
      <p:sp>
        <p:nvSpPr>
          <p:cNvPr id="5" name="Rektangel: rundade hörn 4">
            <a:extLst>
              <a:ext uri="{FF2B5EF4-FFF2-40B4-BE49-F238E27FC236}">
                <a16:creationId xmlns:a16="http://schemas.microsoft.com/office/drawing/2014/main" id="{5FC45CFF-8A7F-42D6-403B-AC47C5BB7A4D}"/>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Det är mer än dubbelt så många tjejer än killar som uppger att de brukar hålla på med foto, film, teckna/måla, skriva, pyssla, sy eller liknande minst 1-2 kvällar i veckan. Dock har andelen minskat jämfört med 2020.</a:t>
            </a:r>
          </a:p>
        </p:txBody>
      </p:sp>
    </p:spTree>
    <p:extLst>
      <p:ext uri="{BB962C8B-B14F-4D97-AF65-F5344CB8AC3E}">
        <p14:creationId xmlns:p14="http://schemas.microsoft.com/office/powerpoint/2010/main" val="3608166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Fritidsaktiviteter</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7" name="BodyContent">
            <a:extLst>
              <a:ext uri="{FF2B5EF4-FFF2-40B4-BE49-F238E27FC236}">
                <a16:creationId xmlns:a16="http://schemas.microsoft.com/office/drawing/2014/main" id="{9932CD80-297B-120D-DFC9-713D2CA811DC}"/>
              </a:ext>
            </a:extLst>
          </p:cNvPr>
          <p:cNvGrpSpPr/>
          <p:nvPr/>
        </p:nvGrpSpPr>
        <p:grpSpPr>
          <a:xfrm>
            <a:off x="720000" y="2196000"/>
            <a:ext cx="10764000" cy="3312000"/>
            <a:chOff x="720000" y="2196000"/>
            <a:chExt cx="10764000" cy="3312000"/>
          </a:xfrm>
        </p:grpSpPr>
        <p:graphicFrame>
          <p:nvGraphicFramePr>
            <p:cNvPr id="8" name="BodyContentTable">
              <a:extLst>
                <a:ext uri="{FF2B5EF4-FFF2-40B4-BE49-F238E27FC236}">
                  <a16:creationId xmlns:a16="http://schemas.microsoft.com/office/drawing/2014/main" id="{AE55638B-2716-18BF-7DAC-CE1052C8FEDB}"/>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0A83D20D-6948-96CA-20F1-3E21A0396132}"/>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3250BB2C-199F-7FC4-D78A-7C5615D1DD04}"/>
              </a:ext>
            </a:extLst>
          </p:cNvPr>
          <p:cNvSpPr>
            <a:spLocks noGrp="1"/>
          </p:cNvSpPr>
          <p:nvPr>
            <p:ph type="sldNum" sz="quarter" idx="12"/>
          </p:nvPr>
        </p:nvSpPr>
        <p:spPr/>
        <p:txBody>
          <a:bodyPr/>
          <a:lstStyle/>
          <a:p>
            <a:fld id="{8EEB9E62-4301-493A-8C73-0409F1A2D539}" type="slidenum">
              <a:rPr lang="sv-SE" smtClean="0"/>
              <a:pPr/>
              <a:t>81</a:t>
            </a:fld>
            <a:endParaRPr lang="sv-SE"/>
          </a:p>
        </p:txBody>
      </p:sp>
      <p:sp>
        <p:nvSpPr>
          <p:cNvPr id="5" name="Rektangel: rundade hörn 4">
            <a:extLst>
              <a:ext uri="{FF2B5EF4-FFF2-40B4-BE49-F238E27FC236}">
                <a16:creationId xmlns:a16="http://schemas.microsoft.com/office/drawing/2014/main" id="{EDCB666F-ABB2-1B6C-7BD1-0E3C359BBAF4}"/>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Nästan hälften av tjejerna i Gy 2 brukar läsa böcker, tidningar, artiklar, bloggar eller liknande minst 1-2 kvällar i veckan. Motsvarande siffra för killar i Gy 2 är närmare 3 av 10.</a:t>
            </a:r>
          </a:p>
        </p:txBody>
      </p:sp>
    </p:spTree>
    <p:extLst>
      <p:ext uri="{BB962C8B-B14F-4D97-AF65-F5344CB8AC3E}">
        <p14:creationId xmlns:p14="http://schemas.microsoft.com/office/powerpoint/2010/main" val="32035582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Fritidsaktiviteter</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7" name="BodyContent">
            <a:extLst>
              <a:ext uri="{FF2B5EF4-FFF2-40B4-BE49-F238E27FC236}">
                <a16:creationId xmlns:a16="http://schemas.microsoft.com/office/drawing/2014/main" id="{5144C300-26D1-F991-69F4-AC60F32E4BDF}"/>
              </a:ext>
            </a:extLst>
          </p:cNvPr>
          <p:cNvGrpSpPr/>
          <p:nvPr/>
        </p:nvGrpSpPr>
        <p:grpSpPr>
          <a:xfrm>
            <a:off x="720000" y="2196000"/>
            <a:ext cx="10764000" cy="3312000"/>
            <a:chOff x="720000" y="2196000"/>
            <a:chExt cx="10764000" cy="3312000"/>
          </a:xfrm>
        </p:grpSpPr>
        <p:graphicFrame>
          <p:nvGraphicFramePr>
            <p:cNvPr id="8" name="BodyContentTable">
              <a:extLst>
                <a:ext uri="{FF2B5EF4-FFF2-40B4-BE49-F238E27FC236}">
                  <a16:creationId xmlns:a16="http://schemas.microsoft.com/office/drawing/2014/main" id="{1E77840B-9C8D-FAA7-2AAB-6BA0A0690A5D}"/>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81A17F3C-61D7-F410-9572-D00F28AE5C19}"/>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96956E80-666F-CDD8-7A84-B7C119FF941D}"/>
              </a:ext>
            </a:extLst>
          </p:cNvPr>
          <p:cNvSpPr>
            <a:spLocks noGrp="1"/>
          </p:cNvSpPr>
          <p:nvPr>
            <p:ph type="sldNum" sz="quarter" idx="12"/>
          </p:nvPr>
        </p:nvSpPr>
        <p:spPr/>
        <p:txBody>
          <a:bodyPr/>
          <a:lstStyle/>
          <a:p>
            <a:fld id="{8EEB9E62-4301-493A-8C73-0409F1A2D539}" type="slidenum">
              <a:rPr lang="sv-SE" smtClean="0"/>
              <a:pPr/>
              <a:t>82</a:t>
            </a:fld>
            <a:endParaRPr lang="sv-SE"/>
          </a:p>
        </p:txBody>
      </p:sp>
      <p:sp>
        <p:nvSpPr>
          <p:cNvPr id="5" name="Rektangel: rundade hörn 4">
            <a:extLst>
              <a:ext uri="{FF2B5EF4-FFF2-40B4-BE49-F238E27FC236}">
                <a16:creationId xmlns:a16="http://schemas.microsoft.com/office/drawing/2014/main" id="{9CF39A6B-A6C9-45D4-158B-73BFE9D71713}"/>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Cirka hälften av alla unga uppger att de brukar vara ute i </a:t>
            </a:r>
            <a:r>
              <a:rPr lang="sv-SE" sz="1100" spc="50">
                <a:solidFill>
                  <a:srgbClr val="790726"/>
                </a:solidFill>
              </a:rPr>
              <a:t>naturen minst 1-2 kvällar i veckan. </a:t>
            </a:r>
            <a:r>
              <a:rPr lang="sv-SE" sz="1100" spc="50" dirty="0">
                <a:solidFill>
                  <a:srgbClr val="790726"/>
                </a:solidFill>
              </a:rPr>
              <a:t>Ungefär dubbelt så många killar som tjejer burkar ägna sig åt politik minst 1-2 gånger i veckan.</a:t>
            </a:r>
          </a:p>
        </p:txBody>
      </p:sp>
    </p:spTree>
    <p:extLst>
      <p:ext uri="{BB962C8B-B14F-4D97-AF65-F5344CB8AC3E}">
        <p14:creationId xmlns:p14="http://schemas.microsoft.com/office/powerpoint/2010/main" val="3579637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Fritidsaktiviteter</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10" name="Platshållare för bildnummer 9">
            <a:extLst>
              <a:ext uri="{FF2B5EF4-FFF2-40B4-BE49-F238E27FC236}">
                <a16:creationId xmlns:a16="http://schemas.microsoft.com/office/drawing/2014/main" id="{F806BDB0-6A80-F521-6B44-2FA0202428D8}"/>
              </a:ext>
            </a:extLst>
          </p:cNvPr>
          <p:cNvSpPr>
            <a:spLocks noGrp="1"/>
          </p:cNvSpPr>
          <p:nvPr>
            <p:ph type="sldNum" sz="quarter" idx="12"/>
          </p:nvPr>
        </p:nvSpPr>
        <p:spPr/>
        <p:txBody>
          <a:bodyPr/>
          <a:lstStyle/>
          <a:p>
            <a:fld id="{8EEB9E62-4301-493A-8C73-0409F1A2D539}" type="slidenum">
              <a:rPr lang="sv-SE" smtClean="0"/>
              <a:pPr/>
              <a:t>83</a:t>
            </a:fld>
            <a:endParaRPr lang="sv-SE"/>
          </a:p>
        </p:txBody>
      </p:sp>
      <p:grpSp>
        <p:nvGrpSpPr>
          <p:cNvPr id="5" name="BodyContent">
            <a:extLst>
              <a:ext uri="{FF2B5EF4-FFF2-40B4-BE49-F238E27FC236}">
                <a16:creationId xmlns:a16="http://schemas.microsoft.com/office/drawing/2014/main" id="{57A89FA8-843D-0552-1FDD-A918972C0841}"/>
              </a:ext>
            </a:extLst>
          </p:cNvPr>
          <p:cNvGrpSpPr/>
          <p:nvPr/>
        </p:nvGrpSpPr>
        <p:grpSpPr>
          <a:xfrm>
            <a:off x="720000" y="2196000"/>
            <a:ext cx="10764000" cy="3312000"/>
            <a:chOff x="720000" y="2196000"/>
            <a:chExt cx="10764000" cy="3312000"/>
          </a:xfrm>
        </p:grpSpPr>
        <p:graphicFrame>
          <p:nvGraphicFramePr>
            <p:cNvPr id="11" name="BodyContentTable">
              <a:extLst>
                <a:ext uri="{FF2B5EF4-FFF2-40B4-BE49-F238E27FC236}">
                  <a16:creationId xmlns:a16="http://schemas.microsoft.com/office/drawing/2014/main" id="{D0BDF077-0E06-2854-D1CC-B0A71F51B2A0}"/>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165DC2AF-A81F-6AD4-1860-E64FF2BE2BB0}"/>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Rektangel: rundade hörn 6">
            <a:extLst>
              <a:ext uri="{FF2B5EF4-FFF2-40B4-BE49-F238E27FC236}">
                <a16:creationId xmlns:a16="http://schemas.microsoft.com/office/drawing/2014/main" id="{B89395A5-3E78-A7F2-F31D-D55AB2787A16}"/>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Andelen killar i Gy 2 om brukar ägna tid till skolarbete eller läxor minst 1-2 kvällar i veckan är två tredjedelar, vilket är en lägre andel jämfört med övriga grupper.</a:t>
            </a:r>
          </a:p>
        </p:txBody>
      </p:sp>
    </p:spTree>
    <p:extLst>
      <p:ext uri="{BB962C8B-B14F-4D97-AF65-F5344CB8AC3E}">
        <p14:creationId xmlns:p14="http://schemas.microsoft.com/office/powerpoint/2010/main" val="21395168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Fritidsaktiviteter</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0" normalizeH="0" baseline="0" noProof="1">
                  <a:ln>
                    <a:noFill/>
                  </a:ln>
                  <a:solidFill>
                    <a:prstClr val="black">
                      <a:tint val="84700"/>
                    </a:prstClr>
                  </a:solidFill>
                  <a:effectLst/>
                  <a:uLnTx/>
                  <a:uFillTx/>
                  <a:latin typeface="Arial"/>
                  <a:ea typeface="+mn-ea"/>
                  <a:cs typeface="+mn-cs"/>
                </a:rPr>
                <a:t> </a:t>
              </a:r>
            </a:p>
          </p:txBody>
        </p:sp>
      </p:grpSp>
      <p:grpSp>
        <p:nvGrpSpPr>
          <p:cNvPr id="7" name="BodyContent">
            <a:extLst>
              <a:ext uri="{FF2B5EF4-FFF2-40B4-BE49-F238E27FC236}">
                <a16:creationId xmlns:a16="http://schemas.microsoft.com/office/drawing/2014/main" id="{380294B2-F64D-2BDE-F26E-80C6B82A1CF8}"/>
              </a:ext>
            </a:extLst>
          </p:cNvPr>
          <p:cNvGrpSpPr/>
          <p:nvPr/>
        </p:nvGrpSpPr>
        <p:grpSpPr>
          <a:xfrm>
            <a:off x="720000" y="2196000"/>
            <a:ext cx="10764000" cy="3312000"/>
            <a:chOff x="720000" y="2196000"/>
            <a:chExt cx="10764000" cy="3312000"/>
          </a:xfrm>
        </p:grpSpPr>
        <p:graphicFrame>
          <p:nvGraphicFramePr>
            <p:cNvPr id="8" name="BodyContentTable">
              <a:extLst>
                <a:ext uri="{FF2B5EF4-FFF2-40B4-BE49-F238E27FC236}">
                  <a16:creationId xmlns:a16="http://schemas.microsoft.com/office/drawing/2014/main" id="{DC338CEC-D1B0-DB3C-CF12-70BEF5A48B6A}"/>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86E3F4F6-A172-6566-181F-C0EB427EF2D4}"/>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753DDFAF-9423-C3A0-82CB-3A11AB65677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644F7DC7-C4F7-35FE-E2D5-E452FAF33364}"/>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a:ln>
                  <a:noFill/>
                </a:ln>
                <a:solidFill>
                  <a:srgbClr val="790726"/>
                </a:solidFill>
                <a:effectLst/>
                <a:uLnTx/>
                <a:uFillTx/>
                <a:latin typeface="Arial"/>
                <a:ea typeface="+mn-ea"/>
                <a:cs typeface="+mn-cs"/>
              </a:rPr>
              <a:t>Andelen unga </a:t>
            </a:r>
            <a:r>
              <a:rPr kumimoji="0" lang="sv-SE" sz="1100" b="0" i="0" u="none" strike="noStrike" kern="1200" cap="none" spc="50" normalizeH="0" baseline="0" noProof="0" dirty="0">
                <a:ln>
                  <a:noFill/>
                </a:ln>
                <a:solidFill>
                  <a:srgbClr val="790726"/>
                </a:solidFill>
                <a:effectLst/>
                <a:uLnTx/>
                <a:uFillTx/>
                <a:latin typeface="Arial"/>
                <a:ea typeface="+mn-ea"/>
                <a:cs typeface="+mn-cs"/>
              </a:rPr>
              <a:t>som brukar träffa kompisar 1-2 kvällar i veckan har ökat något de senaste åren och andelen som brukar vara hemma hela kvällen minst 1-2 kvällar i veckan har minskat något.</a:t>
            </a:r>
          </a:p>
        </p:txBody>
      </p:sp>
    </p:spTree>
    <p:extLst>
      <p:ext uri="{BB962C8B-B14F-4D97-AF65-F5344CB8AC3E}">
        <p14:creationId xmlns:p14="http://schemas.microsoft.com/office/powerpoint/2010/main" val="26458420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Medlem i förening</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11" name="BodyContent">
            <a:extLst>
              <a:ext uri="{FF2B5EF4-FFF2-40B4-BE49-F238E27FC236}">
                <a16:creationId xmlns:a16="http://schemas.microsoft.com/office/drawing/2014/main" id="{94B38240-DD01-D786-5F85-FED123AD4904}"/>
              </a:ext>
            </a:extLst>
          </p:cNvPr>
          <p:cNvGraphicFramePr>
            <a:graphicFrameLocks noGrp="1"/>
          </p:cNvGraphicFramePr>
          <p:nvPr>
            <p:ph sz="quarter" idx="10"/>
          </p:nvPr>
        </p:nvGraphicFramePr>
        <p:xfrm>
          <a:off x="1439863" y="2195513"/>
          <a:ext cx="9359900" cy="3779837"/>
        </p:xfrm>
        <a:graphic>
          <a:graphicData uri="http://schemas.openxmlformats.org/drawingml/2006/chart">
            <c:chart xmlns:c="http://schemas.openxmlformats.org/drawingml/2006/chart" xmlns:r="http://schemas.openxmlformats.org/officeDocument/2006/relationships" r:id="rId2"/>
          </a:graphicData>
        </a:graphic>
      </p:graphicFrame>
      <p:sp>
        <p:nvSpPr>
          <p:cNvPr id="7" name="Platshållare för bildnummer 6">
            <a:extLst>
              <a:ext uri="{FF2B5EF4-FFF2-40B4-BE49-F238E27FC236}">
                <a16:creationId xmlns:a16="http://schemas.microsoft.com/office/drawing/2014/main" id="{D41AA916-487B-8187-8B0A-C0AC80339B0D}"/>
              </a:ext>
            </a:extLst>
          </p:cNvPr>
          <p:cNvSpPr>
            <a:spLocks noGrp="1"/>
          </p:cNvSpPr>
          <p:nvPr>
            <p:ph type="sldNum" sz="quarter" idx="12"/>
          </p:nvPr>
        </p:nvSpPr>
        <p:spPr/>
        <p:txBody>
          <a:bodyPr/>
          <a:lstStyle/>
          <a:p>
            <a:fld id="{8EEB9E62-4301-493A-8C73-0409F1A2D539}" type="slidenum">
              <a:rPr lang="sv-SE" smtClean="0"/>
              <a:pPr/>
              <a:t>85</a:t>
            </a:fld>
            <a:endParaRPr lang="sv-SE"/>
          </a:p>
        </p:txBody>
      </p:sp>
      <p:sp>
        <p:nvSpPr>
          <p:cNvPr id="5" name="Rektangel: rundade hörn 4">
            <a:extLst>
              <a:ext uri="{FF2B5EF4-FFF2-40B4-BE49-F238E27FC236}">
                <a16:creationId xmlns:a16="http://schemas.microsoft.com/office/drawing/2014/main" id="{4CD8E3A5-6C01-D0D1-1D00-5C217442F813}"/>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Andelen som svarade att de är medlemmar i någon förening har minskat något jämfört med undersökningen 2020 i samtliga grupper förutom bland killarna i Gy 2.</a:t>
            </a:r>
          </a:p>
        </p:txBody>
      </p:sp>
    </p:spTree>
    <p:extLst>
      <p:ext uri="{BB962C8B-B14F-4D97-AF65-F5344CB8AC3E}">
        <p14:creationId xmlns:p14="http://schemas.microsoft.com/office/powerpoint/2010/main" val="660587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Medieanvändning</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7" name="BodyContent">
            <a:extLst>
              <a:ext uri="{FF2B5EF4-FFF2-40B4-BE49-F238E27FC236}">
                <a16:creationId xmlns:a16="http://schemas.microsoft.com/office/drawing/2014/main" id="{361EE0AE-6850-3093-8A1E-9DF4D1A29291}"/>
              </a:ext>
            </a:extLst>
          </p:cNvPr>
          <p:cNvGrpSpPr/>
          <p:nvPr/>
        </p:nvGrpSpPr>
        <p:grpSpPr>
          <a:xfrm>
            <a:off x="720000" y="2196000"/>
            <a:ext cx="10764000" cy="3312000"/>
            <a:chOff x="720000" y="2196000"/>
            <a:chExt cx="10764000" cy="3312000"/>
          </a:xfrm>
        </p:grpSpPr>
        <p:graphicFrame>
          <p:nvGraphicFramePr>
            <p:cNvPr id="8" name="BodyContentTable">
              <a:extLst>
                <a:ext uri="{FF2B5EF4-FFF2-40B4-BE49-F238E27FC236}">
                  <a16:creationId xmlns:a16="http://schemas.microsoft.com/office/drawing/2014/main" id="{BAEA5F05-0A9E-51BF-9E98-2F6F076063D3}"/>
                </a:ext>
              </a:extLst>
            </p:cNvPr>
            <p:cNvGraphicFramePr>
              <a:graphicFrameLocks/>
            </p:cNvGraphicFramePr>
            <p:nvPr>
              <p:extLst>
                <p:ext uri="{D42A27DB-BD31-4B8C-83A1-F6EECF244321}">
                  <p14:modId xmlns:p14="http://schemas.microsoft.com/office/powerpoint/2010/main" val="2432227497"/>
                </p:ext>
              </p:extLst>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E66EB0B2-D076-92A4-4028-8DB01F527685}"/>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4A84FB53-2E71-F063-9243-51629FE3B38B}"/>
              </a:ext>
            </a:extLst>
          </p:cNvPr>
          <p:cNvSpPr>
            <a:spLocks noGrp="1"/>
          </p:cNvSpPr>
          <p:nvPr>
            <p:ph type="sldNum" sz="quarter" idx="12"/>
          </p:nvPr>
        </p:nvSpPr>
        <p:spPr/>
        <p:txBody>
          <a:bodyPr/>
          <a:lstStyle/>
          <a:p>
            <a:fld id="{8EEB9E62-4301-493A-8C73-0409F1A2D539}" type="slidenum">
              <a:rPr lang="sv-SE" smtClean="0"/>
              <a:pPr/>
              <a:t>86</a:t>
            </a:fld>
            <a:endParaRPr lang="sv-SE"/>
          </a:p>
        </p:txBody>
      </p:sp>
      <p:sp>
        <p:nvSpPr>
          <p:cNvPr id="5" name="Rektangel: rundade hörn 4">
            <a:extLst>
              <a:ext uri="{FF2B5EF4-FFF2-40B4-BE49-F238E27FC236}">
                <a16:creationId xmlns:a16="http://schemas.microsoft.com/office/drawing/2014/main" id="{B794C482-9370-8E3C-FD79-682215416718}"/>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Tjejer uppger i högre utsträckning än killar att de spenderar 5 timmar eller mer på sociala medier en genomsnittlig vardag efter skolan.</a:t>
            </a:r>
          </a:p>
        </p:txBody>
      </p:sp>
    </p:spTree>
    <p:extLst>
      <p:ext uri="{BB962C8B-B14F-4D97-AF65-F5344CB8AC3E}">
        <p14:creationId xmlns:p14="http://schemas.microsoft.com/office/powerpoint/2010/main" val="2139516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Medieanvändning</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10" name="BodyContent">
            <a:extLst>
              <a:ext uri="{FF2B5EF4-FFF2-40B4-BE49-F238E27FC236}">
                <a16:creationId xmlns:a16="http://schemas.microsoft.com/office/drawing/2014/main" id="{D56EC326-96EE-290A-A5D9-BC3EC9258775}"/>
              </a:ext>
            </a:extLst>
          </p:cNvPr>
          <p:cNvGraphicFramePr>
            <a:graphicFrameLocks/>
          </p:cNvGraphicFramePr>
          <p:nvPr>
            <p:extLst>
              <p:ext uri="{D42A27DB-BD31-4B8C-83A1-F6EECF244321}">
                <p14:modId xmlns:p14="http://schemas.microsoft.com/office/powerpoint/2010/main" val="3625671153"/>
              </p:ext>
            </p:extLst>
          </p:nvPr>
        </p:nvGraphicFramePr>
        <p:xfrm>
          <a:off x="1416050" y="2075875"/>
          <a:ext cx="9359900" cy="3779837"/>
        </p:xfrm>
        <a:graphic>
          <a:graphicData uri="http://schemas.openxmlformats.org/drawingml/2006/chart">
            <c:chart xmlns:c="http://schemas.openxmlformats.org/drawingml/2006/chart" xmlns:r="http://schemas.openxmlformats.org/officeDocument/2006/relationships" r:id="rId2"/>
          </a:graphicData>
        </a:graphic>
      </p:graphicFrame>
      <p:sp>
        <p:nvSpPr>
          <p:cNvPr id="7" name="Platshållare för bildnummer 6">
            <a:extLst>
              <a:ext uri="{FF2B5EF4-FFF2-40B4-BE49-F238E27FC236}">
                <a16:creationId xmlns:a16="http://schemas.microsoft.com/office/drawing/2014/main" id="{6B7A18F0-3C10-5E59-5CEE-68847A6BCE0E}"/>
              </a:ext>
            </a:extLst>
          </p:cNvPr>
          <p:cNvSpPr>
            <a:spLocks noGrp="1"/>
          </p:cNvSpPr>
          <p:nvPr>
            <p:ph type="sldNum" sz="quarter" idx="12"/>
          </p:nvPr>
        </p:nvSpPr>
        <p:spPr/>
        <p:txBody>
          <a:bodyPr/>
          <a:lstStyle/>
          <a:p>
            <a:fld id="{8EEB9E62-4301-493A-8C73-0409F1A2D539}" type="slidenum">
              <a:rPr lang="sv-SE" smtClean="0"/>
              <a:pPr/>
              <a:t>87</a:t>
            </a:fld>
            <a:endParaRPr lang="sv-SE"/>
          </a:p>
        </p:txBody>
      </p:sp>
      <p:sp>
        <p:nvSpPr>
          <p:cNvPr id="5" name="Rektangel: rundade hörn 4">
            <a:extLst>
              <a:ext uri="{FF2B5EF4-FFF2-40B4-BE49-F238E27FC236}">
                <a16:creationId xmlns:a16="http://schemas.microsoft.com/office/drawing/2014/main" id="{B9F33EC1-0E8D-C0EB-4DCD-37510F613147}"/>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Andelen killar som uppger att de spelar tv-, data eller mobilspel 5 timmar eller mer en genomsnittlig vardag efter skolan har minskat något i jämförelse med undersökningen 2020 och kraftigt sen undersökningen 2013.</a:t>
            </a:r>
          </a:p>
        </p:txBody>
      </p:sp>
    </p:spTree>
    <p:extLst>
      <p:ext uri="{BB962C8B-B14F-4D97-AF65-F5344CB8AC3E}">
        <p14:creationId xmlns:p14="http://schemas.microsoft.com/office/powerpoint/2010/main" val="21395168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Trygghet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7" name="BodyContent">
            <a:extLst>
              <a:ext uri="{FF2B5EF4-FFF2-40B4-BE49-F238E27FC236}">
                <a16:creationId xmlns:a16="http://schemas.microsoft.com/office/drawing/2014/main" id="{61A350E2-BDE9-D4B0-7DA6-1A436985C5D3}"/>
              </a:ext>
            </a:extLst>
          </p:cNvPr>
          <p:cNvGrpSpPr/>
          <p:nvPr/>
        </p:nvGrpSpPr>
        <p:grpSpPr>
          <a:xfrm>
            <a:off x="720000" y="2196000"/>
            <a:ext cx="10764000" cy="3312000"/>
            <a:chOff x="720000" y="2196000"/>
            <a:chExt cx="10764000" cy="3312000"/>
          </a:xfrm>
        </p:grpSpPr>
        <p:graphicFrame>
          <p:nvGraphicFramePr>
            <p:cNvPr id="8" name="BodyContentTable">
              <a:extLst>
                <a:ext uri="{FF2B5EF4-FFF2-40B4-BE49-F238E27FC236}">
                  <a16:creationId xmlns:a16="http://schemas.microsoft.com/office/drawing/2014/main" id="{59954EFE-9D6D-8505-F7E7-37455F6B6947}"/>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3C7EAC45-C4F2-AAFF-38B7-E0F3B8B90BCC}"/>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93B0E80A-128E-1512-33B9-129910C282E7}"/>
              </a:ext>
            </a:extLst>
          </p:cNvPr>
          <p:cNvSpPr>
            <a:spLocks noGrp="1"/>
          </p:cNvSpPr>
          <p:nvPr>
            <p:ph type="sldNum" sz="quarter" idx="12"/>
          </p:nvPr>
        </p:nvSpPr>
        <p:spPr/>
        <p:txBody>
          <a:bodyPr/>
          <a:lstStyle/>
          <a:p>
            <a:fld id="{8EEB9E62-4301-493A-8C73-0409F1A2D539}" type="slidenum">
              <a:rPr lang="sv-SE" smtClean="0"/>
              <a:pPr/>
              <a:t>88</a:t>
            </a:fld>
            <a:endParaRPr lang="sv-SE"/>
          </a:p>
        </p:txBody>
      </p:sp>
      <p:sp>
        <p:nvSpPr>
          <p:cNvPr id="5" name="Rektangel: rundade hörn 4">
            <a:extLst>
              <a:ext uri="{FF2B5EF4-FFF2-40B4-BE49-F238E27FC236}">
                <a16:creationId xmlns:a16="http://schemas.microsoft.com/office/drawing/2014/main" id="{F6A50413-2081-97C8-55BC-53C0C64D68D8}"/>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Färre än 6 av 10 tjejer känner sig alltid trygga på väg till eller från skolan. </a:t>
            </a:r>
          </a:p>
          <a:p>
            <a:pPr algn="l"/>
            <a:endParaRPr lang="sv-SE" sz="1100" spc="50" dirty="0">
              <a:solidFill>
                <a:srgbClr val="790726"/>
              </a:solidFill>
            </a:endParaRPr>
          </a:p>
          <a:p>
            <a:pPr algn="l"/>
            <a:r>
              <a:rPr lang="sv-SE" sz="1100" spc="50" dirty="0">
                <a:solidFill>
                  <a:srgbClr val="790726"/>
                </a:solidFill>
              </a:rPr>
              <a:t>Andelen tjejer som känner sig trygga i klassrummet är något högre än de som känner sig trygga till eller från skolan, men lägre än bland killarna.</a:t>
            </a:r>
          </a:p>
        </p:txBody>
      </p:sp>
    </p:spTree>
    <p:extLst>
      <p:ext uri="{BB962C8B-B14F-4D97-AF65-F5344CB8AC3E}">
        <p14:creationId xmlns:p14="http://schemas.microsoft.com/office/powerpoint/2010/main" val="2139516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Trygghet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7" name="BodyContent">
            <a:extLst>
              <a:ext uri="{FF2B5EF4-FFF2-40B4-BE49-F238E27FC236}">
                <a16:creationId xmlns:a16="http://schemas.microsoft.com/office/drawing/2014/main" id="{FC5FF99D-987F-893B-C324-9CEAE326CFE8}"/>
              </a:ext>
            </a:extLst>
          </p:cNvPr>
          <p:cNvGrpSpPr/>
          <p:nvPr/>
        </p:nvGrpSpPr>
        <p:grpSpPr>
          <a:xfrm>
            <a:off x="720000" y="2196000"/>
            <a:ext cx="10764000" cy="3312000"/>
            <a:chOff x="720000" y="2196000"/>
            <a:chExt cx="10764000" cy="3312000"/>
          </a:xfrm>
        </p:grpSpPr>
        <p:graphicFrame>
          <p:nvGraphicFramePr>
            <p:cNvPr id="8" name="BodyContentTable">
              <a:extLst>
                <a:ext uri="{FF2B5EF4-FFF2-40B4-BE49-F238E27FC236}">
                  <a16:creationId xmlns:a16="http://schemas.microsoft.com/office/drawing/2014/main" id="{13C60F9D-26B3-9417-E1C3-ECAC23B33CF2}"/>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E453A015-14ED-A052-88D1-DE1C5CF672CD}"/>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7619DE84-2FF3-31B0-3FC1-214FBE645410}"/>
              </a:ext>
            </a:extLst>
          </p:cNvPr>
          <p:cNvSpPr>
            <a:spLocks noGrp="1"/>
          </p:cNvSpPr>
          <p:nvPr>
            <p:ph type="sldNum" sz="quarter" idx="12"/>
          </p:nvPr>
        </p:nvSpPr>
        <p:spPr/>
        <p:txBody>
          <a:bodyPr/>
          <a:lstStyle/>
          <a:p>
            <a:fld id="{8EEB9E62-4301-493A-8C73-0409F1A2D539}" type="slidenum">
              <a:rPr lang="sv-SE" smtClean="0"/>
              <a:pPr/>
              <a:t>89</a:t>
            </a:fld>
            <a:endParaRPr lang="sv-SE"/>
          </a:p>
        </p:txBody>
      </p:sp>
      <p:sp>
        <p:nvSpPr>
          <p:cNvPr id="5" name="Rektangel: rundade hörn 4">
            <a:extLst>
              <a:ext uri="{FF2B5EF4-FFF2-40B4-BE49-F238E27FC236}">
                <a16:creationId xmlns:a16="http://schemas.microsoft.com/office/drawing/2014/main" id="{AD13933C-005D-2E09-EDE0-03A3748A8E43}"/>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Tryggheten på rasterna i skolan har sjunkit något de senaste 6 åren.</a:t>
            </a:r>
          </a:p>
        </p:txBody>
      </p:sp>
    </p:spTree>
    <p:extLst>
      <p:ext uri="{BB962C8B-B14F-4D97-AF65-F5344CB8AC3E}">
        <p14:creationId xmlns:p14="http://schemas.microsoft.com/office/powerpoint/2010/main" val="2139516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2" y="740973"/>
            <a:ext cx="9573577" cy="1296000"/>
          </a:xfrm>
        </p:spPr>
        <p:txBody>
          <a:bodyPr/>
          <a:lstStyle/>
          <a:p>
            <a:r>
              <a:rPr lang="sv-SE" dirty="0"/>
              <a:t>Vem man bor med</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9" name="Platshållare för bildnummer 8">
            <a:extLst>
              <a:ext uri="{FF2B5EF4-FFF2-40B4-BE49-F238E27FC236}">
                <a16:creationId xmlns:a16="http://schemas.microsoft.com/office/drawing/2014/main" id="{F14D1F16-FBE2-A4D6-689A-26036AD0BC9C}"/>
              </a:ext>
            </a:extLst>
          </p:cNvPr>
          <p:cNvSpPr>
            <a:spLocks noGrp="1"/>
          </p:cNvSpPr>
          <p:nvPr>
            <p:ph type="sldNum" sz="quarter" idx="12"/>
          </p:nvPr>
        </p:nvSpPr>
        <p:spPr/>
        <p:txBody>
          <a:bodyPr/>
          <a:lstStyle/>
          <a:p>
            <a:fld id="{8EEB9E62-4301-493A-8C73-0409F1A2D539}" type="slidenum">
              <a:rPr lang="sv-SE" smtClean="0"/>
              <a:pPr/>
              <a:t>9</a:t>
            </a:fld>
            <a:endParaRPr lang="sv-SE"/>
          </a:p>
        </p:txBody>
      </p:sp>
      <p:graphicFrame>
        <p:nvGraphicFramePr>
          <p:cNvPr id="5" name="BodyContentTable">
            <a:extLst>
              <a:ext uri="{FF2B5EF4-FFF2-40B4-BE49-F238E27FC236}">
                <a16:creationId xmlns:a16="http://schemas.microsoft.com/office/drawing/2014/main" id="{5B130486-157A-EF47-71C9-6948314A03F8}"/>
              </a:ext>
            </a:extLst>
          </p:cNvPr>
          <p:cNvGraphicFramePr>
            <a:graphicFrameLocks/>
          </p:cNvGraphicFramePr>
          <p:nvPr>
            <p:extLst>
              <p:ext uri="{D42A27DB-BD31-4B8C-83A1-F6EECF244321}">
                <p14:modId xmlns:p14="http://schemas.microsoft.com/office/powerpoint/2010/main" val="1868134737"/>
              </p:ext>
            </p:extLst>
          </p:nvPr>
        </p:nvGraphicFramePr>
        <p:xfrm>
          <a:off x="670560" y="1819564"/>
          <a:ext cx="10764000" cy="40455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95168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Trygghet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6" name="BodyFooterLeft">
            <a:extLst>
              <a:ext uri="{FF2B5EF4-FFF2-40B4-BE49-F238E27FC236}">
                <a16:creationId xmlns:a16="http://schemas.microsoft.com/office/drawing/2014/main" id="{9DB48B50-980A-A746-7460-15A52A5C1F83}"/>
              </a:ext>
            </a:extLst>
          </p:cNvPr>
          <p:cNvSpPr txBox="1"/>
          <p:nvPr/>
        </p:nvSpPr>
        <p:spPr>
          <a:xfrm>
            <a:off x="1678402" y="5667027"/>
            <a:ext cx="9359900" cy="666769"/>
          </a:xfrm>
          <a:prstGeom prst="rect">
            <a:avLst/>
          </a:prstGeom>
          <a:noFill/>
        </p:spPr>
        <p:txBody>
          <a:bodyPr vertOverflow="clip" wrap="square" lIns="0" tIns="0" rIns="0" bIns="0" rtlCol="0" anchor="t"/>
          <a:lstStyle/>
          <a:p>
            <a:pPr algn="l"/>
            <a:endParaRPr lang="sv-SE" sz="1100" spc="50" dirty="0">
              <a:solidFill>
                <a:schemeClr val="tx1">
                  <a:tint val="84600"/>
                </a:schemeClr>
              </a:solidFill>
            </a:endParaRPr>
          </a:p>
        </p:txBody>
      </p:sp>
      <p:grpSp>
        <p:nvGrpSpPr>
          <p:cNvPr id="10" name="BodyContent">
            <a:extLst>
              <a:ext uri="{FF2B5EF4-FFF2-40B4-BE49-F238E27FC236}">
                <a16:creationId xmlns:a16="http://schemas.microsoft.com/office/drawing/2014/main" id="{EBBE04E9-9291-F2A9-E339-48129E3AC1B7}"/>
              </a:ext>
            </a:extLst>
          </p:cNvPr>
          <p:cNvGrpSpPr/>
          <p:nvPr/>
        </p:nvGrpSpPr>
        <p:grpSpPr>
          <a:xfrm>
            <a:off x="720000" y="2196000"/>
            <a:ext cx="10764000" cy="3312000"/>
            <a:chOff x="720000" y="2196000"/>
            <a:chExt cx="10764000" cy="3312000"/>
          </a:xfrm>
        </p:grpSpPr>
        <p:graphicFrame>
          <p:nvGraphicFramePr>
            <p:cNvPr id="11" name="BodyContentTable">
              <a:extLst>
                <a:ext uri="{FF2B5EF4-FFF2-40B4-BE49-F238E27FC236}">
                  <a16:creationId xmlns:a16="http://schemas.microsoft.com/office/drawing/2014/main" id="{D8F1D15A-9E3F-853E-99B0-80C4557BBEEE}"/>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6C9B2C0E-72C2-2213-91FB-81DCB17D9E28}"/>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Platshållare för bildnummer 6">
            <a:extLst>
              <a:ext uri="{FF2B5EF4-FFF2-40B4-BE49-F238E27FC236}">
                <a16:creationId xmlns:a16="http://schemas.microsoft.com/office/drawing/2014/main" id="{BBFD57F1-3ED1-D89C-23B3-DB2855A86383}"/>
              </a:ext>
            </a:extLst>
          </p:cNvPr>
          <p:cNvSpPr>
            <a:spLocks noGrp="1"/>
          </p:cNvSpPr>
          <p:nvPr>
            <p:ph type="sldNum" sz="quarter" idx="12"/>
          </p:nvPr>
        </p:nvSpPr>
        <p:spPr/>
        <p:txBody>
          <a:bodyPr/>
          <a:lstStyle/>
          <a:p>
            <a:fld id="{8EEB9E62-4301-493A-8C73-0409F1A2D539}" type="slidenum">
              <a:rPr lang="sv-SE" smtClean="0"/>
              <a:pPr/>
              <a:t>90</a:t>
            </a:fld>
            <a:endParaRPr lang="sv-SE"/>
          </a:p>
        </p:txBody>
      </p:sp>
      <p:sp>
        <p:nvSpPr>
          <p:cNvPr id="5" name="Rektangel: rundade hörn 4">
            <a:extLst>
              <a:ext uri="{FF2B5EF4-FFF2-40B4-BE49-F238E27FC236}">
                <a16:creationId xmlns:a16="http://schemas.microsoft.com/office/drawing/2014/main" id="{34D6F069-2B29-8E2A-E40F-E764964C8ECA}"/>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Runt 7 av 10 tjejer och 8 av 10 killar känner sig alltid trygga på </a:t>
            </a:r>
            <a:r>
              <a:rPr lang="sv-SE" sz="1100" spc="50" dirty="0" err="1">
                <a:solidFill>
                  <a:srgbClr val="790726"/>
                </a:solidFill>
              </a:rPr>
              <a:t>fritidsaktiviten</a:t>
            </a:r>
            <a:r>
              <a:rPr lang="sv-SE" sz="1100" spc="50" dirty="0">
                <a:solidFill>
                  <a:srgbClr val="790726"/>
                </a:solidFill>
              </a:rPr>
              <a:t>.</a:t>
            </a:r>
          </a:p>
          <a:p>
            <a:pPr algn="l"/>
            <a:endParaRPr lang="sv-SE" sz="1100" spc="50" dirty="0">
              <a:solidFill>
                <a:srgbClr val="790726"/>
              </a:solidFill>
            </a:endParaRPr>
          </a:p>
          <a:p>
            <a:pPr algn="l"/>
            <a:r>
              <a:rPr lang="sv-SE" sz="1100" spc="50" dirty="0">
                <a:solidFill>
                  <a:srgbClr val="790726"/>
                </a:solidFill>
              </a:rPr>
              <a:t>Ungefär 9 av 10 känner sig alltid trygga i hemmet. </a:t>
            </a:r>
          </a:p>
        </p:txBody>
      </p:sp>
    </p:spTree>
    <p:extLst>
      <p:ext uri="{BB962C8B-B14F-4D97-AF65-F5344CB8AC3E}">
        <p14:creationId xmlns:p14="http://schemas.microsoft.com/office/powerpoint/2010/main" val="4477256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Trygghet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7" name="BodyContent">
            <a:extLst>
              <a:ext uri="{FF2B5EF4-FFF2-40B4-BE49-F238E27FC236}">
                <a16:creationId xmlns:a16="http://schemas.microsoft.com/office/drawing/2014/main" id="{B3ABCAF9-A7BA-9137-EA53-E4000ABB2723}"/>
              </a:ext>
            </a:extLst>
          </p:cNvPr>
          <p:cNvGrpSpPr/>
          <p:nvPr/>
        </p:nvGrpSpPr>
        <p:grpSpPr>
          <a:xfrm>
            <a:off x="720000" y="2196000"/>
            <a:ext cx="10764000" cy="3312000"/>
            <a:chOff x="720000" y="2196000"/>
            <a:chExt cx="10764000" cy="3312000"/>
          </a:xfrm>
        </p:grpSpPr>
        <p:graphicFrame>
          <p:nvGraphicFramePr>
            <p:cNvPr id="8" name="BodyContentTable">
              <a:extLst>
                <a:ext uri="{FF2B5EF4-FFF2-40B4-BE49-F238E27FC236}">
                  <a16:creationId xmlns:a16="http://schemas.microsoft.com/office/drawing/2014/main" id="{5BB4CDB3-4824-317C-E9EF-C90A4DD5F00D}"/>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845BEEFD-D8D7-D13F-A0E6-5DBCA687F73B}"/>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8ABEC3CA-8840-4230-EFC8-5A3485481354}"/>
              </a:ext>
            </a:extLst>
          </p:cNvPr>
          <p:cNvSpPr>
            <a:spLocks noGrp="1"/>
          </p:cNvSpPr>
          <p:nvPr>
            <p:ph type="sldNum" sz="quarter" idx="12"/>
          </p:nvPr>
        </p:nvSpPr>
        <p:spPr/>
        <p:txBody>
          <a:bodyPr/>
          <a:lstStyle/>
          <a:p>
            <a:fld id="{8EEB9E62-4301-493A-8C73-0409F1A2D539}" type="slidenum">
              <a:rPr lang="sv-SE" smtClean="0"/>
              <a:pPr/>
              <a:t>91</a:t>
            </a:fld>
            <a:endParaRPr lang="sv-SE"/>
          </a:p>
        </p:txBody>
      </p:sp>
      <p:sp>
        <p:nvSpPr>
          <p:cNvPr id="5" name="Rektangel: rundade hörn 4">
            <a:extLst>
              <a:ext uri="{FF2B5EF4-FFF2-40B4-BE49-F238E27FC236}">
                <a16:creationId xmlns:a16="http://schemas.microsoft.com/office/drawing/2014/main" id="{D8DFA7F9-14AC-243E-426D-295F8E4AB797}"/>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r>
              <a:rPr lang="sv-SE" sz="1100" spc="50" dirty="0">
                <a:solidFill>
                  <a:srgbClr val="790726"/>
                </a:solidFill>
              </a:rPr>
              <a:t>Endast 34% av tjejerna i årskurs 9 känner sig alltid trygga på nätet, motsvarande siffra för killar i årskurs 9 är 69%. Fördelningen </a:t>
            </a:r>
            <a:r>
              <a:rPr lang="sv-SE" sz="1100" spc="50">
                <a:solidFill>
                  <a:srgbClr val="790726"/>
                </a:solidFill>
              </a:rPr>
              <a:t>bland de unga </a:t>
            </a:r>
            <a:r>
              <a:rPr lang="sv-SE" sz="1100" spc="50" dirty="0">
                <a:solidFill>
                  <a:srgbClr val="790726"/>
                </a:solidFill>
              </a:rPr>
              <a:t>i Gy 2 är liknande men något högre.</a:t>
            </a:r>
          </a:p>
        </p:txBody>
      </p:sp>
    </p:spTree>
    <p:extLst>
      <p:ext uri="{BB962C8B-B14F-4D97-AF65-F5344CB8AC3E}">
        <p14:creationId xmlns:p14="http://schemas.microsoft.com/office/powerpoint/2010/main" val="21395168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Tillit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0" normalizeH="0" baseline="0" noProof="1">
                  <a:ln>
                    <a:noFill/>
                  </a:ln>
                  <a:solidFill>
                    <a:prstClr val="black">
                      <a:tint val="84700"/>
                    </a:prstClr>
                  </a:solidFill>
                  <a:effectLst/>
                  <a:uLnTx/>
                  <a:uFillTx/>
                  <a:latin typeface="Arial"/>
                  <a:ea typeface="+mn-ea"/>
                  <a:cs typeface="+mn-cs"/>
                </a:rPr>
                <a:t> </a:t>
              </a:r>
            </a:p>
          </p:txBody>
        </p:sp>
      </p:grpSp>
      <p:grpSp>
        <p:nvGrpSpPr>
          <p:cNvPr id="7" name="BodyContent">
            <a:extLst>
              <a:ext uri="{FF2B5EF4-FFF2-40B4-BE49-F238E27FC236}">
                <a16:creationId xmlns:a16="http://schemas.microsoft.com/office/drawing/2014/main" id="{7F898CEE-739F-3513-9473-B52571DEC472}"/>
              </a:ext>
            </a:extLst>
          </p:cNvPr>
          <p:cNvGrpSpPr/>
          <p:nvPr/>
        </p:nvGrpSpPr>
        <p:grpSpPr>
          <a:xfrm>
            <a:off x="720000" y="2213417"/>
            <a:ext cx="10764000" cy="3312000"/>
            <a:chOff x="720000" y="2196000"/>
            <a:chExt cx="10764000" cy="3312000"/>
          </a:xfrm>
        </p:grpSpPr>
        <p:graphicFrame>
          <p:nvGraphicFramePr>
            <p:cNvPr id="8" name="BodyContentTable">
              <a:extLst>
                <a:ext uri="{FF2B5EF4-FFF2-40B4-BE49-F238E27FC236}">
                  <a16:creationId xmlns:a16="http://schemas.microsoft.com/office/drawing/2014/main" id="{6E249719-01B2-47B6-F851-B524D223A0B6}"/>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CAA72F38-BFE9-9EDD-08F2-ACB400B20208}"/>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88E210D5-DB25-04C9-6EA3-043349A3CF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F0B20FB3-A93B-DFA1-DA45-9882321CFAFC}"/>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dirty="0">
                <a:ln>
                  <a:noFill/>
                </a:ln>
                <a:solidFill>
                  <a:srgbClr val="790726"/>
                </a:solidFill>
                <a:effectLst/>
                <a:uLnTx/>
                <a:uFillTx/>
                <a:latin typeface="Arial"/>
                <a:ea typeface="+mn-ea"/>
                <a:cs typeface="+mn-cs"/>
              </a:rPr>
              <a:t>Ungefär 8 av 10 (undantaget åk 9 tjejer, 7 av 10) uppger att de alltid kan lita på någon förälder eller vårdnadshavare när det verkligen gäller.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50" normalizeH="0" baseline="0" noProof="0" dirty="0">
              <a:ln>
                <a:noFill/>
              </a:ln>
              <a:solidFill>
                <a:srgbClr val="79072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dirty="0">
                <a:ln>
                  <a:noFill/>
                </a:ln>
                <a:solidFill>
                  <a:srgbClr val="790726"/>
                </a:solidFill>
                <a:effectLst/>
                <a:uLnTx/>
                <a:uFillTx/>
                <a:latin typeface="Arial"/>
                <a:ea typeface="+mn-ea"/>
                <a:cs typeface="+mn-cs"/>
              </a:rPr>
              <a:t>Omkring två av tre uppger att det finns vuxna i deras närhet som de kan berätta personliga saker för.</a:t>
            </a:r>
          </a:p>
        </p:txBody>
      </p:sp>
    </p:spTree>
    <p:extLst>
      <p:ext uri="{BB962C8B-B14F-4D97-AF65-F5344CB8AC3E}">
        <p14:creationId xmlns:p14="http://schemas.microsoft.com/office/powerpoint/2010/main" val="18452031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Tillit</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pSp>
        <p:nvGrpSpPr>
          <p:cNvPr id="7" name="BodyContent">
            <a:extLst>
              <a:ext uri="{FF2B5EF4-FFF2-40B4-BE49-F238E27FC236}">
                <a16:creationId xmlns:a16="http://schemas.microsoft.com/office/drawing/2014/main" id="{42C700ED-B0D2-07EE-5C01-A70CCB16B730}"/>
              </a:ext>
            </a:extLst>
          </p:cNvPr>
          <p:cNvGrpSpPr/>
          <p:nvPr/>
        </p:nvGrpSpPr>
        <p:grpSpPr>
          <a:xfrm>
            <a:off x="720000" y="1939636"/>
            <a:ext cx="10764000" cy="3568364"/>
            <a:chOff x="720000" y="2196000"/>
            <a:chExt cx="10764000" cy="3312000"/>
          </a:xfrm>
        </p:grpSpPr>
        <p:graphicFrame>
          <p:nvGraphicFramePr>
            <p:cNvPr id="8" name="BodyContentTable">
              <a:extLst>
                <a:ext uri="{FF2B5EF4-FFF2-40B4-BE49-F238E27FC236}">
                  <a16:creationId xmlns:a16="http://schemas.microsoft.com/office/drawing/2014/main" id="{FD3D55F3-A935-4349-E624-5F06F53F4344}"/>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BodyContentTable">
              <a:extLst>
                <a:ext uri="{FF2B5EF4-FFF2-40B4-BE49-F238E27FC236}">
                  <a16:creationId xmlns:a16="http://schemas.microsoft.com/office/drawing/2014/main" id="{CF624D20-32DA-3C13-9B92-F82127EA1702}"/>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Platshållare för bildnummer 9">
            <a:extLst>
              <a:ext uri="{FF2B5EF4-FFF2-40B4-BE49-F238E27FC236}">
                <a16:creationId xmlns:a16="http://schemas.microsoft.com/office/drawing/2014/main" id="{8A49EF8A-B6F7-5AE8-1909-3FE85161BB05}"/>
              </a:ext>
            </a:extLst>
          </p:cNvPr>
          <p:cNvSpPr>
            <a:spLocks noGrp="1"/>
          </p:cNvSpPr>
          <p:nvPr>
            <p:ph type="sldNum" sz="quarter" idx="12"/>
          </p:nvPr>
        </p:nvSpPr>
        <p:spPr/>
        <p:txBody>
          <a:bodyPr/>
          <a:lstStyle/>
          <a:p>
            <a:fld id="{8EEB9E62-4301-493A-8C73-0409F1A2D539}" type="slidenum">
              <a:rPr lang="sv-SE" smtClean="0"/>
              <a:pPr/>
              <a:t>93</a:t>
            </a:fld>
            <a:endParaRPr lang="sv-SE"/>
          </a:p>
        </p:txBody>
      </p:sp>
      <p:sp>
        <p:nvSpPr>
          <p:cNvPr id="5" name="Rektangel: rundade hörn 4">
            <a:extLst>
              <a:ext uri="{FF2B5EF4-FFF2-40B4-BE49-F238E27FC236}">
                <a16:creationId xmlns:a16="http://schemas.microsoft.com/office/drawing/2014/main" id="{C12240E8-1EDD-4B34-FFD6-A68B1BA286B8}"/>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dirty="0">
                <a:solidFill>
                  <a:srgbClr val="790726"/>
                </a:solidFill>
              </a:rPr>
              <a:t>Killar i årskurs 9 är den grupp där lägst andel (62%) har uppgett att de har en riktigt bra kompis som de litar på och kan berätta personliga saker för. </a:t>
            </a:r>
          </a:p>
          <a:p>
            <a:pPr algn="l"/>
            <a:endParaRPr lang="sv-SE" sz="1000" spc="50" dirty="0">
              <a:solidFill>
                <a:srgbClr val="790726"/>
              </a:solidFill>
            </a:endParaRPr>
          </a:p>
          <a:p>
            <a:pPr algn="l"/>
            <a:r>
              <a:rPr lang="sv-SE" sz="1000" spc="50" dirty="0">
                <a:solidFill>
                  <a:srgbClr val="790726"/>
                </a:solidFill>
              </a:rPr>
              <a:t>Tjejer i årskurs 9 är den grupp där lägst andel (68%) har uppgett att de har kompisar i skolan som vill vara med dem. </a:t>
            </a:r>
          </a:p>
        </p:txBody>
      </p:sp>
    </p:spTree>
    <p:extLst>
      <p:ext uri="{BB962C8B-B14F-4D97-AF65-F5344CB8AC3E}">
        <p14:creationId xmlns:p14="http://schemas.microsoft.com/office/powerpoint/2010/main" val="21395168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Välja själv</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graphicFrame>
        <p:nvGraphicFramePr>
          <p:cNvPr id="17" name="BodyContent">
            <a:extLst>
              <a:ext uri="{FF2B5EF4-FFF2-40B4-BE49-F238E27FC236}">
                <a16:creationId xmlns:a16="http://schemas.microsoft.com/office/drawing/2014/main" id="{DBC4DF03-FCD7-D9AC-85E2-92337090BDA5}"/>
              </a:ext>
            </a:extLst>
          </p:cNvPr>
          <p:cNvGraphicFramePr>
            <a:graphicFrameLocks/>
          </p:cNvGraphicFramePr>
          <p:nvPr>
            <p:extLst>
              <p:ext uri="{D42A27DB-BD31-4B8C-83A1-F6EECF244321}">
                <p14:modId xmlns:p14="http://schemas.microsoft.com/office/powerpoint/2010/main" val="1785881020"/>
              </p:ext>
            </p:extLst>
          </p:nvPr>
        </p:nvGraphicFramePr>
        <p:xfrm>
          <a:off x="587281" y="1836028"/>
          <a:ext cx="11065164" cy="4054186"/>
        </p:xfrm>
        <a:graphic>
          <a:graphicData uri="http://schemas.openxmlformats.org/drawingml/2006/chart">
            <c:chart xmlns:c="http://schemas.openxmlformats.org/drawingml/2006/chart" xmlns:r="http://schemas.openxmlformats.org/officeDocument/2006/relationships" r:id="rId2"/>
          </a:graphicData>
        </a:graphic>
      </p:graphicFrame>
      <p:sp>
        <p:nvSpPr>
          <p:cNvPr id="5" name="Platshållare för bildnummer 4">
            <a:extLst>
              <a:ext uri="{FF2B5EF4-FFF2-40B4-BE49-F238E27FC236}">
                <a16:creationId xmlns:a16="http://schemas.microsoft.com/office/drawing/2014/main" id="{A52C7E1E-6CAC-3E3F-A890-399B3FCA79CE}"/>
              </a:ext>
            </a:extLst>
          </p:cNvPr>
          <p:cNvSpPr>
            <a:spLocks noGrp="1"/>
          </p:cNvSpPr>
          <p:nvPr>
            <p:ph type="sldNum" sz="quarter" idx="12"/>
          </p:nvPr>
        </p:nvSpPr>
        <p:spPr/>
        <p:txBody>
          <a:bodyPr/>
          <a:lstStyle/>
          <a:p>
            <a:fld id="{8EEB9E62-4301-493A-8C73-0409F1A2D539}" type="slidenum">
              <a:rPr lang="sv-SE" smtClean="0"/>
              <a:pPr/>
              <a:t>94</a:t>
            </a:fld>
            <a:endParaRPr lang="sv-SE"/>
          </a:p>
        </p:txBody>
      </p:sp>
      <p:sp>
        <p:nvSpPr>
          <p:cNvPr id="6" name="Rektangel: rundade hörn 5">
            <a:extLst>
              <a:ext uri="{FF2B5EF4-FFF2-40B4-BE49-F238E27FC236}">
                <a16:creationId xmlns:a16="http://schemas.microsoft.com/office/drawing/2014/main" id="{ADD4F76F-D17E-29EE-D864-A58D24674FA0}"/>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Av påståendena om valfrihet är det lägst andel som svarade att det stämmer precis på påståendet att de får välja vilka kompisar de ska ha.</a:t>
            </a:r>
          </a:p>
        </p:txBody>
      </p:sp>
    </p:spTree>
    <p:extLst>
      <p:ext uri="{BB962C8B-B14F-4D97-AF65-F5344CB8AC3E}">
        <p14:creationId xmlns:p14="http://schemas.microsoft.com/office/powerpoint/2010/main" val="36919530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Mobbing och trakasserier</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10" name="Platshållare för bildnummer 9">
            <a:extLst>
              <a:ext uri="{FF2B5EF4-FFF2-40B4-BE49-F238E27FC236}">
                <a16:creationId xmlns:a16="http://schemas.microsoft.com/office/drawing/2014/main" id="{22929B27-4121-5D8B-3D87-485DB37AE424}"/>
              </a:ext>
            </a:extLst>
          </p:cNvPr>
          <p:cNvSpPr>
            <a:spLocks noGrp="1"/>
          </p:cNvSpPr>
          <p:nvPr>
            <p:ph type="sldNum" sz="quarter" idx="12"/>
          </p:nvPr>
        </p:nvSpPr>
        <p:spPr/>
        <p:txBody>
          <a:bodyPr/>
          <a:lstStyle/>
          <a:p>
            <a:fld id="{8EEB9E62-4301-493A-8C73-0409F1A2D539}" type="slidenum">
              <a:rPr lang="sv-SE" smtClean="0"/>
              <a:pPr/>
              <a:t>95</a:t>
            </a:fld>
            <a:endParaRPr lang="sv-SE"/>
          </a:p>
        </p:txBody>
      </p:sp>
      <p:grpSp>
        <p:nvGrpSpPr>
          <p:cNvPr id="5" name="BodyContent">
            <a:extLst>
              <a:ext uri="{FF2B5EF4-FFF2-40B4-BE49-F238E27FC236}">
                <a16:creationId xmlns:a16="http://schemas.microsoft.com/office/drawing/2014/main" id="{AE347FD5-260F-D7E0-0730-CDC910C39118}"/>
              </a:ext>
            </a:extLst>
          </p:cNvPr>
          <p:cNvGrpSpPr/>
          <p:nvPr/>
        </p:nvGrpSpPr>
        <p:grpSpPr>
          <a:xfrm>
            <a:off x="720000" y="2196000"/>
            <a:ext cx="10764000" cy="3312000"/>
            <a:chOff x="720000" y="2196000"/>
            <a:chExt cx="10764000" cy="3312000"/>
          </a:xfrm>
        </p:grpSpPr>
        <p:graphicFrame>
          <p:nvGraphicFramePr>
            <p:cNvPr id="11" name="BodyContentTable">
              <a:extLst>
                <a:ext uri="{FF2B5EF4-FFF2-40B4-BE49-F238E27FC236}">
                  <a16:creationId xmlns:a16="http://schemas.microsoft.com/office/drawing/2014/main" id="{417D3871-FB78-1D07-71CA-E04AF94B1362}"/>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1DFFF9B9-9A9D-95A5-81E7-B1B45C3A8B3A}"/>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Rektangel: rundade hörn 6">
            <a:extLst>
              <a:ext uri="{FF2B5EF4-FFF2-40B4-BE49-F238E27FC236}">
                <a16:creationId xmlns:a16="http://schemas.microsoft.com/office/drawing/2014/main" id="{22710303-DA5B-A873-B199-249D667E3BE9}"/>
              </a:ext>
            </a:extLst>
          </p:cNvPr>
          <p:cNvSpPr/>
          <p:nvPr/>
        </p:nvSpPr>
        <p:spPr>
          <a:xfrm>
            <a:off x="7262430" y="48279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dirty="0">
                <a:solidFill>
                  <a:srgbClr val="790726"/>
                </a:solidFill>
              </a:rPr>
              <a:t>Tjejer i årskurs 9 (18%) är den grupp där flest uppger att de har blivit utsatta för mobbning eller trakasserier de senaste 12 månaderna. </a:t>
            </a:r>
          </a:p>
          <a:p>
            <a:pPr algn="l"/>
            <a:endParaRPr lang="sv-SE" sz="1000" spc="50" dirty="0">
              <a:solidFill>
                <a:srgbClr val="790726"/>
              </a:solidFill>
            </a:endParaRPr>
          </a:p>
          <a:p>
            <a:pPr algn="l"/>
            <a:r>
              <a:rPr lang="sv-SE" sz="1000" spc="50" dirty="0">
                <a:solidFill>
                  <a:srgbClr val="790726"/>
                </a:solidFill>
              </a:rPr>
              <a:t>Killar i årskurs 9 är den grupp där flest uppger att de varit med och mobbat eller trakasserat andra de senaste 12 månaderna. </a:t>
            </a:r>
          </a:p>
        </p:txBody>
      </p:sp>
    </p:spTree>
    <p:extLst>
      <p:ext uri="{BB962C8B-B14F-4D97-AF65-F5344CB8AC3E}">
        <p14:creationId xmlns:p14="http://schemas.microsoft.com/office/powerpoint/2010/main" val="21395168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a:t>Utsatthet</a:t>
            </a:r>
            <a:endParaRPr lang="sv-SE" dirty="0"/>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7" name="Platshållare för bildnummer 6">
            <a:extLst>
              <a:ext uri="{FF2B5EF4-FFF2-40B4-BE49-F238E27FC236}">
                <a16:creationId xmlns:a16="http://schemas.microsoft.com/office/drawing/2014/main" id="{13BC4102-C9F2-B241-6E06-1B9EB7B5C49D}"/>
              </a:ext>
            </a:extLst>
          </p:cNvPr>
          <p:cNvSpPr>
            <a:spLocks noGrp="1"/>
          </p:cNvSpPr>
          <p:nvPr>
            <p:ph type="sldNum" sz="quarter" idx="12"/>
          </p:nvPr>
        </p:nvSpPr>
        <p:spPr/>
        <p:txBody>
          <a:bodyPr/>
          <a:lstStyle/>
          <a:p>
            <a:fld id="{8EEB9E62-4301-493A-8C73-0409F1A2D539}" type="slidenum">
              <a:rPr lang="sv-SE" smtClean="0"/>
              <a:pPr/>
              <a:t>96</a:t>
            </a:fld>
            <a:endParaRPr lang="sv-SE"/>
          </a:p>
        </p:txBody>
      </p:sp>
      <p:sp>
        <p:nvSpPr>
          <p:cNvPr id="5" name="Rektangel: rundade hörn 4">
            <a:extLst>
              <a:ext uri="{FF2B5EF4-FFF2-40B4-BE49-F238E27FC236}">
                <a16:creationId xmlns:a16="http://schemas.microsoft.com/office/drawing/2014/main" id="{131A688E-3F21-10B7-7739-29806730292F}"/>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Tjejer har överlag varit utsatt på något sätt i högre grad än killar. Runt 2 av 10 tjejer har blivit kontaktad på sociala medier i sexuellt syfte och tagit emot avklädda bilder.</a:t>
            </a:r>
          </a:p>
        </p:txBody>
      </p:sp>
      <p:grpSp>
        <p:nvGrpSpPr>
          <p:cNvPr id="8" name="BodyFooter">
            <a:extLst>
              <a:ext uri="{FF2B5EF4-FFF2-40B4-BE49-F238E27FC236}">
                <a16:creationId xmlns:a16="http://schemas.microsoft.com/office/drawing/2014/main" id="{E01D8533-A1FB-61B1-3A55-863C90F4E81C}"/>
              </a:ext>
            </a:extLst>
          </p:cNvPr>
          <p:cNvGrpSpPr/>
          <p:nvPr/>
        </p:nvGrpSpPr>
        <p:grpSpPr>
          <a:xfrm>
            <a:off x="1290776" y="5975350"/>
            <a:ext cx="9359900" cy="864000"/>
            <a:chOff x="720000" y="5508000"/>
            <a:chExt cx="10764000" cy="216000"/>
          </a:xfrm>
        </p:grpSpPr>
        <p:sp>
          <p:nvSpPr>
            <p:cNvPr id="9" name="BodyFooterLeft">
              <a:extLst>
                <a:ext uri="{FF2B5EF4-FFF2-40B4-BE49-F238E27FC236}">
                  <a16:creationId xmlns:a16="http://schemas.microsoft.com/office/drawing/2014/main" id="{E60FB9F2-316B-33B2-E4AA-96367E16D257}"/>
                </a:ext>
              </a:extLst>
            </p:cNvPr>
            <p:cNvSpPr txBox="1"/>
            <p:nvPr/>
          </p:nvSpPr>
          <p:spPr>
            <a:xfrm>
              <a:off x="720000" y="5508000"/>
              <a:ext cx="10764000" cy="216000"/>
            </a:xfrm>
            <a:prstGeom prst="rect">
              <a:avLst/>
            </a:prstGeom>
            <a:noFill/>
          </p:spPr>
          <p:txBody>
            <a:bodyPr vertOverflow="clip" wrap="square" lIns="0" tIns="0" rIns="0" bIns="0" rtlCol="0" anchor="t"/>
            <a:lstStyle/>
            <a:p>
              <a:pPr algn="l"/>
              <a:r>
                <a:rPr lang="en-GB" sz="1100" spc="50" noProof="1">
                  <a:solidFill>
                    <a:schemeClr val="tx1">
                      <a:tint val="84600"/>
                    </a:schemeClr>
                  </a:solidFill>
                </a:rPr>
                <a:t>* De tre vanligast förekommande påståendena som de svarande har blivit utsatta för, av samtliga påståenden (sett någon blotta sig, att någon har tafsat på dig, blivit kontaktad på sociala medier i sexuellt syfte, tagit emot avklädda bilder, skickat avklädda bilder, tagit på någon på ett sexuellt sätt)</a:t>
              </a:r>
            </a:p>
          </p:txBody>
        </p:sp>
      </p:grpSp>
      <p:graphicFrame>
        <p:nvGraphicFramePr>
          <p:cNvPr id="11" name="BodyContent">
            <a:extLst>
              <a:ext uri="{FF2B5EF4-FFF2-40B4-BE49-F238E27FC236}">
                <a16:creationId xmlns:a16="http://schemas.microsoft.com/office/drawing/2014/main" id="{08B0D989-9450-B3CB-CDEC-99D29B7E583F}"/>
              </a:ext>
            </a:extLst>
          </p:cNvPr>
          <p:cNvGraphicFramePr>
            <a:graphicFrameLocks noGrp="1"/>
          </p:cNvGraphicFramePr>
          <p:nvPr>
            <p:extLst>
              <p:ext uri="{D42A27DB-BD31-4B8C-83A1-F6EECF244321}">
                <p14:modId xmlns:p14="http://schemas.microsoft.com/office/powerpoint/2010/main" val="441259836"/>
              </p:ext>
            </p:extLst>
          </p:nvPr>
        </p:nvGraphicFramePr>
        <p:xfrm>
          <a:off x="1439963" y="1891938"/>
          <a:ext cx="9359900" cy="37798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95168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Våld</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10" name="Platshållare för bildnummer 9">
            <a:extLst>
              <a:ext uri="{FF2B5EF4-FFF2-40B4-BE49-F238E27FC236}">
                <a16:creationId xmlns:a16="http://schemas.microsoft.com/office/drawing/2014/main" id="{3EBD97A6-11E7-8EB5-37BD-FE8407385AC0}"/>
              </a:ext>
            </a:extLst>
          </p:cNvPr>
          <p:cNvSpPr>
            <a:spLocks noGrp="1"/>
          </p:cNvSpPr>
          <p:nvPr>
            <p:ph type="sldNum" sz="quarter" idx="12"/>
          </p:nvPr>
        </p:nvSpPr>
        <p:spPr/>
        <p:txBody>
          <a:bodyPr/>
          <a:lstStyle/>
          <a:p>
            <a:fld id="{8EEB9E62-4301-493A-8C73-0409F1A2D539}" type="slidenum">
              <a:rPr lang="sv-SE" smtClean="0"/>
              <a:pPr/>
              <a:t>97</a:t>
            </a:fld>
            <a:endParaRPr lang="sv-SE"/>
          </a:p>
        </p:txBody>
      </p:sp>
      <p:grpSp>
        <p:nvGrpSpPr>
          <p:cNvPr id="5" name="BodyContent">
            <a:extLst>
              <a:ext uri="{FF2B5EF4-FFF2-40B4-BE49-F238E27FC236}">
                <a16:creationId xmlns:a16="http://schemas.microsoft.com/office/drawing/2014/main" id="{A1F0068F-6315-F2EE-43A8-DB8076E39334}"/>
              </a:ext>
            </a:extLst>
          </p:cNvPr>
          <p:cNvGrpSpPr/>
          <p:nvPr/>
        </p:nvGrpSpPr>
        <p:grpSpPr>
          <a:xfrm>
            <a:off x="720000" y="2196000"/>
            <a:ext cx="10764000" cy="3312000"/>
            <a:chOff x="720000" y="2196000"/>
            <a:chExt cx="10764000" cy="3312000"/>
          </a:xfrm>
        </p:grpSpPr>
        <p:graphicFrame>
          <p:nvGraphicFramePr>
            <p:cNvPr id="11" name="BodyContentTable">
              <a:extLst>
                <a:ext uri="{FF2B5EF4-FFF2-40B4-BE49-F238E27FC236}">
                  <a16:creationId xmlns:a16="http://schemas.microsoft.com/office/drawing/2014/main" id="{B3AF3E7A-994E-69D0-3D32-5F8BAC198ECA}"/>
                </a:ext>
              </a:extLst>
            </p:cNvPr>
            <p:cNvGraphicFramePr>
              <a:graphicFrameLocks/>
            </p:cNvGraphicFramePr>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8BEB4A31-05CB-B7AF-2FB8-F87223BC5DC5}"/>
                </a:ext>
              </a:extLst>
            </p:cNvPr>
            <p:cNvGraphicFramePr>
              <a:graphicFrameLocks/>
            </p:cNvGraphicFramePr>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Rektangel: rundade hörn 6">
            <a:extLst>
              <a:ext uri="{FF2B5EF4-FFF2-40B4-BE49-F238E27FC236}">
                <a16:creationId xmlns:a16="http://schemas.microsoft.com/office/drawing/2014/main" id="{84F3EEEC-B734-0C16-E2F4-E721385E49AE}"/>
              </a:ext>
            </a:extLst>
          </p:cNvPr>
          <p:cNvSpPr/>
          <p:nvPr/>
        </p:nvSpPr>
        <p:spPr>
          <a:xfrm>
            <a:off x="6848772" y="449069"/>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100" spc="50" dirty="0">
                <a:solidFill>
                  <a:srgbClr val="790726"/>
                </a:solidFill>
              </a:rPr>
              <a:t>Cirka 10% av tjejer och 5% av killar uppger att de förekommer fysiskt eller psykiskt våld i deras familj.’</a:t>
            </a:r>
          </a:p>
          <a:p>
            <a:pPr algn="l"/>
            <a:endParaRPr lang="sv-SE" sz="1100" spc="50" dirty="0">
              <a:solidFill>
                <a:srgbClr val="790726"/>
              </a:solidFill>
            </a:endParaRPr>
          </a:p>
          <a:p>
            <a:pPr algn="l"/>
            <a:r>
              <a:rPr lang="sv-SE" sz="1100" spc="50" dirty="0">
                <a:solidFill>
                  <a:srgbClr val="790726"/>
                </a:solidFill>
              </a:rPr>
              <a:t>12% av tjejerna i Gy 2 och 8% av killarna i Gy 2 har blivit utsatta för fysiskt eller psykiskt våld av en vuxen. </a:t>
            </a:r>
          </a:p>
        </p:txBody>
      </p:sp>
    </p:spTree>
    <p:extLst>
      <p:ext uri="{BB962C8B-B14F-4D97-AF65-F5344CB8AC3E}">
        <p14:creationId xmlns:p14="http://schemas.microsoft.com/office/powerpoint/2010/main" val="21395168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1Center">
            <a:extLst>
              <a:ext uri="{FF2B5EF4-FFF2-40B4-BE49-F238E27FC236}">
                <a16:creationId xmlns:a16="http://schemas.microsoft.com/office/drawing/2014/main" id="{6C0F5C15-A33A-0BDE-6483-0AC8858C55C2}"/>
              </a:ext>
            </a:extLst>
          </p:cNvPr>
          <p:cNvSpPr>
            <a:spLocks noGrp="1"/>
          </p:cNvSpPr>
          <p:nvPr>
            <p:ph type="title"/>
          </p:nvPr>
        </p:nvSpPr>
        <p:spPr>
          <a:xfrm>
            <a:off x="1439863" y="740973"/>
            <a:ext cx="9360000" cy="1296000"/>
          </a:xfrm>
        </p:spPr>
        <p:txBody>
          <a:bodyPr/>
          <a:lstStyle/>
          <a:p>
            <a:r>
              <a:rPr lang="sv-SE" dirty="0"/>
              <a:t>Demokrati och inflytande</a:t>
            </a:r>
          </a:p>
        </p:txBody>
      </p:sp>
      <p:grpSp>
        <p:nvGrpSpPr>
          <p:cNvPr id="2" name="Title2">
            <a:extLst>
              <a:ext uri="{FF2B5EF4-FFF2-40B4-BE49-F238E27FC236}">
                <a16:creationId xmlns:a16="http://schemas.microsoft.com/office/drawing/2014/main" id="{502003A1-0098-8A20-7EB7-F10DE3015DD2}"/>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5A5DABA0-540C-2B73-1966-BE2C2863BC41}"/>
                </a:ext>
              </a:extLst>
            </p:cNvPr>
            <p:cNvSpPr txBox="1"/>
            <p:nvPr/>
          </p:nvSpPr>
          <p:spPr>
            <a:xfrm>
              <a:off x="743813" y="682200"/>
              <a:ext cx="10764000" cy="998748"/>
            </a:xfrm>
            <a:prstGeom prst="rect">
              <a:avLst/>
            </a:prstGeom>
            <a:noFill/>
          </p:spPr>
          <p:txBody>
            <a:bodyPr vertOverflow="clip" wrap="square" lIns="0" tIns="0" rIns="0" bIns="0" rtlCol="0" anchor="t"/>
            <a:lstStyle/>
            <a:p>
              <a:r>
                <a:rPr lang="en-GB" sz="1100" b="1" spc="50" noProof="1">
                  <a:solidFill>
                    <a:schemeClr val="tx1">
                      <a:tint val="84700"/>
                    </a:schemeClr>
                  </a:solidFill>
                </a:rPr>
                <a:t> </a:t>
              </a:r>
            </a:p>
          </p:txBody>
        </p:sp>
      </p:grpSp>
      <p:sp>
        <p:nvSpPr>
          <p:cNvPr id="10" name="Platshållare för bildnummer 9">
            <a:extLst>
              <a:ext uri="{FF2B5EF4-FFF2-40B4-BE49-F238E27FC236}">
                <a16:creationId xmlns:a16="http://schemas.microsoft.com/office/drawing/2014/main" id="{752E8AD0-4246-6575-BC1C-FDFE3B28B898}"/>
              </a:ext>
            </a:extLst>
          </p:cNvPr>
          <p:cNvSpPr>
            <a:spLocks noGrp="1"/>
          </p:cNvSpPr>
          <p:nvPr>
            <p:ph type="sldNum" sz="quarter" idx="12"/>
          </p:nvPr>
        </p:nvSpPr>
        <p:spPr/>
        <p:txBody>
          <a:bodyPr/>
          <a:lstStyle/>
          <a:p>
            <a:fld id="{8EEB9E62-4301-493A-8C73-0409F1A2D539}" type="slidenum">
              <a:rPr lang="sv-SE" smtClean="0"/>
              <a:pPr/>
              <a:t>98</a:t>
            </a:fld>
            <a:endParaRPr lang="sv-SE"/>
          </a:p>
        </p:txBody>
      </p:sp>
      <p:grpSp>
        <p:nvGrpSpPr>
          <p:cNvPr id="5" name="BodyContent">
            <a:extLst>
              <a:ext uri="{FF2B5EF4-FFF2-40B4-BE49-F238E27FC236}">
                <a16:creationId xmlns:a16="http://schemas.microsoft.com/office/drawing/2014/main" id="{27CC879B-211E-F705-D8F1-65F72DDEE2AC}"/>
              </a:ext>
            </a:extLst>
          </p:cNvPr>
          <p:cNvGrpSpPr/>
          <p:nvPr/>
        </p:nvGrpSpPr>
        <p:grpSpPr>
          <a:xfrm>
            <a:off x="714000" y="2187123"/>
            <a:ext cx="10764000" cy="3312000"/>
            <a:chOff x="720000" y="2196000"/>
            <a:chExt cx="10764000" cy="3312000"/>
          </a:xfrm>
        </p:grpSpPr>
        <p:graphicFrame>
          <p:nvGraphicFramePr>
            <p:cNvPr id="11" name="BodyContentTable">
              <a:extLst>
                <a:ext uri="{FF2B5EF4-FFF2-40B4-BE49-F238E27FC236}">
                  <a16:creationId xmlns:a16="http://schemas.microsoft.com/office/drawing/2014/main" id="{50D69E0B-6A75-CF7D-34D3-6864E0A6BCA6}"/>
                </a:ext>
              </a:extLst>
            </p:cNvPr>
            <p:cNvGraphicFramePr>
              <a:graphicFrameLocks/>
            </p:cNvGraphicFramePr>
            <p:nvPr>
              <p:extLst>
                <p:ext uri="{D42A27DB-BD31-4B8C-83A1-F6EECF244321}">
                  <p14:modId xmlns:p14="http://schemas.microsoft.com/office/powerpoint/2010/main" val="1486901457"/>
                </p:ext>
              </p:extLst>
            </p:nvPr>
          </p:nvGraphicFramePr>
          <p:xfrm>
            <a:off x="720000" y="2196000"/>
            <a:ext cx="53640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BodyContentTable">
              <a:extLst>
                <a:ext uri="{FF2B5EF4-FFF2-40B4-BE49-F238E27FC236}">
                  <a16:creationId xmlns:a16="http://schemas.microsoft.com/office/drawing/2014/main" id="{E61C4A8F-EBE6-FABB-184E-21B86DB1E0B9}"/>
                </a:ext>
              </a:extLst>
            </p:cNvPr>
            <p:cNvGraphicFramePr>
              <a:graphicFrameLocks/>
            </p:cNvGraphicFramePr>
            <p:nvPr>
              <p:extLst>
                <p:ext uri="{D42A27DB-BD31-4B8C-83A1-F6EECF244321}">
                  <p14:modId xmlns:p14="http://schemas.microsoft.com/office/powerpoint/2010/main" val="646356354"/>
                </p:ext>
              </p:extLst>
            </p:nvPr>
          </p:nvGraphicFramePr>
          <p:xfrm>
            <a:off x="6120000" y="2196000"/>
            <a:ext cx="5364000" cy="331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6" name="Rektangel: rundade hörn 5">
            <a:extLst>
              <a:ext uri="{FF2B5EF4-FFF2-40B4-BE49-F238E27FC236}">
                <a16:creationId xmlns:a16="http://schemas.microsoft.com/office/drawing/2014/main" id="{BF6DE129-840F-47D4-BEEE-8F00FC9FC56A}"/>
              </a:ext>
            </a:extLst>
          </p:cNvPr>
          <p:cNvSpPr/>
          <p:nvPr/>
        </p:nvSpPr>
        <p:spPr>
          <a:xfrm>
            <a:off x="7186601" y="448002"/>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l"/>
            <a:r>
              <a:rPr lang="sv-SE" sz="1000" spc="50" dirty="0">
                <a:solidFill>
                  <a:srgbClr val="790726"/>
                </a:solidFill>
              </a:rPr>
              <a:t>I årets undersökning är det många fler som uppger att de har ganska eller mycket stora möjligheter att föra fram sina åsikter till de som bestämmer i kommunen än vad det var i 2020 års undersökning. Något färre uppger dock att de vill vara med och påverka i frågor som rör kommunen. </a:t>
            </a:r>
          </a:p>
        </p:txBody>
      </p:sp>
    </p:spTree>
    <p:extLst>
      <p:ext uri="{BB962C8B-B14F-4D97-AF65-F5344CB8AC3E}">
        <p14:creationId xmlns:p14="http://schemas.microsoft.com/office/powerpoint/2010/main" val="21395168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B994-4A85-A6FE-D0ED-6DFF8F5DB80C}"/>
            </a:ext>
          </a:extLst>
        </p:cNvPr>
        <p:cNvGrpSpPr/>
        <p:nvPr/>
      </p:nvGrpSpPr>
      <p:grpSpPr>
        <a:xfrm>
          <a:off x="0" y="0"/>
          <a:ext cx="0" cy="0"/>
          <a:chOff x="0" y="0"/>
          <a:chExt cx="0" cy="0"/>
        </a:xfrm>
      </p:grpSpPr>
      <p:sp>
        <p:nvSpPr>
          <p:cNvPr id="3" name="Title1Center">
            <a:extLst>
              <a:ext uri="{FF2B5EF4-FFF2-40B4-BE49-F238E27FC236}">
                <a16:creationId xmlns:a16="http://schemas.microsoft.com/office/drawing/2014/main" id="{EC27DD88-0E1E-D609-84F9-FFA4AEBDFE85}"/>
              </a:ext>
            </a:extLst>
          </p:cNvPr>
          <p:cNvSpPr>
            <a:spLocks noGrp="1"/>
          </p:cNvSpPr>
          <p:nvPr>
            <p:ph type="title"/>
          </p:nvPr>
        </p:nvSpPr>
        <p:spPr>
          <a:xfrm>
            <a:off x="1439863" y="740973"/>
            <a:ext cx="9086623" cy="1296000"/>
          </a:xfrm>
        </p:spPr>
        <p:txBody>
          <a:bodyPr/>
          <a:lstStyle/>
          <a:p>
            <a:r>
              <a:rPr lang="sv-SE" dirty="0"/>
              <a:t>Demokrati och inflytande</a:t>
            </a:r>
          </a:p>
        </p:txBody>
      </p:sp>
      <p:grpSp>
        <p:nvGrpSpPr>
          <p:cNvPr id="2" name="Title2">
            <a:extLst>
              <a:ext uri="{FF2B5EF4-FFF2-40B4-BE49-F238E27FC236}">
                <a16:creationId xmlns:a16="http://schemas.microsoft.com/office/drawing/2014/main" id="{51F40318-29F9-2239-CFE9-239F59C4E8F8}"/>
              </a:ext>
            </a:extLst>
          </p:cNvPr>
          <p:cNvGrpSpPr/>
          <p:nvPr/>
        </p:nvGrpSpPr>
        <p:grpSpPr>
          <a:xfrm>
            <a:off x="976352" y="5975350"/>
            <a:ext cx="10764000" cy="998748"/>
            <a:chOff x="743813" y="682200"/>
            <a:chExt cx="10764000" cy="998748"/>
          </a:xfrm>
        </p:grpSpPr>
        <p:sp>
          <p:nvSpPr>
            <p:cNvPr id="4" name="Title2Center">
              <a:extLst>
                <a:ext uri="{FF2B5EF4-FFF2-40B4-BE49-F238E27FC236}">
                  <a16:creationId xmlns:a16="http://schemas.microsoft.com/office/drawing/2014/main" id="{B90FFF18-E57B-0AE8-748E-37E81739562B}"/>
                </a:ext>
              </a:extLst>
            </p:cNvPr>
            <p:cNvSpPr txBox="1"/>
            <p:nvPr/>
          </p:nvSpPr>
          <p:spPr>
            <a:xfrm>
              <a:off x="743813" y="682200"/>
              <a:ext cx="10764000" cy="998748"/>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0" normalizeH="0" baseline="0" noProof="1">
                  <a:ln>
                    <a:noFill/>
                  </a:ln>
                  <a:solidFill>
                    <a:prstClr val="black">
                      <a:tint val="84700"/>
                    </a:prstClr>
                  </a:solidFill>
                  <a:effectLst/>
                  <a:uLnTx/>
                  <a:uFillTx/>
                  <a:latin typeface="Arial"/>
                  <a:ea typeface="+mn-ea"/>
                  <a:cs typeface="+mn-cs"/>
                </a:rPr>
                <a:t> </a:t>
              </a:r>
            </a:p>
          </p:txBody>
        </p:sp>
      </p:grpSp>
      <p:sp>
        <p:nvSpPr>
          <p:cNvPr id="7" name="Platshållare för bildnummer 6">
            <a:extLst>
              <a:ext uri="{FF2B5EF4-FFF2-40B4-BE49-F238E27FC236}">
                <a16:creationId xmlns:a16="http://schemas.microsoft.com/office/drawing/2014/main" id="{7E11B38F-8B59-54E0-0484-7441BDF30B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B9E62-4301-493A-8C73-0409F1A2D53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3FAAD54F-B52B-31F7-271E-660FC184E0D2}"/>
              </a:ext>
            </a:extLst>
          </p:cNvPr>
          <p:cNvSpPr/>
          <p:nvPr/>
        </p:nvSpPr>
        <p:spPr>
          <a:xfrm>
            <a:off x="7295087" y="480774"/>
            <a:ext cx="4635228" cy="1139295"/>
          </a:xfrm>
          <a:prstGeom prst="roundRect">
            <a:avLst/>
          </a:prstGeom>
          <a:solidFill>
            <a:srgbClr val="FF9DA2">
              <a:alpha val="98000"/>
            </a:srgbClr>
          </a:solidFill>
          <a:ln cap="flat">
            <a:solidFill>
              <a:srgbClr val="FF9DA2"/>
            </a:solidFill>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50" normalizeH="0" baseline="0" noProof="0" dirty="0">
                <a:ln>
                  <a:noFill/>
                </a:ln>
                <a:solidFill>
                  <a:srgbClr val="790726"/>
                </a:solidFill>
                <a:effectLst/>
                <a:uLnTx/>
                <a:uFillTx/>
                <a:latin typeface="Arial"/>
                <a:ea typeface="+mn-ea"/>
                <a:cs typeface="+mn-cs"/>
              </a:rPr>
              <a:t>Runt hälften av de unga vet inte till vem eller vart de skulle vända sig om de vill påverka något i deras kommun. Närmare 4 av 10 nämner att de skulle vända sig till någon de känner.</a:t>
            </a:r>
          </a:p>
        </p:txBody>
      </p:sp>
      <p:grpSp>
        <p:nvGrpSpPr>
          <p:cNvPr id="8" name="BodyFooter">
            <a:extLst>
              <a:ext uri="{FF2B5EF4-FFF2-40B4-BE49-F238E27FC236}">
                <a16:creationId xmlns:a16="http://schemas.microsoft.com/office/drawing/2014/main" id="{60F8ECA8-4E00-4A59-5B94-96C6A286C198}"/>
              </a:ext>
            </a:extLst>
          </p:cNvPr>
          <p:cNvGrpSpPr/>
          <p:nvPr/>
        </p:nvGrpSpPr>
        <p:grpSpPr>
          <a:xfrm>
            <a:off x="1181916" y="5822948"/>
            <a:ext cx="9359900" cy="864000"/>
            <a:chOff x="720000" y="5508000"/>
            <a:chExt cx="10764000" cy="216000"/>
          </a:xfrm>
        </p:grpSpPr>
        <p:sp>
          <p:nvSpPr>
            <p:cNvPr id="9" name="BodyFooterLeft">
              <a:extLst>
                <a:ext uri="{FF2B5EF4-FFF2-40B4-BE49-F238E27FC236}">
                  <a16:creationId xmlns:a16="http://schemas.microsoft.com/office/drawing/2014/main" id="{138C2A39-A8C4-490B-D007-32D80A54FC9C}"/>
                </a:ext>
              </a:extLst>
            </p:cNvPr>
            <p:cNvSpPr txBox="1"/>
            <p:nvPr/>
          </p:nvSpPr>
          <p:spPr>
            <a:xfrm>
              <a:off x="720000" y="5508000"/>
              <a:ext cx="10764000" cy="216000"/>
            </a:xfrm>
            <a:prstGeom prst="rect">
              <a:avLst/>
            </a:prstGeom>
            <a:noFill/>
          </p:spPr>
          <p:txBody>
            <a:bodyPr vertOverflow="clip"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srgbClr val="6D6D6D"/>
                  </a:solidFill>
                  <a:effectLst/>
                  <a:uLnTx/>
                  <a:uFillTx/>
                  <a:latin typeface="Arial"/>
                  <a:ea typeface="+mn-ea"/>
                  <a:cs typeface="+mn-cs"/>
                </a:rPr>
                <a:t>* De fyra vanligast förekommande påståendena som de svarande har blivit utsatta för, av samtliga </a:t>
              </a:r>
              <a:r>
                <a:rPr kumimoji="0" lang="en-GB" sz="1100" b="0" i="0" u="none" strike="noStrike" kern="1200" cap="none" spc="50" normalizeH="0" baseline="0" noProof="1">
                  <a:ln>
                    <a:noFill/>
                  </a:ln>
                  <a:solidFill>
                    <a:srgbClr val="6D6D6D"/>
                  </a:solidFill>
                  <a:effectLst/>
                  <a:uLnTx/>
                  <a:uFillTx/>
                  <a:latin typeface="Arial"/>
                  <a:ea typeface="+mn-ea"/>
                  <a:cs typeface="+mn-cs"/>
                </a:rPr>
                <a:t>påståenden (</a:t>
              </a:r>
              <a:r>
                <a:rPr kumimoji="0" lang="sv-SE" sz="1100" b="0" i="0" u="none" strike="noStrike" kern="1200" cap="none" spc="50" normalizeH="0" baseline="0" noProof="1">
                  <a:ln>
                    <a:noFill/>
                  </a:ln>
                  <a:solidFill>
                    <a:srgbClr val="6D6D6D"/>
                  </a:solidFill>
                  <a:effectLst/>
                  <a:uLnTx/>
                  <a:uFillTx/>
                  <a:latin typeface="Arial"/>
                  <a:ea typeface="+mn-ea"/>
                  <a:cs typeface="+mn-cs"/>
                </a:rPr>
                <a:t>n</a:t>
              </a:r>
              <a:r>
                <a:rPr kumimoji="0" lang="sv-SE" sz="1100" b="0" i="0" u="none" strike="noStrike" kern="1200" cap="none" spc="0" normalizeH="0" baseline="0" noProof="0" dirty="0" err="1">
                  <a:ln>
                    <a:noFill/>
                  </a:ln>
                  <a:solidFill>
                    <a:srgbClr val="6D6D6D"/>
                  </a:solidFill>
                  <a:effectLst/>
                  <a:uLnTx/>
                  <a:uFillTx/>
                  <a:latin typeface="Arial"/>
                  <a:ea typeface="+mn-ea"/>
                  <a:cs typeface="+mn-cs"/>
                </a:rPr>
                <a:t>ågon</a:t>
              </a:r>
              <a:r>
                <a:rPr kumimoji="0" lang="sv-SE" sz="1100" b="0" i="0" u="none" strike="noStrike" kern="1200" cap="none" spc="0" normalizeH="0" baseline="0" noProof="0" dirty="0">
                  <a:ln>
                    <a:noFill/>
                  </a:ln>
                  <a:solidFill>
                    <a:srgbClr val="6D6D6D"/>
                  </a:solidFill>
                  <a:effectLst/>
                  <a:uLnTx/>
                  <a:uFillTx/>
                  <a:latin typeface="Arial"/>
                  <a:ea typeface="+mn-ea"/>
                  <a:cs typeface="+mn-cs"/>
                </a:rPr>
                <a:t> jag känner, politiskt parti eller politiskt ungdomsförbund, förening eller organisation, internet/sociala medier, till exempel Facebook, tjänstemän eller politiker, någon organiserad ungdomsgrupp som jobbar med inflytande, till exempel ungdomsråd eller ungdomsfullmäktige, annat/annan, nämligen, vet inte</a:t>
              </a:r>
              <a:r>
                <a:rPr kumimoji="0" lang="en-GB" sz="1100" b="0" i="0" u="none" strike="noStrike" kern="1200" cap="none" spc="50" normalizeH="0" baseline="0" noProof="1">
                  <a:ln>
                    <a:noFill/>
                  </a:ln>
                  <a:solidFill>
                    <a:srgbClr val="6D6D6D"/>
                  </a:solidFill>
                  <a:effectLst/>
                  <a:uLnTx/>
                  <a:uFillTx/>
                  <a:latin typeface="Arial"/>
                  <a:ea typeface="+mn-ea"/>
                  <a:cs typeface="+mn-cs"/>
                </a:rPr>
                <a:t>). </a:t>
              </a:r>
              <a:r>
                <a:rPr kumimoji="0" lang="sv-SE" sz="1100" b="0" i="0" u="none" strike="noStrike" kern="1200" cap="none" spc="0" normalizeH="0" baseline="0" noProof="0" dirty="0">
                  <a:ln>
                    <a:noFill/>
                  </a:ln>
                  <a:solidFill>
                    <a:srgbClr val="6D6D6D"/>
                  </a:solidFill>
                  <a:effectLst/>
                  <a:uLnTx/>
                  <a:uFillTx/>
                  <a:latin typeface="Arial"/>
                  <a:ea typeface="+mn-ea"/>
                  <a:cs typeface="+mn-cs"/>
                </a:rPr>
                <a:t>Endast personer som svarat att de vill vara med och påverka i frågor som rör deras kommun har fått denna fråga.</a:t>
              </a:r>
              <a:endParaRPr kumimoji="0" lang="en-GB" sz="1100" b="0" i="0" u="none" strike="noStrike" kern="1200" cap="none" spc="50" normalizeH="0" baseline="0" noProof="1">
                <a:ln>
                  <a:noFill/>
                </a:ln>
                <a:solidFill>
                  <a:srgbClr val="6D6D6D"/>
                </a:solidFill>
                <a:effectLst/>
                <a:uLnTx/>
                <a:uFillTx/>
                <a:latin typeface="Arial"/>
                <a:ea typeface="+mn-ea"/>
                <a:cs typeface="+mn-cs"/>
              </a:endParaRPr>
            </a:p>
          </p:txBody>
        </p:sp>
      </p:grpSp>
      <p:graphicFrame>
        <p:nvGraphicFramePr>
          <p:cNvPr id="11" name="BodyContent">
            <a:extLst>
              <a:ext uri="{FF2B5EF4-FFF2-40B4-BE49-F238E27FC236}">
                <a16:creationId xmlns:a16="http://schemas.microsoft.com/office/drawing/2014/main" id="{3574BFFC-B845-CE16-9A98-386CBB81360D}"/>
              </a:ext>
            </a:extLst>
          </p:cNvPr>
          <p:cNvGraphicFramePr>
            <a:graphicFrameLocks noGrp="1"/>
          </p:cNvGraphicFramePr>
          <p:nvPr>
            <p:extLst/>
          </p:nvPr>
        </p:nvGraphicFramePr>
        <p:xfrm>
          <a:off x="1439863" y="1891938"/>
          <a:ext cx="9359900" cy="37798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4497966"/>
      </p:ext>
    </p:extLst>
  </p:cSld>
  <p:clrMapOvr>
    <a:masterClrMapping/>
  </p:clrMapOvr>
</p:sld>
</file>

<file path=ppt/theme/theme1.xml><?xml version="1.0" encoding="utf-8"?>
<a:theme xmlns:a="http://schemas.openxmlformats.org/drawingml/2006/main" name="ADP Theme">
  <a:themeElements>
    <a:clrScheme name="Region Jönköpings län">
      <a:dk1>
        <a:sysClr val="windowText" lastClr="000000"/>
      </a:dk1>
      <a:lt1>
        <a:sysClr val="window" lastClr="FFFFFF"/>
      </a:lt1>
      <a:dk2>
        <a:srgbClr val="579835"/>
      </a:dk2>
      <a:lt2>
        <a:srgbClr val="FBCFD0"/>
      </a:lt2>
      <a:accent1>
        <a:srgbClr val="790721"/>
      </a:accent1>
      <a:accent2>
        <a:srgbClr val="CE1141"/>
      </a:accent2>
      <a:accent3>
        <a:srgbClr val="EF4044"/>
      </a:accent3>
      <a:accent4>
        <a:srgbClr val="FF9DA2"/>
      </a:accent4>
      <a:accent5>
        <a:srgbClr val="C57813"/>
      </a:accent5>
      <a:accent6>
        <a:srgbClr val="FDB913"/>
      </a:accent6>
      <a:hlink>
        <a:srgbClr val="0563C1"/>
      </a:hlink>
      <a:folHlink>
        <a:srgbClr val="954F72"/>
      </a:folHlink>
    </a:clrScheme>
    <a:fontScheme name="Office">
      <a:majorFont>
        <a:latin typeface="Georgia"/>
        <a:ea typeface=""/>
        <a:cs typeface=""/>
        <a:font script="Jpan" typeface="MS P????"/>
        <a:font script="Hang" typeface="?? ??"/>
        <a:font script="Hans" typeface="??"/>
        <a:font script="Hant"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eorgia"/>
        <a:ea typeface=""/>
        <a:cs typeface=""/>
        <a:font script="Jpan" typeface="MS P????"/>
        <a:font script="Hang" typeface="?? ??"/>
        <a:font script="Hans" typeface="??"/>
        <a:font script="Hant"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 cap="flat" cmpd="sng" algn="ctr">
          <a:no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Region Jönköpings län">
      <a:dk1>
        <a:sysClr val="windowText" lastClr="000000"/>
      </a:dk1>
      <a:lt1>
        <a:sysClr val="window" lastClr="FFFFFF"/>
      </a:lt1>
      <a:dk2>
        <a:srgbClr val="579835"/>
      </a:dk2>
      <a:lt2>
        <a:srgbClr val="FBCFD0"/>
      </a:lt2>
      <a:accent1>
        <a:srgbClr val="790721"/>
      </a:accent1>
      <a:accent2>
        <a:srgbClr val="CE1141"/>
      </a:accent2>
      <a:accent3>
        <a:srgbClr val="EF4044"/>
      </a:accent3>
      <a:accent4>
        <a:srgbClr val="FF9DA2"/>
      </a:accent4>
      <a:accent5>
        <a:srgbClr val="C57813"/>
      </a:accent5>
      <a:accent6>
        <a:srgbClr val="FDB913"/>
      </a:accent6>
      <a:hlink>
        <a:srgbClr val="0563C1"/>
      </a:hlink>
      <a:folHlink>
        <a:srgbClr val="954F72"/>
      </a:folHlink>
    </a:clrScheme>
    <a:fontScheme name="RJL typ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 Jönköping PPT mall.potx" id="{13E4399E-5F9B-40E6-94C3-C1F83C5BD43C}" vid="{82077F98-F605-4446-9AB5-D7AFC221889B}"/>
    </a:ext>
  </a:extLst>
</a:theme>
</file>

<file path=ppt/theme/theme3.xml><?xml version="1.0" encoding="utf-8"?>
<a:theme xmlns:a="http://schemas.openxmlformats.org/drawingml/2006/main" name="1_Office-tema">
  <a:themeElements>
    <a:clrScheme name="Region Jönköpings län">
      <a:dk1>
        <a:sysClr val="windowText" lastClr="000000"/>
      </a:dk1>
      <a:lt1>
        <a:sysClr val="window" lastClr="FFFFFF"/>
      </a:lt1>
      <a:dk2>
        <a:srgbClr val="579835"/>
      </a:dk2>
      <a:lt2>
        <a:srgbClr val="FBCFD0"/>
      </a:lt2>
      <a:accent1>
        <a:srgbClr val="790721"/>
      </a:accent1>
      <a:accent2>
        <a:srgbClr val="CE1141"/>
      </a:accent2>
      <a:accent3>
        <a:srgbClr val="EF4044"/>
      </a:accent3>
      <a:accent4>
        <a:srgbClr val="FF9DA2"/>
      </a:accent4>
      <a:accent5>
        <a:srgbClr val="C57813"/>
      </a:accent5>
      <a:accent6>
        <a:srgbClr val="FDB913"/>
      </a:accent6>
      <a:hlink>
        <a:srgbClr val="0563C1"/>
      </a:hlink>
      <a:folHlink>
        <a:srgbClr val="954F72"/>
      </a:folHlink>
    </a:clrScheme>
    <a:fontScheme name="RJL typ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 Jönköping PPT mall.potx" id="{13E4399E-5F9B-40E6-94C3-C1F83C5BD43C}" vid="{82077F98-F605-4446-9AB5-D7AFC221889B}"/>
    </a:ext>
  </a:extLst>
</a:theme>
</file>

<file path=ppt/theme/theme4.xml><?xml version="1.0" encoding="utf-8"?>
<a:theme xmlns:a="http://schemas.openxmlformats.org/drawingml/2006/main" name="2_Office-tema">
  <a:themeElements>
    <a:clrScheme name="Region Jönköpings län">
      <a:dk1>
        <a:sysClr val="windowText" lastClr="000000"/>
      </a:dk1>
      <a:lt1>
        <a:sysClr val="window" lastClr="FFFFFF"/>
      </a:lt1>
      <a:dk2>
        <a:srgbClr val="579835"/>
      </a:dk2>
      <a:lt2>
        <a:srgbClr val="FBCFD0"/>
      </a:lt2>
      <a:accent1>
        <a:srgbClr val="790726"/>
      </a:accent1>
      <a:accent2>
        <a:srgbClr val="CE1141"/>
      </a:accent2>
      <a:accent3>
        <a:srgbClr val="FF4444"/>
      </a:accent3>
      <a:accent4>
        <a:srgbClr val="F79FA1"/>
      </a:accent4>
      <a:accent5>
        <a:srgbClr val="0093D0"/>
      </a:accent5>
      <a:accent6>
        <a:srgbClr val="F59A1B"/>
      </a:accent6>
      <a:hlink>
        <a:srgbClr val="0563C1"/>
      </a:hlink>
      <a:folHlink>
        <a:srgbClr val="954F72"/>
      </a:folHlink>
    </a:clrScheme>
    <a:fontScheme name="RJL typ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 Jönköping PPT mall.potx" id="{47EB301F-8E4A-4518-A6D6-A6E03510DF64}" vid="{8380EFD5-FE9B-439A-B17F-493A53BD8105}"/>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4543</TotalTime>
  <Words>9125</Words>
  <Application>Microsoft Office PowerPoint</Application>
  <PresentationFormat>Bredbild</PresentationFormat>
  <Paragraphs>779</Paragraphs>
  <Slides>108</Slides>
  <Notes>4</Notes>
  <HiddenSlides>0</HiddenSlides>
  <MMClips>0</MMClips>
  <ScaleCrop>false</ScaleCrop>
  <HeadingPairs>
    <vt:vector size="6" baseType="variant">
      <vt:variant>
        <vt:lpstr>Använt teckensnitt</vt:lpstr>
      </vt:variant>
      <vt:variant>
        <vt:i4>6</vt:i4>
      </vt:variant>
      <vt:variant>
        <vt:lpstr>Tema</vt:lpstr>
      </vt:variant>
      <vt:variant>
        <vt:i4>4</vt:i4>
      </vt:variant>
      <vt:variant>
        <vt:lpstr>Bildrubriker</vt:lpstr>
      </vt:variant>
      <vt:variant>
        <vt:i4>108</vt:i4>
      </vt:variant>
    </vt:vector>
  </HeadingPairs>
  <TitlesOfParts>
    <vt:vector size="118" baseType="lpstr">
      <vt:lpstr>Aptos</vt:lpstr>
      <vt:lpstr>Arial</vt:lpstr>
      <vt:lpstr>Arial Bold</vt:lpstr>
      <vt:lpstr>Calibri</vt:lpstr>
      <vt:lpstr>Gotham Bold</vt:lpstr>
      <vt:lpstr>Source Sans Pro</vt:lpstr>
      <vt:lpstr>ADP Theme</vt:lpstr>
      <vt:lpstr>Office-tema</vt:lpstr>
      <vt:lpstr>1_Office-tema</vt:lpstr>
      <vt:lpstr>2_Office-tema</vt:lpstr>
      <vt:lpstr>Folkhälsoenkät Ung 2023</vt:lpstr>
      <vt:lpstr>Information om länssammanställningen </vt:lpstr>
      <vt:lpstr>Om undersökningen</vt:lpstr>
      <vt:lpstr>Svarsfrekvenser</vt:lpstr>
      <vt:lpstr>Sammanfattning</vt:lpstr>
      <vt:lpstr>Sammanfattning forts.</vt:lpstr>
      <vt:lpstr>Demografi</vt:lpstr>
      <vt:lpstr>Kön och bostadsläge</vt:lpstr>
      <vt:lpstr>Vem man bor med</vt:lpstr>
      <vt:lpstr>Föräldrars/vårdnadshavares sysselsättning </vt:lpstr>
      <vt:lpstr>Ekonomi</vt:lpstr>
      <vt:lpstr>Härkomst</vt:lpstr>
      <vt:lpstr>HÄLSA</vt:lpstr>
      <vt:lpstr>PowerPoint-presentation</vt:lpstr>
      <vt:lpstr>Allmän hälsa</vt:lpstr>
      <vt:lpstr>Psykiskt välbefinnande</vt:lpstr>
      <vt:lpstr>Psykosomatiska besvär</vt:lpstr>
      <vt:lpstr>Psykosomatiska besvär</vt:lpstr>
      <vt:lpstr>Psykosomatiska besvär</vt:lpstr>
      <vt:lpstr>Psykosomatiska besvär</vt:lpstr>
      <vt:lpstr>Psykosomatiska besvär </vt:lpstr>
      <vt:lpstr>Upplevd självkänsla</vt:lpstr>
      <vt:lpstr>Impulskontroll</vt:lpstr>
      <vt:lpstr>Funktionsnedsättning</vt:lpstr>
      <vt:lpstr>Långvarig sjukdom</vt:lpstr>
      <vt:lpstr>Skillnader i svar om hälsa </vt:lpstr>
      <vt:lpstr>Levnadsvanor</vt:lpstr>
      <vt:lpstr>PowerPoint-presentation</vt:lpstr>
      <vt:lpstr>Kost</vt:lpstr>
      <vt:lpstr>Kost</vt:lpstr>
      <vt:lpstr>Kost</vt:lpstr>
      <vt:lpstr>Kost</vt:lpstr>
      <vt:lpstr>Kost</vt:lpstr>
      <vt:lpstr>Kost</vt:lpstr>
      <vt:lpstr>Fysisk aktivitet</vt:lpstr>
      <vt:lpstr>Fysisk aktivitet</vt:lpstr>
      <vt:lpstr>Sömn</vt:lpstr>
      <vt:lpstr>Sömn</vt:lpstr>
      <vt:lpstr>Sex och samlevnad</vt:lpstr>
      <vt:lpstr>Sex och samlevnad</vt:lpstr>
      <vt:lpstr>Skillnader i svar om levnadsvanor </vt:lpstr>
      <vt:lpstr>Tobak alkohol, narkotika och spel</vt:lpstr>
      <vt:lpstr>PowerPoint-presentation</vt:lpstr>
      <vt:lpstr>Rökning</vt:lpstr>
      <vt:lpstr>Snusning</vt:lpstr>
      <vt:lpstr>Vitt snus och vattenpipa</vt:lpstr>
      <vt:lpstr>E-cigaretter</vt:lpstr>
      <vt:lpstr>Hur man får tag i tobak</vt:lpstr>
      <vt:lpstr>Alkohol</vt:lpstr>
      <vt:lpstr>Alkohol</vt:lpstr>
      <vt:lpstr>Alkohol</vt:lpstr>
      <vt:lpstr>Alkohol</vt:lpstr>
      <vt:lpstr>Alkohol</vt:lpstr>
      <vt:lpstr>Alkohol</vt:lpstr>
      <vt:lpstr>Alkohol</vt:lpstr>
      <vt:lpstr>Alkohol</vt:lpstr>
      <vt:lpstr>Anabola steroider/ dopingpreparat</vt:lpstr>
      <vt:lpstr>Använt receptbelagda läkemedel </vt:lpstr>
      <vt:lpstr>Narkotika</vt:lpstr>
      <vt:lpstr>Narkotika</vt:lpstr>
      <vt:lpstr>Narkotika</vt:lpstr>
      <vt:lpstr>Narkotika</vt:lpstr>
      <vt:lpstr>Debutålder ANDT</vt:lpstr>
      <vt:lpstr>Föräldrars inställning  till ANDT</vt:lpstr>
      <vt:lpstr>Spel</vt:lpstr>
      <vt:lpstr>Spel</vt:lpstr>
      <vt:lpstr>Spel</vt:lpstr>
      <vt:lpstr>Skillnad i svar om rökning och alkohol </vt:lpstr>
      <vt:lpstr>Skola</vt:lpstr>
      <vt:lpstr>PowerPoint-presentation</vt:lpstr>
      <vt:lpstr>Arbetsmiljö</vt:lpstr>
      <vt:lpstr>Lärarnas roll och skolk</vt:lpstr>
      <vt:lpstr>Fritid</vt:lpstr>
      <vt:lpstr>PowerPoint-presentation</vt:lpstr>
      <vt:lpstr>Påståenden om fritid</vt:lpstr>
      <vt:lpstr>Påståenden om fritid</vt:lpstr>
      <vt:lpstr>Fritidsaktiviteter</vt:lpstr>
      <vt:lpstr>Fritidsaktiviteter</vt:lpstr>
      <vt:lpstr>Fritidsaktiviteter</vt:lpstr>
      <vt:lpstr>Fritidsaktiviteter</vt:lpstr>
      <vt:lpstr>Fritidsaktiviteter</vt:lpstr>
      <vt:lpstr>Fritidsaktiviteter</vt:lpstr>
      <vt:lpstr>Fritidsaktiviteter</vt:lpstr>
      <vt:lpstr>Fritidsaktiviteter</vt:lpstr>
      <vt:lpstr>Medlem i förening</vt:lpstr>
      <vt:lpstr>Medieanvändning</vt:lpstr>
      <vt:lpstr>Medieanvändning</vt:lpstr>
      <vt:lpstr>Trygghet</vt:lpstr>
      <vt:lpstr>Trygghet</vt:lpstr>
      <vt:lpstr>Trygghet</vt:lpstr>
      <vt:lpstr>Trygghet</vt:lpstr>
      <vt:lpstr>Tillit</vt:lpstr>
      <vt:lpstr>Tillit</vt:lpstr>
      <vt:lpstr>Välja själv</vt:lpstr>
      <vt:lpstr>Mobbing och trakasserier</vt:lpstr>
      <vt:lpstr>Utsatthet</vt:lpstr>
      <vt:lpstr>Våld</vt:lpstr>
      <vt:lpstr>Demokrati och inflytande</vt:lpstr>
      <vt:lpstr>Demokrati och inflytande</vt:lpstr>
      <vt:lpstr>Demokrati och inflytande</vt:lpstr>
      <vt:lpstr>Skillnader i svar om skola, fritid och trygghet</vt:lpstr>
      <vt:lpstr>Livet och framtiden</vt:lpstr>
      <vt:lpstr>PowerPoint-presentation</vt:lpstr>
      <vt:lpstr>Existentiell hälsa</vt:lpstr>
      <vt:lpstr>Existentiell hälsa</vt:lpstr>
      <vt:lpstr>Existentiell hälsa</vt:lpstr>
      <vt:lpstr>Framtiden</vt:lpstr>
      <vt:lpstr>Skillnader i svar om existentiell hälsa och framtiden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dc:title>
  <dc:creator>ADP</dc:creator>
  <cp:lastModifiedBy>Erixon Ida</cp:lastModifiedBy>
  <cp:revision>120</cp:revision>
  <dcterms:created xsi:type="dcterms:W3CDTF">2023-12-06T10:56:59Z</dcterms:created>
  <dcterms:modified xsi:type="dcterms:W3CDTF">2024-02-13T13:56:42Z</dcterms:modified>
</cp:coreProperties>
</file>