
<file path=[Content_Types].xml><?xml version="1.0" encoding="utf-8"?>
<Types xmlns="http://schemas.openxmlformats.org/package/2006/content-types">
  <Default Extension="bin" ContentType="image/pn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8.bin" ContentType="image/x-emf"/>
  <Override PartName="/ppt/media/image9.bin" ContentType="image/x-emf"/>
  <Override PartName="/ppt/media/image10.bin" ContentType="image/x-emf"/>
  <Override PartName="/ppt/media/image11.bin" ContentType="image/x-emf"/>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2.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notesSlides/notesSlide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notesSlides/notesSlide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62"/>
  </p:notesMasterIdLst>
  <p:sldIdLst>
    <p:sldId id="337" r:id="rId3"/>
    <p:sldId id="349" r:id="rId4"/>
    <p:sldId id="350" r:id="rId5"/>
    <p:sldId id="421" r:id="rId6"/>
    <p:sldId id="339" r:id="rId7"/>
    <p:sldId id="289" r:id="rId8"/>
    <p:sldId id="434" r:id="rId9"/>
    <p:sldId id="425" r:id="rId10"/>
    <p:sldId id="290" r:id="rId11"/>
    <p:sldId id="431" r:id="rId12"/>
    <p:sldId id="344" r:id="rId13"/>
    <p:sldId id="420" r:id="rId14"/>
    <p:sldId id="292" r:id="rId15"/>
    <p:sldId id="293" r:id="rId16"/>
    <p:sldId id="441" r:id="rId17"/>
    <p:sldId id="258" r:id="rId18"/>
    <p:sldId id="435" r:id="rId19"/>
    <p:sldId id="259" r:id="rId20"/>
    <p:sldId id="436" r:id="rId21"/>
    <p:sldId id="426" r:id="rId22"/>
    <p:sldId id="437" r:id="rId23"/>
    <p:sldId id="427" r:id="rId24"/>
    <p:sldId id="296" r:id="rId25"/>
    <p:sldId id="257" r:id="rId26"/>
    <p:sldId id="298" r:id="rId27"/>
    <p:sldId id="368" r:id="rId28"/>
    <p:sldId id="419" r:id="rId29"/>
    <p:sldId id="413" r:id="rId30"/>
    <p:sldId id="438" r:id="rId31"/>
    <p:sldId id="432" r:id="rId32"/>
    <p:sldId id="300" r:id="rId33"/>
    <p:sldId id="414" r:id="rId34"/>
    <p:sldId id="433" r:id="rId35"/>
    <p:sldId id="415" r:id="rId36"/>
    <p:sldId id="383" r:id="rId37"/>
    <p:sldId id="422" r:id="rId38"/>
    <p:sldId id="301" r:id="rId39"/>
    <p:sldId id="302" r:id="rId40"/>
    <p:sldId id="303" r:id="rId41"/>
    <p:sldId id="386" r:id="rId42"/>
    <p:sldId id="423" r:id="rId43"/>
    <p:sldId id="304" r:id="rId44"/>
    <p:sldId id="305" r:id="rId45"/>
    <p:sldId id="306" r:id="rId46"/>
    <p:sldId id="307" r:id="rId47"/>
    <p:sldId id="309" r:id="rId48"/>
    <p:sldId id="429" r:id="rId49"/>
    <p:sldId id="430" r:id="rId50"/>
    <p:sldId id="416" r:id="rId51"/>
    <p:sldId id="439" r:id="rId52"/>
    <p:sldId id="314" r:id="rId53"/>
    <p:sldId id="315" r:id="rId54"/>
    <p:sldId id="316" r:id="rId55"/>
    <p:sldId id="412" r:id="rId56"/>
    <p:sldId id="424" r:id="rId57"/>
    <p:sldId id="440" r:id="rId58"/>
    <p:sldId id="317" r:id="rId59"/>
    <p:sldId id="318" r:id="rId60"/>
    <p:sldId id="319"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A5CB25-6717-A620-B7D7-8513D202915E}" name="Simon Nygren Greus" initials="SNG" userId="S::simon.nygren.greu@indikator.org::e107ea70-7480-4a9e-b65e-270b1cad1fe3" providerId="AD"/>
  <p188:author id="{62F2ED9C-F5F3-C251-3AAE-8C8C89C69133}" name="Simon Nygren Greus" initials="SN" userId="S::simon.nygren.greus@indikator.org::e107ea70-7480-4a9e-b65e-270b1cad1fe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0726"/>
    <a:srgbClr val="0093D0"/>
    <a:srgbClr val="B1063A"/>
    <a:srgbClr val="579835"/>
    <a:srgbClr val="FDB913"/>
    <a:srgbClr val="BFBFB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4C1A8A3-306A-4EB7-A6B1-4F7E0EB9C5D6}" styleName="Mellanmörkt format 3 - Dekorfärg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llanmörkt format 3 - Dekorfärg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llanmörkt forma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15" autoAdjust="0"/>
  </p:normalViewPr>
  <p:slideViewPr>
    <p:cSldViewPr snapToGrid="0">
      <p:cViewPr varScale="1">
        <p:scale>
          <a:sx n="108" d="100"/>
          <a:sy n="108" d="100"/>
        </p:scale>
        <p:origin x="714"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microsoft.com/office/2018/10/relationships/authors" Targe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Vilket kön identifierar du dig med? (Andel i %)</a:t>
            </a:r>
          </a:p>
        </c:rich>
      </c:tx>
      <c:overlay val="0"/>
    </c:title>
    <c:autoTitleDeleted val="0"/>
    <c:plotArea>
      <c:layout/>
      <c:barChart>
        <c:barDir val="col"/>
        <c:grouping val="clustered"/>
        <c:varyColors val="0"/>
        <c:ser>
          <c:idx val="0"/>
          <c:order val="0"/>
          <c:tx>
            <c:strRef>
              <c:f>DataSheet!$C$1</c:f>
              <c:strCache>
                <c:ptCount val="1"/>
                <c:pt idx="0">
                  <c:v>Vilket kön identifierar du dig med?</c:v>
                </c:pt>
              </c:strCache>
            </c:strRef>
          </c:tx>
          <c:spPr>
            <a:solidFill>
              <a:schemeClr val="accent1"/>
            </a:solidFill>
            <a:ln>
              <a:solidFill>
                <a:schemeClr val="accent1"/>
              </a:solidFill>
            </a:ln>
          </c:spPr>
          <c:invertIfNegative val="0"/>
          <c:dPt>
            <c:idx val="0"/>
            <c:invertIfNegative val="0"/>
            <c:bubble3D val="0"/>
            <c:spPr>
              <a:solidFill>
                <a:srgbClr val="B1063A"/>
              </a:solidFill>
              <a:ln>
                <a:noFill/>
              </a:ln>
            </c:spPr>
            <c:extLst>
              <c:ext xmlns:c16="http://schemas.microsoft.com/office/drawing/2014/chart" uri="{C3380CC4-5D6E-409C-BE32-E72D297353CC}">
                <c16:uniqueId val="{00000001-B18D-475C-A07F-13C5BC19332C}"/>
              </c:ext>
            </c:extLst>
          </c:dPt>
          <c:dPt>
            <c:idx val="1"/>
            <c:invertIfNegative val="0"/>
            <c:bubble3D val="0"/>
            <c:spPr>
              <a:solidFill>
                <a:srgbClr val="BFBFBF"/>
              </a:solidFill>
              <a:ln>
                <a:noFill/>
              </a:ln>
            </c:spPr>
            <c:extLst>
              <c:ext xmlns:c16="http://schemas.microsoft.com/office/drawing/2014/chart" uri="{C3380CC4-5D6E-409C-BE32-E72D297353CC}">
                <c16:uniqueId val="{00000003-B18D-475C-A07F-13C5BC19332C}"/>
              </c:ext>
            </c:extLst>
          </c:dPt>
          <c:dPt>
            <c:idx val="2"/>
            <c:invertIfNegative val="0"/>
            <c:bubble3D val="0"/>
            <c:spPr>
              <a:solidFill>
                <a:schemeClr val="accent3"/>
              </a:solidFill>
              <a:ln>
                <a:noFill/>
              </a:ln>
            </c:spPr>
            <c:extLst>
              <c:ext xmlns:c16="http://schemas.microsoft.com/office/drawing/2014/chart" uri="{C3380CC4-5D6E-409C-BE32-E72D297353CC}">
                <c16:uniqueId val="{00000005-B18D-475C-A07F-13C5BC19332C}"/>
              </c:ext>
            </c:extLst>
          </c:dPt>
          <c:dPt>
            <c:idx val="3"/>
            <c:invertIfNegative val="0"/>
            <c:bubble3D val="0"/>
            <c:spPr>
              <a:solidFill>
                <a:schemeClr val="accent4"/>
              </a:solidFill>
              <a:ln>
                <a:noFill/>
              </a:ln>
            </c:spPr>
            <c:extLst>
              <c:ext xmlns:c16="http://schemas.microsoft.com/office/drawing/2014/chart" uri="{C3380CC4-5D6E-409C-BE32-E72D297353CC}">
                <c16:uniqueId val="{00000007-B18D-475C-A07F-13C5BC19332C}"/>
              </c:ext>
            </c:extLst>
          </c:dPt>
          <c:dLbls>
            <c:dLbl>
              <c:idx val="2"/>
              <c:delete val="1"/>
              <c:extLst>
                <c:ext xmlns:c15="http://schemas.microsoft.com/office/drawing/2012/chart" uri="{CE6537A1-D6FC-4f65-9D91-7224C49458BB}"/>
                <c:ext xmlns:c16="http://schemas.microsoft.com/office/drawing/2014/chart" uri="{C3380CC4-5D6E-409C-BE32-E72D297353CC}">
                  <c16:uniqueId val="{00000005-B18D-475C-A07F-13C5BC19332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Kille</c:v>
                </c:pt>
                <c:pt idx="1">
                  <c:v>Tjej</c:v>
                </c:pt>
                <c:pt idx="2">
                  <c:v>Annan könsidentitet (om du är eller känner dig tillhöra annat kön än kille eller tjej)</c:v>
                </c:pt>
                <c:pt idx="3">
                  <c:v>Osäker</c:v>
                </c:pt>
              </c:strCache>
            </c:strRef>
          </c:cat>
          <c:val>
            <c:numRef>
              <c:f>DataSheet!$C$2:$C$5</c:f>
              <c:numCache>
                <c:formatCode>General</c:formatCode>
                <c:ptCount val="4"/>
                <c:pt idx="0">
                  <c:v>56.25</c:v>
                </c:pt>
                <c:pt idx="1">
                  <c:v>43.269199999999998</c:v>
                </c:pt>
              </c:numCache>
            </c:numRef>
          </c:val>
          <c:extLst>
            <c:ext xmlns:c16="http://schemas.microsoft.com/office/drawing/2014/chart" uri="{C3380CC4-5D6E-409C-BE32-E72D297353CC}">
              <c16:uniqueId val="{00000008-B18D-475C-A07F-13C5BC19332C}"/>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a:t>
            </a:r>
            <a:r>
              <a:rPr lang="sv-SE" i="1"/>
              <a:t>håller med </a:t>
            </a:r>
            <a:r>
              <a:rPr lang="sv-SE"/>
              <a:t>i följande påstående</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DataSheet!$A$2:$B$7</c:f>
              <c:multiLvlStrCache>
                <c:ptCount val="6"/>
                <c:lvl>
                  <c:pt idx="0">
                    <c:v>Tjejer</c:v>
                  </c:pt>
                  <c:pt idx="1">
                    <c:v>Killar</c:v>
                  </c:pt>
                  <c:pt idx="2">
                    <c:v>Tjejer</c:v>
                  </c:pt>
                  <c:pt idx="3">
                    <c:v>Killar</c:v>
                  </c:pt>
                  <c:pt idx="4">
                    <c:v>Tjejer</c:v>
                  </c:pt>
                  <c:pt idx="5">
                    <c:v>Killar</c:v>
                  </c:pt>
                </c:lvl>
                <c:lvl>
                  <c:pt idx="0">
                    <c:v>Jag tycker om mig själv</c:v>
                  </c:pt>
                  <c:pt idx="2">
                    <c:v>Jag är tillräckligt bra som jag är</c:v>
                  </c:pt>
                  <c:pt idx="4">
                    <c:v>Andra tycker om mig</c:v>
                  </c:pt>
                </c:lvl>
              </c:multiLvlStrCache>
            </c:multiLvlStrRef>
          </c:cat>
          <c:val>
            <c:numRef>
              <c:f>DataSheet!$C$2:$C$7</c:f>
              <c:numCache>
                <c:formatCode>General</c:formatCode>
                <c:ptCount val="6"/>
                <c:pt idx="0">
                  <c:v>74.074100000000001</c:v>
                </c:pt>
                <c:pt idx="1">
                  <c:v>84.615399999999994</c:v>
                </c:pt>
                <c:pt idx="2">
                  <c:v>79.012299999999996</c:v>
                </c:pt>
                <c:pt idx="3">
                  <c:v>85.593199999999996</c:v>
                </c:pt>
                <c:pt idx="4">
                  <c:v>81.25</c:v>
                </c:pt>
                <c:pt idx="5">
                  <c:v>84.745800000000003</c:v>
                </c:pt>
              </c:numCache>
            </c:numRef>
          </c:val>
          <c:extLst>
            <c:ext xmlns:c16="http://schemas.microsoft.com/office/drawing/2014/chart" uri="{C3380CC4-5D6E-409C-BE32-E72D297353CC}">
              <c16:uniqueId val="{00000000-DC6C-4B1C-9E3F-EDC411372A33}"/>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DataSheet!$A$2:$B$7</c:f>
              <c:multiLvlStrCache>
                <c:ptCount val="6"/>
                <c:lvl>
                  <c:pt idx="0">
                    <c:v>Tjejer</c:v>
                  </c:pt>
                  <c:pt idx="1">
                    <c:v>Killar</c:v>
                  </c:pt>
                  <c:pt idx="2">
                    <c:v>Tjejer</c:v>
                  </c:pt>
                  <c:pt idx="3">
                    <c:v>Killar</c:v>
                  </c:pt>
                  <c:pt idx="4">
                    <c:v>Tjejer</c:v>
                  </c:pt>
                  <c:pt idx="5">
                    <c:v>Killar</c:v>
                  </c:pt>
                </c:lvl>
                <c:lvl>
                  <c:pt idx="0">
                    <c:v>Jag tycker om mig själv</c:v>
                  </c:pt>
                  <c:pt idx="2">
                    <c:v>Jag är tillräckligt bra som jag är</c:v>
                  </c:pt>
                  <c:pt idx="4">
                    <c:v>Andra tycker om mig</c:v>
                  </c:pt>
                </c:lvl>
              </c:multiLvlStrCache>
            </c:multiLvlStrRef>
          </c:cat>
          <c:val>
            <c:numRef>
              <c:f>DataSheet!$D$2:$D$7</c:f>
              <c:numCache>
                <c:formatCode>General</c:formatCode>
                <c:ptCount val="6"/>
                <c:pt idx="0">
                  <c:v>62.921300000000002</c:v>
                </c:pt>
                <c:pt idx="1">
                  <c:v>83.620699999999999</c:v>
                </c:pt>
                <c:pt idx="2">
                  <c:v>75.555599999999998</c:v>
                </c:pt>
                <c:pt idx="3">
                  <c:v>81.034499999999994</c:v>
                </c:pt>
                <c:pt idx="4">
                  <c:v>73.333299999999994</c:v>
                </c:pt>
                <c:pt idx="5">
                  <c:v>75.438599999999994</c:v>
                </c:pt>
              </c:numCache>
            </c:numRef>
          </c:val>
          <c:extLst>
            <c:ext xmlns:c16="http://schemas.microsoft.com/office/drawing/2014/chart" uri="{C3380CC4-5D6E-409C-BE32-E72D297353CC}">
              <c16:uniqueId val="{00000001-DC6C-4B1C-9E3F-EDC411372A33}"/>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dirty="0"/>
              <a:t>Andel (%) som </a:t>
            </a:r>
            <a:r>
              <a:rPr lang="sv-SE" i="1" dirty="0"/>
              <a:t>ofta </a:t>
            </a:r>
            <a:r>
              <a:rPr lang="sv-SE" dirty="0"/>
              <a:t>har följande besvär</a:t>
            </a:r>
          </a:p>
        </c:rich>
      </c:tx>
      <c:overlay val="0"/>
    </c:title>
    <c:autoTitleDeleted val="0"/>
    <c:plotArea>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Tjejer</c:v>
                  </c:pt>
                  <c:pt idx="1">
                    <c:v>Killar</c:v>
                  </c:pt>
                  <c:pt idx="2">
                    <c:v>Tjejer</c:v>
                  </c:pt>
                  <c:pt idx="3">
                    <c:v>Killar</c:v>
                  </c:pt>
                  <c:pt idx="4">
                    <c:v>Tjejer</c:v>
                  </c:pt>
                  <c:pt idx="5">
                    <c:v>Killar</c:v>
                  </c:pt>
                  <c:pt idx="6">
                    <c:v>Tjejer</c:v>
                  </c:pt>
                  <c:pt idx="7">
                    <c:v>Killar</c:v>
                  </c:pt>
                </c:lvl>
                <c:lvl>
                  <c:pt idx="0">
                    <c:v>Huvudvärk</c:v>
                  </c:pt>
                  <c:pt idx="2">
                    <c:v>Magont</c:v>
                  </c:pt>
                  <c:pt idx="4">
                    <c:v>Ledsen</c:v>
                  </c:pt>
                  <c:pt idx="6">
                    <c:v>Orolig/nervös</c:v>
                  </c:pt>
                </c:lvl>
              </c:multiLvlStrCache>
            </c:multiLvlStrRef>
          </c:cat>
          <c:val>
            <c:numRef>
              <c:f>DataSheet!$C$2:$C$9</c:f>
              <c:numCache>
                <c:formatCode>General</c:formatCode>
                <c:ptCount val="8"/>
                <c:pt idx="0">
                  <c:v>13.6364</c:v>
                </c:pt>
                <c:pt idx="2">
                  <c:v>11.494300000000001</c:v>
                </c:pt>
                <c:pt idx="4">
                  <c:v>19.101099999999999</c:v>
                </c:pt>
                <c:pt idx="5">
                  <c:v>5.2173999999999996</c:v>
                </c:pt>
                <c:pt idx="6">
                  <c:v>15.7303</c:v>
                </c:pt>
                <c:pt idx="7">
                  <c:v>8.6206999999999994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och Gy 2</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Tjejer</c:v>
                  </c:pt>
                  <c:pt idx="1">
                    <c:v>Killar</c:v>
                  </c:pt>
                  <c:pt idx="2">
                    <c:v>Tjejer</c:v>
                  </c:pt>
                  <c:pt idx="3">
                    <c:v>Killar</c:v>
                  </c:pt>
                  <c:pt idx="4">
                    <c:v>Tjejer</c:v>
                  </c:pt>
                  <c:pt idx="5">
                    <c:v>Killar</c:v>
                  </c:pt>
                  <c:pt idx="6">
                    <c:v>Tjejer</c:v>
                  </c:pt>
                  <c:pt idx="7">
                    <c:v>Killar</c:v>
                  </c:pt>
                </c:lvl>
                <c:lvl>
                  <c:pt idx="0">
                    <c:v>Huvudvärk</c:v>
                  </c:pt>
                  <c:pt idx="2">
                    <c:v>Magont</c:v>
                  </c:pt>
                  <c:pt idx="4">
                    <c:v>Ledsen</c:v>
                  </c:pt>
                  <c:pt idx="6">
                    <c:v>Orolig/nervös</c:v>
                  </c:pt>
                </c:lvl>
              </c:multiLvlStrCache>
            </c:multiLvlStrRef>
          </c:cat>
          <c:val>
            <c:numRef>
              <c:f>DataSheet!$D$2:$D$9</c:f>
              <c:numCache>
                <c:formatCode>General</c:formatCode>
                <c:ptCount val="8"/>
                <c:pt idx="0">
                  <c:v>29</c:v>
                </c:pt>
                <c:pt idx="1">
                  <c:v>10.2639</c:v>
                </c:pt>
                <c:pt idx="2">
                  <c:v>21.376799999999999</c:v>
                </c:pt>
                <c:pt idx="3">
                  <c:v>6.0715000000000003</c:v>
                </c:pt>
                <c:pt idx="4">
                  <c:v>36.3996</c:v>
                </c:pt>
                <c:pt idx="5">
                  <c:v>10.6264</c:v>
                </c:pt>
                <c:pt idx="6">
                  <c:v>34.211399999999998</c:v>
                </c:pt>
                <c:pt idx="7">
                  <c:v>10.4419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t>
            </a:r>
            <a:r>
              <a:rPr lang="sv-SE" i="1"/>
              <a:t>ofta </a:t>
            </a:r>
            <a:r>
              <a:rPr lang="sv-SE"/>
              <a:t>har huvudvärk</a:t>
            </a:r>
          </a:p>
        </c:rich>
      </c:tx>
      <c:overlay val="0"/>
    </c:title>
    <c:autoTitleDeleted val="0"/>
    <c:plotArea>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13.6364</c:v>
                </c:pt>
              </c:numCache>
            </c:numRef>
          </c:val>
          <c:extLst>
            <c:ext xmlns:c16="http://schemas.microsoft.com/office/drawing/2014/chart" uri="{C3380CC4-5D6E-409C-BE32-E72D297353CC}">
              <c16:uniqueId val="{00000000-CCD5-4F46-8688-870595FA803A}"/>
            </c:ext>
          </c:extLst>
        </c:ser>
        <c:ser>
          <c:idx val="1"/>
          <c:order val="1"/>
          <c:tx>
            <c:strRef>
              <c:f>DataSheet!$D$1</c:f>
              <c:strCache>
                <c:ptCount val="1"/>
                <c:pt idx="0">
                  <c:v>Åk 9 och Gy 2</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28.590199999999999</c:v>
                </c:pt>
                <c:pt idx="1">
                  <c:v>10.2639</c:v>
                </c:pt>
              </c:numCache>
            </c:numRef>
          </c:val>
          <c:extLst>
            <c:ext xmlns:c16="http://schemas.microsoft.com/office/drawing/2014/chart" uri="{C3380CC4-5D6E-409C-BE32-E72D297353CC}">
              <c16:uniqueId val="{00000001-CCD5-4F46-8688-870595FA803A}"/>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a:t>
            </a:r>
            <a:r>
              <a:rPr lang="sv-SE" i="1" dirty="0"/>
              <a:t>ofta </a:t>
            </a:r>
            <a:r>
              <a:rPr lang="sv-SE" dirty="0"/>
              <a:t>har huvudvärk </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11.25</c:v>
                </c:pt>
                <c:pt idx="1">
                  <c:v>8.5470000000000006</c:v>
                </c:pt>
              </c:numCache>
            </c:numRef>
          </c:val>
          <c:extLst>
            <c:ext xmlns:c16="http://schemas.microsoft.com/office/drawing/2014/chart" uri="{C3380CC4-5D6E-409C-BE32-E72D297353CC}">
              <c16:uniqueId val="{00000000-DE51-4458-BCAE-CBCC575C880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13.6364</c:v>
                </c:pt>
              </c:numCache>
            </c:numRef>
          </c:val>
          <c:extLst>
            <c:ext xmlns:c16="http://schemas.microsoft.com/office/drawing/2014/chart" uri="{C3380CC4-5D6E-409C-BE32-E72D297353CC}">
              <c16:uniqueId val="{00000001-DE51-4458-BCAE-CBCC575C880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t>
            </a:r>
            <a:r>
              <a:rPr lang="sv-SE" i="1"/>
              <a:t>ofta </a:t>
            </a:r>
            <a:r>
              <a:rPr lang="sv-SE"/>
              <a:t>har magont</a:t>
            </a:r>
          </a:p>
        </c:rich>
      </c:tx>
      <c:overlay val="0"/>
    </c:title>
    <c:autoTitleDeleted val="0"/>
    <c:plotArea>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11.494300000000001</c:v>
                </c:pt>
              </c:numCache>
            </c:numRef>
          </c:val>
          <c:extLst>
            <c:ext xmlns:c16="http://schemas.microsoft.com/office/drawing/2014/chart" uri="{C3380CC4-5D6E-409C-BE32-E72D297353CC}">
              <c16:uniqueId val="{00000000-A336-4EB1-934E-9E5087AF5BA0}"/>
            </c:ext>
          </c:extLst>
        </c:ser>
        <c:ser>
          <c:idx val="1"/>
          <c:order val="1"/>
          <c:tx>
            <c:strRef>
              <c:f>DataSheet!$D$1</c:f>
              <c:strCache>
                <c:ptCount val="1"/>
                <c:pt idx="0">
                  <c:v>Åk 9 och Gy 2</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21.376799999999999</c:v>
                </c:pt>
                <c:pt idx="1">
                  <c:v>6.0715000000000003</c:v>
                </c:pt>
              </c:numCache>
            </c:numRef>
          </c:val>
          <c:extLst>
            <c:ext xmlns:c16="http://schemas.microsoft.com/office/drawing/2014/chart" uri="{C3380CC4-5D6E-409C-BE32-E72D297353CC}">
              <c16:uniqueId val="{00000001-A336-4EB1-934E-9E5087AF5BA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a:t>
            </a:r>
            <a:r>
              <a:rPr lang="sv-SE" i="1" dirty="0"/>
              <a:t>ofta </a:t>
            </a:r>
            <a:r>
              <a:rPr lang="sv-SE" dirty="0"/>
              <a:t>har magont </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10</c:v>
                </c:pt>
              </c:numCache>
            </c:numRef>
          </c:val>
          <c:extLst>
            <c:ext xmlns:c16="http://schemas.microsoft.com/office/drawing/2014/chart" uri="{C3380CC4-5D6E-409C-BE32-E72D297353CC}">
              <c16:uniqueId val="{00000000-AD38-40B1-B8AE-FAA4E51CD99A}"/>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11.494300000000001</c:v>
                </c:pt>
              </c:numCache>
            </c:numRef>
          </c:val>
          <c:extLst>
            <c:ext xmlns:c16="http://schemas.microsoft.com/office/drawing/2014/chart" uri="{C3380CC4-5D6E-409C-BE32-E72D297353CC}">
              <c16:uniqueId val="{00000001-AD38-40B1-B8AE-FAA4E51CD99A}"/>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t>
            </a:r>
            <a:r>
              <a:rPr lang="sv-SE" i="1"/>
              <a:t>ofta </a:t>
            </a:r>
            <a:r>
              <a:rPr lang="sv-SE" i="0"/>
              <a:t>är</a:t>
            </a:r>
            <a:r>
              <a:rPr lang="sv-SE" i="0" baseline="0"/>
              <a:t> ledsen</a:t>
            </a:r>
            <a:endParaRPr lang="sv-SE"/>
          </a:p>
        </c:rich>
      </c:tx>
      <c:overlay val="0"/>
    </c:title>
    <c:autoTitleDeleted val="0"/>
    <c:plotArea>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19.101099999999999</c:v>
                </c:pt>
                <c:pt idx="1">
                  <c:v>5.2173999999999996</c:v>
                </c:pt>
              </c:numCache>
            </c:numRef>
          </c:val>
          <c:extLst>
            <c:ext xmlns:c16="http://schemas.microsoft.com/office/drawing/2014/chart" uri="{C3380CC4-5D6E-409C-BE32-E72D297353CC}">
              <c16:uniqueId val="{00000000-E3BF-43EB-A2DE-80A68397930A}"/>
            </c:ext>
          </c:extLst>
        </c:ser>
        <c:ser>
          <c:idx val="1"/>
          <c:order val="1"/>
          <c:tx>
            <c:strRef>
              <c:f>DataSheet!$D$1</c:f>
              <c:strCache>
                <c:ptCount val="1"/>
                <c:pt idx="0">
                  <c:v>Åk 9 och Gy 2</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36.3996</c:v>
                </c:pt>
                <c:pt idx="1">
                  <c:v>10.6264</c:v>
                </c:pt>
              </c:numCache>
            </c:numRef>
          </c:val>
          <c:extLst>
            <c:ext xmlns:c16="http://schemas.microsoft.com/office/drawing/2014/chart" uri="{C3380CC4-5D6E-409C-BE32-E72D297353CC}">
              <c16:uniqueId val="{00000001-E3BF-43EB-A2DE-80A68397930A}"/>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a:t>
            </a:r>
            <a:r>
              <a:rPr lang="sv-SE" i="1" dirty="0"/>
              <a:t>ofta </a:t>
            </a:r>
            <a:r>
              <a:rPr lang="sv-SE" dirty="0"/>
              <a:t>är ledsen </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13.5802</c:v>
                </c:pt>
              </c:numCache>
            </c:numRef>
          </c:val>
          <c:extLst>
            <c:ext xmlns:c16="http://schemas.microsoft.com/office/drawing/2014/chart" uri="{C3380CC4-5D6E-409C-BE32-E72D297353CC}">
              <c16:uniqueId val="{00000000-0B44-4E45-933D-1ED6D18F4EB3}"/>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19.101099999999999</c:v>
                </c:pt>
                <c:pt idx="1">
                  <c:v>5.2173999999999996</c:v>
                </c:pt>
              </c:numCache>
            </c:numRef>
          </c:val>
          <c:extLst>
            <c:ext xmlns:c16="http://schemas.microsoft.com/office/drawing/2014/chart" uri="{C3380CC4-5D6E-409C-BE32-E72D297353CC}">
              <c16:uniqueId val="{00000001-0B44-4E45-933D-1ED6D18F4EB3}"/>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t>
            </a:r>
            <a:r>
              <a:rPr lang="sv-SE" i="1"/>
              <a:t>ofta </a:t>
            </a:r>
            <a:r>
              <a:rPr lang="sv-SE" i="0"/>
              <a:t>är</a:t>
            </a:r>
            <a:r>
              <a:rPr lang="sv-SE" i="0" baseline="0"/>
              <a:t> orolig/nervös</a:t>
            </a:r>
            <a:endParaRPr lang="sv-SE"/>
          </a:p>
        </c:rich>
      </c:tx>
      <c:overlay val="0"/>
    </c:title>
    <c:autoTitleDeleted val="0"/>
    <c:plotArea>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15.7303</c:v>
                </c:pt>
                <c:pt idx="1">
                  <c:v>8.6206999999999994</c:v>
                </c:pt>
              </c:numCache>
            </c:numRef>
          </c:val>
          <c:extLst>
            <c:ext xmlns:c16="http://schemas.microsoft.com/office/drawing/2014/chart" uri="{C3380CC4-5D6E-409C-BE32-E72D297353CC}">
              <c16:uniqueId val="{00000000-B021-4352-9ED0-EB75B60001EB}"/>
            </c:ext>
          </c:extLst>
        </c:ser>
        <c:ser>
          <c:idx val="1"/>
          <c:order val="1"/>
          <c:tx>
            <c:strRef>
              <c:f>DataSheet!$D$1</c:f>
              <c:strCache>
                <c:ptCount val="1"/>
                <c:pt idx="0">
                  <c:v>Åk 9 och Gy 2</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34.211399999999998</c:v>
                </c:pt>
                <c:pt idx="1">
                  <c:v>10.4419</c:v>
                </c:pt>
              </c:numCache>
            </c:numRef>
          </c:val>
          <c:extLst>
            <c:ext xmlns:c16="http://schemas.microsoft.com/office/drawing/2014/chart" uri="{C3380CC4-5D6E-409C-BE32-E72D297353CC}">
              <c16:uniqueId val="{00000001-B021-4352-9ED0-EB75B60001EB}"/>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a:t>
            </a:r>
            <a:r>
              <a:rPr lang="sv-SE" i="1" dirty="0"/>
              <a:t>ofta </a:t>
            </a:r>
            <a:r>
              <a:rPr lang="sv-SE" i="0" dirty="0"/>
              <a:t>o</a:t>
            </a:r>
            <a:r>
              <a:rPr lang="sv-SE" dirty="0"/>
              <a:t>rolig/nervös </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9.8765000000000001</c:v>
                </c:pt>
                <c:pt idx="1">
                  <c:v>9.4016999999999999</c:v>
                </c:pt>
              </c:numCache>
            </c:numRef>
          </c:val>
          <c:extLst>
            <c:ext xmlns:c16="http://schemas.microsoft.com/office/drawing/2014/chart" uri="{C3380CC4-5D6E-409C-BE32-E72D297353CC}">
              <c16:uniqueId val="{00000000-37C2-4A05-B6CC-7DADE92997BF}"/>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15.7303</c:v>
                </c:pt>
                <c:pt idx="1">
                  <c:v>8.6206999999999994</c:v>
                </c:pt>
              </c:numCache>
            </c:numRef>
          </c:val>
          <c:extLst>
            <c:ext xmlns:c16="http://schemas.microsoft.com/office/drawing/2014/chart" uri="{C3380CC4-5D6E-409C-BE32-E72D297353CC}">
              <c16:uniqueId val="{00000001-37C2-4A05-B6CC-7DADE92997B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sz="900"/>
              <a:t>Hur tar du dig till skolan? </a:t>
            </a:r>
            <a:r>
              <a:rPr lang="sv-SE" sz="900" b="0" i="0" u="none" strike="noStrike" kern="1200" spc="50" baseline="0">
                <a:solidFill>
                  <a:prstClr val="black"/>
                </a:solidFill>
              </a:rPr>
              <a:t>(Andel i %)</a:t>
            </a:r>
            <a:endParaRPr lang="sv-SE" sz="900"/>
          </a:p>
        </c:rich>
      </c:tx>
      <c:overlay val="0"/>
    </c:title>
    <c:autoTitleDeleted val="0"/>
    <c:plotArea>
      <c:layout/>
      <c:barChart>
        <c:barDir val="col"/>
        <c:grouping val="clustered"/>
        <c:varyColors val="0"/>
        <c:ser>
          <c:idx val="0"/>
          <c:order val="0"/>
          <c:tx>
            <c:strRef>
              <c:f>DataSheet!$C$1</c:f>
              <c:strCache>
                <c:ptCount val="1"/>
                <c:pt idx="0">
                  <c:v>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DataSheet!$B$2:$B$6</c:f>
              <c:strCache>
                <c:ptCount val="5"/>
                <c:pt idx="0">
                  <c:v>Gå</c:v>
                </c:pt>
                <c:pt idx="1">
                  <c:v>Skolskjuts</c:v>
                </c:pt>
                <c:pt idx="2">
                  <c:v>Bil</c:v>
                </c:pt>
                <c:pt idx="3">
                  <c:v>Cykel</c:v>
                </c:pt>
                <c:pt idx="4">
                  <c:v>Kollektivtrafik</c:v>
                </c:pt>
              </c:strCache>
            </c:strRef>
          </c:cat>
          <c:val>
            <c:numRef>
              <c:f>DataSheet!$C$2:$C$6</c:f>
              <c:numCache>
                <c:formatCode>General</c:formatCode>
                <c:ptCount val="5"/>
                <c:pt idx="0">
                  <c:v>12.643700000000001</c:v>
                </c:pt>
                <c:pt idx="1">
                  <c:v>43.678199999999997</c:v>
                </c:pt>
                <c:pt idx="2">
                  <c:v>10.344799999999999</c:v>
                </c:pt>
                <c:pt idx="3">
                  <c:v>5.7470999999999997</c:v>
                </c:pt>
                <c:pt idx="4">
                  <c:v>27.586200000000002</c:v>
                </c:pt>
              </c:numCache>
            </c:numRef>
          </c:val>
          <c:extLst>
            <c:ext xmlns:c16="http://schemas.microsoft.com/office/drawing/2014/chart" uri="{C3380CC4-5D6E-409C-BE32-E72D297353CC}">
              <c16:uniqueId val="{00000000-3591-4E52-9337-6983067F3AF5}"/>
            </c:ext>
          </c:extLst>
        </c:ser>
        <c:ser>
          <c:idx val="1"/>
          <c:order val="1"/>
          <c:tx>
            <c:strRef>
              <c:f>DataSheet!$D$1</c:f>
              <c:strCache>
                <c:ptCount val="1"/>
                <c:pt idx="0">
                  <c:v>Killar</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DataSheet!$B$2:$B$6</c:f>
              <c:strCache>
                <c:ptCount val="5"/>
                <c:pt idx="0">
                  <c:v>Gå</c:v>
                </c:pt>
                <c:pt idx="1">
                  <c:v>Skolskjuts</c:v>
                </c:pt>
                <c:pt idx="2">
                  <c:v>Bil</c:v>
                </c:pt>
                <c:pt idx="3">
                  <c:v>Cykel</c:v>
                </c:pt>
                <c:pt idx="4">
                  <c:v>Kollektivtrafik</c:v>
                </c:pt>
              </c:strCache>
            </c:strRef>
          </c:cat>
          <c:val>
            <c:numRef>
              <c:f>DataSheet!$D$2:$D$6</c:f>
              <c:numCache>
                <c:formatCode>General</c:formatCode>
                <c:ptCount val="5"/>
                <c:pt idx="0">
                  <c:v>10.6195</c:v>
                </c:pt>
                <c:pt idx="1">
                  <c:v>43.3628</c:v>
                </c:pt>
                <c:pt idx="2">
                  <c:v>5.3097000000000003</c:v>
                </c:pt>
                <c:pt idx="3">
                  <c:v>8.8496000000000006</c:v>
                </c:pt>
                <c:pt idx="4">
                  <c:v>31.8584</c:v>
                </c:pt>
              </c:numCache>
            </c:numRef>
          </c:val>
          <c:extLst>
            <c:ext xmlns:c16="http://schemas.microsoft.com/office/drawing/2014/chart" uri="{C3380CC4-5D6E-409C-BE32-E72D297353CC}">
              <c16:uniqueId val="{00000001-3591-4E52-9337-6983067F3AF5}"/>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a:t>
            </a:r>
            <a:r>
              <a:rPr lang="sv-SE" baseline="0"/>
              <a:t> frukt</a:t>
            </a:r>
            <a:r>
              <a:rPr lang="sv-SE"/>
              <a:t> varje dag</a:t>
            </a:r>
          </a:p>
        </c:rich>
      </c:tx>
      <c:overlay val="0"/>
    </c:title>
    <c:autoTitleDeleted val="0"/>
    <c:plotArea>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37.777799999999999</c:v>
                </c:pt>
                <c:pt idx="1">
                  <c:v>33.620699999999999</c:v>
                </c:pt>
              </c:numCache>
            </c:numRef>
          </c:val>
          <c:extLst>
            <c:ext xmlns:c16="http://schemas.microsoft.com/office/drawing/2014/chart" uri="{C3380CC4-5D6E-409C-BE32-E72D297353CC}">
              <c16:uniqueId val="{00000000-3D61-470B-B43B-DF08EADC2245}"/>
            </c:ext>
          </c:extLst>
        </c:ser>
        <c:ser>
          <c:idx val="1"/>
          <c:order val="1"/>
          <c:tx>
            <c:strRef>
              <c:f>DataSheet!$D$1</c:f>
              <c:strCache>
                <c:ptCount val="1"/>
                <c:pt idx="0">
                  <c:v>Åk 9 och Gy 2</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26</c:v>
                </c:pt>
                <c:pt idx="1">
                  <c:v>23</c:v>
                </c:pt>
              </c:numCache>
            </c:numRef>
          </c:val>
          <c:extLst>
            <c:ext xmlns:c16="http://schemas.microsoft.com/office/drawing/2014/chart" uri="{C3380CC4-5D6E-409C-BE32-E72D297353CC}">
              <c16:uniqueId val="{00000001-3D61-470B-B43B-DF08EADC2245}"/>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äter</a:t>
            </a:r>
            <a:r>
              <a:rPr lang="sv-SE" baseline="0" dirty="0"/>
              <a:t> frukt </a:t>
            </a:r>
            <a:r>
              <a:rPr lang="sv-SE" dirty="0"/>
              <a:t>varje dag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27.5</c:v>
                </c:pt>
                <c:pt idx="1">
                  <c:v>34.188000000000002</c:v>
                </c:pt>
              </c:numCache>
            </c:numRef>
          </c:val>
          <c:extLst>
            <c:ext xmlns:c16="http://schemas.microsoft.com/office/drawing/2014/chart" uri="{C3380CC4-5D6E-409C-BE32-E72D297353CC}">
              <c16:uniqueId val="{00000000-3AC3-43BD-80DC-092BA50C13C8}"/>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37.777799999999999</c:v>
                </c:pt>
                <c:pt idx="1">
                  <c:v>33.620699999999999</c:v>
                </c:pt>
              </c:numCache>
            </c:numRef>
          </c:val>
          <c:extLst>
            <c:ext xmlns:c16="http://schemas.microsoft.com/office/drawing/2014/chart" uri="{C3380CC4-5D6E-409C-BE32-E72D297353CC}">
              <c16:uniqueId val="{00000001-3AC3-43BD-80DC-092BA50C13C8}"/>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a:t>
            </a:r>
            <a:r>
              <a:rPr lang="sv-SE" baseline="0"/>
              <a:t> grönsaker </a:t>
            </a:r>
            <a:r>
              <a:rPr lang="sv-SE"/>
              <a:t>varje dag</a:t>
            </a:r>
          </a:p>
        </c:rich>
      </c:tx>
      <c:overlay val="0"/>
    </c:title>
    <c:autoTitleDeleted val="0"/>
    <c:plotArea>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45.555599999999998</c:v>
                </c:pt>
                <c:pt idx="1">
                  <c:v>40</c:v>
                </c:pt>
              </c:numCache>
            </c:numRef>
          </c:val>
          <c:extLst>
            <c:ext xmlns:c16="http://schemas.microsoft.com/office/drawing/2014/chart" uri="{C3380CC4-5D6E-409C-BE32-E72D297353CC}">
              <c16:uniqueId val="{00000000-17EB-4733-AA58-CDC698EDE9B7}"/>
            </c:ext>
          </c:extLst>
        </c:ser>
        <c:ser>
          <c:idx val="1"/>
          <c:order val="1"/>
          <c:tx>
            <c:strRef>
              <c:f>DataSheet!$D$1</c:f>
              <c:strCache>
                <c:ptCount val="1"/>
                <c:pt idx="0">
                  <c:v>Åk 9 och Gy 2</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57</c:v>
                </c:pt>
                <c:pt idx="1">
                  <c:v>47</c:v>
                </c:pt>
              </c:numCache>
            </c:numRef>
          </c:val>
          <c:extLst>
            <c:ext xmlns:c16="http://schemas.microsoft.com/office/drawing/2014/chart" uri="{C3380CC4-5D6E-409C-BE32-E72D297353CC}">
              <c16:uniqueId val="{00000001-17EB-4733-AA58-CDC698EDE9B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äter</a:t>
            </a:r>
            <a:r>
              <a:rPr lang="sv-SE" baseline="0" dirty="0"/>
              <a:t> grönsaker </a:t>
            </a:r>
            <a:r>
              <a:rPr lang="sv-SE" dirty="0"/>
              <a:t>varje dag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45.679000000000002</c:v>
                </c:pt>
                <c:pt idx="1">
                  <c:v>40.517200000000003</c:v>
                </c:pt>
              </c:numCache>
            </c:numRef>
          </c:val>
          <c:extLst>
            <c:ext xmlns:c16="http://schemas.microsoft.com/office/drawing/2014/chart" uri="{C3380CC4-5D6E-409C-BE32-E72D297353CC}">
              <c16:uniqueId val="{00000000-9D2F-4287-9B57-47F894D8FC22}"/>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45.555599999999998</c:v>
                </c:pt>
                <c:pt idx="1">
                  <c:v>40</c:v>
                </c:pt>
              </c:numCache>
            </c:numRef>
          </c:val>
          <c:extLst>
            <c:ext xmlns:c16="http://schemas.microsoft.com/office/drawing/2014/chart" uri="{C3380CC4-5D6E-409C-BE32-E72D297353CC}">
              <c16:uniqueId val="{00000001-9D2F-4287-9B57-47F894D8FC22}"/>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a:t>
            </a:r>
            <a:r>
              <a:rPr lang="sv-SE" baseline="0"/>
              <a:t> godis/chips </a:t>
            </a:r>
            <a:r>
              <a:rPr lang="sv-SE"/>
              <a:t>varje dag</a:t>
            </a:r>
          </a:p>
        </c:rich>
      </c:tx>
      <c:overlay val="0"/>
    </c:title>
    <c:autoTitleDeleted val="0"/>
    <c:plotArea>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10.344799999999999</c:v>
                </c:pt>
                <c:pt idx="1">
                  <c:v>5.1723999999999997</c:v>
                </c:pt>
              </c:numCache>
            </c:numRef>
          </c:val>
          <c:extLst>
            <c:ext xmlns:c16="http://schemas.microsoft.com/office/drawing/2014/chart" uri="{C3380CC4-5D6E-409C-BE32-E72D297353CC}">
              <c16:uniqueId val="{00000000-5ED8-4276-9E1F-0AA0DE6100EA}"/>
            </c:ext>
          </c:extLst>
        </c:ser>
        <c:ser>
          <c:idx val="1"/>
          <c:order val="1"/>
          <c:tx>
            <c:strRef>
              <c:f>DataSheet!$D$1</c:f>
              <c:strCache>
                <c:ptCount val="1"/>
                <c:pt idx="0">
                  <c:v>Åk 9 och GY2</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9</c:v>
                </c:pt>
                <c:pt idx="1">
                  <c:v>7</c:v>
                </c:pt>
              </c:numCache>
            </c:numRef>
          </c:val>
          <c:extLst>
            <c:ext xmlns:c16="http://schemas.microsoft.com/office/drawing/2014/chart" uri="{C3380CC4-5D6E-409C-BE32-E72D297353CC}">
              <c16:uniqueId val="{00000001-5ED8-4276-9E1F-0AA0DE6100EA}"/>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sz="1000" b="0" i="0" u="none" strike="noStrike" kern="1200" spc="50" baseline="0">
                <a:solidFill>
                  <a:prstClr val="black"/>
                </a:solidFill>
              </a:rPr>
              <a:t>Andel (%) som dricker energidryck några gånger i veckan eller oftare</a:t>
            </a:r>
          </a:p>
        </c:rich>
      </c:tx>
      <c:overlay val="0"/>
    </c:title>
    <c:autoTitleDeleted val="0"/>
    <c:plotArea>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29.069800000000001</c:v>
                </c:pt>
                <c:pt idx="1">
                  <c:v>30.434799999999999</c:v>
                </c:pt>
              </c:numCache>
            </c:numRef>
          </c:val>
          <c:extLst>
            <c:ext xmlns:c16="http://schemas.microsoft.com/office/drawing/2014/chart" uri="{C3380CC4-5D6E-409C-BE32-E72D297353CC}">
              <c16:uniqueId val="{00000000-84A0-48E5-868A-F93390241B6B}"/>
            </c:ext>
          </c:extLst>
        </c:ser>
        <c:ser>
          <c:idx val="1"/>
          <c:order val="1"/>
          <c:tx>
            <c:strRef>
              <c:f>DataSheet!$D$1</c:f>
              <c:strCache>
                <c:ptCount val="1"/>
                <c:pt idx="0">
                  <c:v>Åk 9 och Gy 2</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40</c:v>
                </c:pt>
                <c:pt idx="1">
                  <c:v>43</c:v>
                </c:pt>
              </c:numCache>
            </c:numRef>
          </c:val>
          <c:extLst>
            <c:ext xmlns:c16="http://schemas.microsoft.com/office/drawing/2014/chart" uri="{C3380CC4-5D6E-409C-BE32-E72D297353CC}">
              <c16:uniqueId val="{00000001-84A0-48E5-868A-F93390241B6B}"/>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sz="900" b="0" i="0" u="none" strike="noStrike" baseline="0" dirty="0">
                <a:effectLst/>
              </a:rPr>
              <a:t>Hur ofta brukar du cykla eller </a:t>
            </a:r>
            <a:r>
              <a:rPr lang="sv-SE" sz="900" b="0" i="0" u="none" strike="noStrike" baseline="0">
                <a:effectLst/>
              </a:rPr>
              <a:t>promenera? </a:t>
            </a:r>
            <a:r>
              <a:rPr lang="sv-SE" sz="900" b="0" i="0" u="none" strike="noStrike" kern="1200" spc="50" baseline="0">
                <a:solidFill>
                  <a:prstClr val="black"/>
                </a:solidFill>
              </a:rPr>
              <a:t>(Andel i %)</a:t>
            </a:r>
            <a:endParaRPr lang="sv-SE" sz="900" dirty="0"/>
          </a:p>
        </c:rich>
      </c:tx>
      <c:overlay val="0"/>
    </c:title>
    <c:autoTitleDeleted val="0"/>
    <c:plotArea>
      <c:layout/>
      <c:barChart>
        <c:barDir val="col"/>
        <c:grouping val="clustered"/>
        <c:varyColors val="0"/>
        <c:ser>
          <c:idx val="0"/>
          <c:order val="0"/>
          <c:tx>
            <c:strRef>
              <c:f>DataSheet!$C$1</c:f>
              <c:strCache>
                <c:ptCount val="1"/>
                <c:pt idx="0">
                  <c:v>Varje dag</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DataSheet!$A$2:$B$5</c:f>
              <c:multiLvlStrCache>
                <c:ptCount val="4"/>
                <c:lvl>
                  <c:pt idx="0">
                    <c:v>Anpassad skola</c:v>
                  </c:pt>
                  <c:pt idx="1">
                    <c:v>Åk 9 och Gy 2</c:v>
                  </c:pt>
                  <c:pt idx="2">
                    <c:v>Anpassad skola</c:v>
                  </c:pt>
                  <c:pt idx="3">
                    <c:v>Åk 9 och Gy 2</c:v>
                  </c:pt>
                </c:lvl>
                <c:lvl>
                  <c:pt idx="0">
                    <c:v>Tjejer</c:v>
                  </c:pt>
                  <c:pt idx="2">
                    <c:v>Killar</c:v>
                  </c:pt>
                </c:lvl>
              </c:multiLvlStrCache>
            </c:multiLvlStrRef>
          </c:cat>
          <c:val>
            <c:numRef>
              <c:f>DataSheet!$C$2:$C$5</c:f>
              <c:numCache>
                <c:formatCode>General</c:formatCode>
                <c:ptCount val="4"/>
                <c:pt idx="0">
                  <c:v>38.202199999999998</c:v>
                </c:pt>
                <c:pt idx="1">
                  <c:v>23</c:v>
                </c:pt>
                <c:pt idx="2">
                  <c:v>38.260899999999999</c:v>
                </c:pt>
                <c:pt idx="3">
                  <c:v>29</c:v>
                </c:pt>
              </c:numCache>
            </c:numRef>
          </c:val>
          <c:extLst>
            <c:ext xmlns:c16="http://schemas.microsoft.com/office/drawing/2014/chart" uri="{C3380CC4-5D6E-409C-BE32-E72D297353CC}">
              <c16:uniqueId val="{00000000-F02D-4284-BA35-9A9625EED586}"/>
            </c:ext>
          </c:extLst>
        </c:ser>
        <c:ser>
          <c:idx val="1"/>
          <c:order val="1"/>
          <c:tx>
            <c:strRef>
              <c:f>DataSheet!$D$1</c:f>
              <c:strCache>
                <c:ptCount val="1"/>
                <c:pt idx="0">
                  <c:v>Några dagar i veckan</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DataSheet!$A$2:$B$5</c:f>
              <c:multiLvlStrCache>
                <c:ptCount val="4"/>
                <c:lvl>
                  <c:pt idx="0">
                    <c:v>Anpassad skola</c:v>
                  </c:pt>
                  <c:pt idx="1">
                    <c:v>Åk 9 och Gy 2</c:v>
                  </c:pt>
                  <c:pt idx="2">
                    <c:v>Anpassad skola</c:v>
                  </c:pt>
                  <c:pt idx="3">
                    <c:v>Åk 9 och Gy 2</c:v>
                  </c:pt>
                </c:lvl>
                <c:lvl>
                  <c:pt idx="0">
                    <c:v>Tjejer</c:v>
                  </c:pt>
                  <c:pt idx="2">
                    <c:v>Killar</c:v>
                  </c:pt>
                </c:lvl>
              </c:multiLvlStrCache>
            </c:multiLvlStrRef>
          </c:cat>
          <c:val>
            <c:numRef>
              <c:f>DataSheet!$D$2:$D$5</c:f>
              <c:numCache>
                <c:formatCode>General</c:formatCode>
                <c:ptCount val="4"/>
                <c:pt idx="0">
                  <c:v>35.955100000000002</c:v>
                </c:pt>
                <c:pt idx="1">
                  <c:v>47</c:v>
                </c:pt>
                <c:pt idx="2">
                  <c:v>40.869599999999998</c:v>
                </c:pt>
                <c:pt idx="3">
                  <c:v>44</c:v>
                </c:pt>
              </c:numCache>
            </c:numRef>
          </c:val>
          <c:extLst>
            <c:ext xmlns:c16="http://schemas.microsoft.com/office/drawing/2014/chart" uri="{C3380CC4-5D6E-409C-BE32-E72D297353CC}">
              <c16:uniqueId val="{00000001-F02D-4284-BA35-9A9625EED586}"/>
            </c:ext>
          </c:extLst>
        </c:ser>
        <c:ser>
          <c:idx val="2"/>
          <c:order val="2"/>
          <c:tx>
            <c:strRef>
              <c:f>DataSheet!$E$1</c:f>
              <c:strCache>
                <c:ptCount val="1"/>
                <c:pt idx="0">
                  <c:v>En dag i veckan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DataSheet!$A$2:$B$5</c:f>
              <c:multiLvlStrCache>
                <c:ptCount val="4"/>
                <c:lvl>
                  <c:pt idx="0">
                    <c:v>Anpassad skola</c:v>
                  </c:pt>
                  <c:pt idx="1">
                    <c:v>Åk 9 och Gy 2</c:v>
                  </c:pt>
                  <c:pt idx="2">
                    <c:v>Anpassad skola</c:v>
                  </c:pt>
                  <c:pt idx="3">
                    <c:v>Åk 9 och Gy 2</c:v>
                  </c:pt>
                </c:lvl>
                <c:lvl>
                  <c:pt idx="0">
                    <c:v>Tjejer</c:v>
                  </c:pt>
                  <c:pt idx="2">
                    <c:v>Killar</c:v>
                  </c:pt>
                </c:lvl>
              </c:multiLvlStrCache>
            </c:multiLvlStrRef>
          </c:cat>
          <c:val>
            <c:numRef>
              <c:f>DataSheet!$E$2:$E$5</c:f>
              <c:numCache>
                <c:formatCode>General</c:formatCode>
                <c:ptCount val="4"/>
                <c:pt idx="0">
                  <c:v>13.4831</c:v>
                </c:pt>
                <c:pt idx="1">
                  <c:v>12</c:v>
                </c:pt>
                <c:pt idx="2">
                  <c:v>13.0435</c:v>
                </c:pt>
                <c:pt idx="3">
                  <c:v>9</c:v>
                </c:pt>
              </c:numCache>
            </c:numRef>
          </c:val>
          <c:extLst>
            <c:ext xmlns:c16="http://schemas.microsoft.com/office/drawing/2014/chart" uri="{C3380CC4-5D6E-409C-BE32-E72D297353CC}">
              <c16:uniqueId val="{00000002-F02D-4284-BA35-9A9625EED586}"/>
            </c:ext>
          </c:extLst>
        </c:ser>
        <c:ser>
          <c:idx val="4"/>
          <c:order val="3"/>
          <c:tx>
            <c:strRef>
              <c:f>DataSheet!$F$1</c:f>
              <c:strCache>
                <c:ptCount val="1"/>
                <c:pt idx="0">
                  <c:v>Aldrig</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DataSheet!$A$2:$B$5</c:f>
              <c:multiLvlStrCache>
                <c:ptCount val="4"/>
                <c:lvl>
                  <c:pt idx="0">
                    <c:v>Anpassad skola</c:v>
                  </c:pt>
                  <c:pt idx="1">
                    <c:v>Åk 9 och Gy 2</c:v>
                  </c:pt>
                  <c:pt idx="2">
                    <c:v>Anpassad skola</c:v>
                  </c:pt>
                  <c:pt idx="3">
                    <c:v>Åk 9 och Gy 2</c:v>
                  </c:pt>
                </c:lvl>
                <c:lvl>
                  <c:pt idx="0">
                    <c:v>Tjejer</c:v>
                  </c:pt>
                  <c:pt idx="2">
                    <c:v>Killar</c:v>
                  </c:pt>
                </c:lvl>
              </c:multiLvlStrCache>
            </c:multiLvlStrRef>
          </c:cat>
          <c:val>
            <c:numRef>
              <c:f>DataSheet!$F$2:$F$5</c:f>
              <c:numCache>
                <c:formatCode>General</c:formatCode>
                <c:ptCount val="4"/>
                <c:pt idx="0">
                  <c:v>12.3596</c:v>
                </c:pt>
                <c:pt idx="1">
                  <c:v>5</c:v>
                </c:pt>
                <c:pt idx="2">
                  <c:v>7.8261000000000003</c:v>
                </c:pt>
                <c:pt idx="3">
                  <c:v>6</c:v>
                </c:pt>
              </c:numCache>
            </c:numRef>
          </c:val>
          <c:extLst>
            <c:ext xmlns:c16="http://schemas.microsoft.com/office/drawing/2014/chart" uri="{C3380CC4-5D6E-409C-BE32-E72D297353CC}">
              <c16:uniqueId val="{00000003-F02D-4284-BA35-9A9625EED586}"/>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sz="900" b="0" i="0" u="none" strike="noStrike" baseline="0" dirty="0">
                <a:effectLst/>
              </a:rPr>
              <a:t>Hur ofta brukar du cykla eller </a:t>
            </a:r>
            <a:r>
              <a:rPr lang="sv-SE" sz="900" b="0" i="0" u="none" strike="noStrike" baseline="0">
                <a:effectLst/>
              </a:rPr>
              <a:t>promenera? </a:t>
            </a:r>
            <a:r>
              <a:rPr lang="sv-SE" sz="900" b="0" i="0" u="none" strike="noStrike" kern="1200" spc="50" baseline="0">
                <a:solidFill>
                  <a:prstClr val="black"/>
                </a:solidFill>
              </a:rPr>
              <a:t>(Andel i %)</a:t>
            </a:r>
            <a:endParaRPr lang="sv-SE" sz="900" dirty="0"/>
          </a:p>
        </c:rich>
      </c:tx>
      <c:overlay val="0"/>
    </c:title>
    <c:autoTitleDeleted val="0"/>
    <c:plotArea>
      <c:layout/>
      <c:barChart>
        <c:barDir val="col"/>
        <c:grouping val="clustered"/>
        <c:varyColors val="0"/>
        <c:ser>
          <c:idx val="0"/>
          <c:order val="0"/>
          <c:tx>
            <c:strRef>
              <c:f>DataSheet!$C$1</c:f>
              <c:strCache>
                <c:ptCount val="1"/>
                <c:pt idx="0">
                  <c:v>Varje dag</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DataSheet!$A$2:$B$5</c:f>
              <c:multiLvlStrCache>
                <c:ptCount val="4"/>
                <c:lvl>
                  <c:pt idx="0">
                    <c:v>2020</c:v>
                  </c:pt>
                  <c:pt idx="1">
                    <c:v>2023</c:v>
                  </c:pt>
                  <c:pt idx="2">
                    <c:v>2020</c:v>
                  </c:pt>
                  <c:pt idx="3">
                    <c:v>2023</c:v>
                  </c:pt>
                </c:lvl>
                <c:lvl>
                  <c:pt idx="0">
                    <c:v>Tjejer</c:v>
                  </c:pt>
                  <c:pt idx="2">
                    <c:v>Killar</c:v>
                  </c:pt>
                </c:lvl>
              </c:multiLvlStrCache>
            </c:multiLvlStrRef>
          </c:cat>
          <c:val>
            <c:numRef>
              <c:f>DataSheet!$C$2:$C$5</c:f>
              <c:numCache>
                <c:formatCode>General</c:formatCode>
                <c:ptCount val="4"/>
                <c:pt idx="0">
                  <c:v>36.7089</c:v>
                </c:pt>
                <c:pt idx="1">
                  <c:v>38.202199999999998</c:v>
                </c:pt>
                <c:pt idx="2">
                  <c:v>42.734999999999999</c:v>
                </c:pt>
                <c:pt idx="3">
                  <c:v>38.260899999999999</c:v>
                </c:pt>
              </c:numCache>
            </c:numRef>
          </c:val>
          <c:extLst>
            <c:ext xmlns:c16="http://schemas.microsoft.com/office/drawing/2014/chart" uri="{C3380CC4-5D6E-409C-BE32-E72D297353CC}">
              <c16:uniqueId val="{00000000-E66D-40BA-8411-43EAFB51F0EB}"/>
            </c:ext>
          </c:extLst>
        </c:ser>
        <c:ser>
          <c:idx val="1"/>
          <c:order val="1"/>
          <c:tx>
            <c:strRef>
              <c:f>DataSheet!$D$1</c:f>
              <c:strCache>
                <c:ptCount val="1"/>
                <c:pt idx="0">
                  <c:v>Några dagar i veckan</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DataSheet!$A$2:$B$5</c:f>
              <c:multiLvlStrCache>
                <c:ptCount val="4"/>
                <c:lvl>
                  <c:pt idx="0">
                    <c:v>2020</c:v>
                  </c:pt>
                  <c:pt idx="1">
                    <c:v>2023</c:v>
                  </c:pt>
                  <c:pt idx="2">
                    <c:v>2020</c:v>
                  </c:pt>
                  <c:pt idx="3">
                    <c:v>2023</c:v>
                  </c:pt>
                </c:lvl>
                <c:lvl>
                  <c:pt idx="0">
                    <c:v>Tjejer</c:v>
                  </c:pt>
                  <c:pt idx="2">
                    <c:v>Killar</c:v>
                  </c:pt>
                </c:lvl>
              </c:multiLvlStrCache>
            </c:multiLvlStrRef>
          </c:cat>
          <c:val>
            <c:numRef>
              <c:f>DataSheet!$D$2:$D$5</c:f>
              <c:numCache>
                <c:formatCode>General</c:formatCode>
                <c:ptCount val="4"/>
                <c:pt idx="0">
                  <c:v>43.037999999999997</c:v>
                </c:pt>
                <c:pt idx="1">
                  <c:v>35.955100000000002</c:v>
                </c:pt>
                <c:pt idx="2">
                  <c:v>31.623899999999999</c:v>
                </c:pt>
                <c:pt idx="3">
                  <c:v>40.869599999999998</c:v>
                </c:pt>
              </c:numCache>
            </c:numRef>
          </c:val>
          <c:extLst>
            <c:ext xmlns:c16="http://schemas.microsoft.com/office/drawing/2014/chart" uri="{C3380CC4-5D6E-409C-BE32-E72D297353CC}">
              <c16:uniqueId val="{00000001-E66D-40BA-8411-43EAFB51F0EB}"/>
            </c:ext>
          </c:extLst>
        </c:ser>
        <c:ser>
          <c:idx val="2"/>
          <c:order val="2"/>
          <c:tx>
            <c:strRef>
              <c:f>DataSheet!$E$1</c:f>
              <c:strCache>
                <c:ptCount val="1"/>
                <c:pt idx="0">
                  <c:v>En dag i veckan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DataSheet!$A$2:$B$5</c:f>
              <c:multiLvlStrCache>
                <c:ptCount val="4"/>
                <c:lvl>
                  <c:pt idx="0">
                    <c:v>2020</c:v>
                  </c:pt>
                  <c:pt idx="1">
                    <c:v>2023</c:v>
                  </c:pt>
                  <c:pt idx="2">
                    <c:v>2020</c:v>
                  </c:pt>
                  <c:pt idx="3">
                    <c:v>2023</c:v>
                  </c:pt>
                </c:lvl>
                <c:lvl>
                  <c:pt idx="0">
                    <c:v>Tjejer</c:v>
                  </c:pt>
                  <c:pt idx="2">
                    <c:v>Killar</c:v>
                  </c:pt>
                </c:lvl>
              </c:multiLvlStrCache>
            </c:multiLvlStrRef>
          </c:cat>
          <c:val>
            <c:numRef>
              <c:f>DataSheet!$E$2:$E$5</c:f>
              <c:numCache>
                <c:formatCode>General</c:formatCode>
                <c:ptCount val="4"/>
                <c:pt idx="0">
                  <c:v>13.924099999999999</c:v>
                </c:pt>
                <c:pt idx="1">
                  <c:v>13.4831</c:v>
                </c:pt>
                <c:pt idx="2">
                  <c:v>14.5299</c:v>
                </c:pt>
                <c:pt idx="3">
                  <c:v>13.0435</c:v>
                </c:pt>
              </c:numCache>
            </c:numRef>
          </c:val>
          <c:extLst>
            <c:ext xmlns:c16="http://schemas.microsoft.com/office/drawing/2014/chart" uri="{C3380CC4-5D6E-409C-BE32-E72D297353CC}">
              <c16:uniqueId val="{00000002-E66D-40BA-8411-43EAFB51F0EB}"/>
            </c:ext>
          </c:extLst>
        </c:ser>
        <c:ser>
          <c:idx val="4"/>
          <c:order val="3"/>
          <c:tx>
            <c:strRef>
              <c:f>DataSheet!$F$1</c:f>
              <c:strCache>
                <c:ptCount val="1"/>
                <c:pt idx="0">
                  <c:v>Aldrig</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DataSheet!$A$2:$B$5</c:f>
              <c:multiLvlStrCache>
                <c:ptCount val="4"/>
                <c:lvl>
                  <c:pt idx="0">
                    <c:v>2020</c:v>
                  </c:pt>
                  <c:pt idx="1">
                    <c:v>2023</c:v>
                  </c:pt>
                  <c:pt idx="2">
                    <c:v>2020</c:v>
                  </c:pt>
                  <c:pt idx="3">
                    <c:v>2023</c:v>
                  </c:pt>
                </c:lvl>
                <c:lvl>
                  <c:pt idx="0">
                    <c:v>Tjejer</c:v>
                  </c:pt>
                  <c:pt idx="2">
                    <c:v>Killar</c:v>
                  </c:pt>
                </c:lvl>
              </c:multiLvlStrCache>
            </c:multiLvlStrRef>
          </c:cat>
          <c:val>
            <c:numRef>
              <c:f>DataSheet!$F$2:$F$5</c:f>
              <c:numCache>
                <c:formatCode>General</c:formatCode>
                <c:ptCount val="4"/>
                <c:pt idx="0">
                  <c:v>6.3291000000000004</c:v>
                </c:pt>
                <c:pt idx="1">
                  <c:v>12.3596</c:v>
                </c:pt>
                <c:pt idx="2">
                  <c:v>11.1111</c:v>
                </c:pt>
                <c:pt idx="3">
                  <c:v>7.8261000000000003</c:v>
                </c:pt>
              </c:numCache>
            </c:numRef>
          </c:val>
          <c:extLst>
            <c:ext xmlns:c16="http://schemas.microsoft.com/office/drawing/2014/chart" uri="{C3380CC4-5D6E-409C-BE32-E72D297353CC}">
              <c16:uniqueId val="{00000003-E66D-40BA-8411-43EAFB51F0EB}"/>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tycker att de sover bra</a:t>
            </a:r>
          </a:p>
        </c:rich>
      </c:tx>
      <c:overlay val="0"/>
    </c:title>
    <c:autoTitleDeleted val="0"/>
    <c:plotArea>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60.2273</c:v>
                </c:pt>
                <c:pt idx="1">
                  <c:v>67.241399999999999</c:v>
                </c:pt>
              </c:numCache>
            </c:numRef>
          </c:val>
          <c:extLst>
            <c:ext xmlns:c16="http://schemas.microsoft.com/office/drawing/2014/chart" uri="{C3380CC4-5D6E-409C-BE32-E72D297353CC}">
              <c16:uniqueId val="{00000000-C0EF-4E1B-B0A8-3529FBDFFAE0}"/>
            </c:ext>
          </c:extLst>
        </c:ser>
        <c:ser>
          <c:idx val="1"/>
          <c:order val="1"/>
          <c:tx>
            <c:strRef>
              <c:f>DataSheet!$D$1</c:f>
              <c:strCache>
                <c:ptCount val="1"/>
                <c:pt idx="0">
                  <c:v>Åk 9 och Gy 2</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68</c:v>
                </c:pt>
                <c:pt idx="1">
                  <c:v>73</c:v>
                </c:pt>
              </c:numCache>
            </c:numRef>
          </c:val>
          <c:extLst>
            <c:ext xmlns:c16="http://schemas.microsoft.com/office/drawing/2014/chart" uri="{C3380CC4-5D6E-409C-BE32-E72D297353CC}">
              <c16:uniqueId val="{00000001-C0EF-4E1B-B0A8-3529FBDFFA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tycker att de sover bra</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60</c:v>
                </c:pt>
                <c:pt idx="1">
                  <c:v>70.940200000000004</c:v>
                </c:pt>
              </c:numCache>
            </c:numRef>
          </c:val>
          <c:extLst>
            <c:ext xmlns:c16="http://schemas.microsoft.com/office/drawing/2014/chart" uri="{C3380CC4-5D6E-409C-BE32-E72D297353CC}">
              <c16:uniqueId val="{00000000-04E3-4306-AC78-44E64473C087}"/>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60.2273</c:v>
                </c:pt>
                <c:pt idx="1">
                  <c:v>67.241399999999999</c:v>
                </c:pt>
              </c:numCache>
            </c:numRef>
          </c:val>
          <c:extLst>
            <c:ext xmlns:c16="http://schemas.microsoft.com/office/drawing/2014/chart" uri="{C3380CC4-5D6E-409C-BE32-E72D297353CC}">
              <c16:uniqueId val="{00000001-04E3-4306-AC78-44E64473C08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sz="900"/>
              <a:t>Vilka bor du tillsammans med? </a:t>
            </a:r>
            <a:r>
              <a:rPr lang="sv-SE" sz="900" b="0" i="0" u="none" strike="noStrike" kern="1200" spc="50" baseline="0">
                <a:solidFill>
                  <a:prstClr val="black"/>
                </a:solidFill>
              </a:rPr>
              <a:t>(Andel i %)</a:t>
            </a:r>
            <a:endParaRPr lang="sv-SE" sz="900"/>
          </a:p>
        </c:rich>
      </c:tx>
      <c:overlay val="0"/>
    </c:title>
    <c:autoTitleDeleted val="0"/>
    <c:plotArea>
      <c:layout/>
      <c:barChart>
        <c:barDir val="col"/>
        <c:grouping val="clustered"/>
        <c:varyColors val="0"/>
        <c:ser>
          <c:idx val="0"/>
          <c:order val="0"/>
          <c:tx>
            <c:strRef>
              <c:f>DataSheet!$C$1</c:f>
              <c:strCache>
                <c:ptCount val="1"/>
                <c:pt idx="0">
                  <c:v>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Bor på kortidsboende</c:v>
                </c:pt>
                <c:pt idx="2">
                  <c:v>Bara en förälder/vårdnadshavare och eventuell annan vuxen</c:v>
                </c:pt>
                <c:pt idx="3">
                  <c:v>Bor i familjehem, HVB-hem eller LSS-boende</c:v>
                </c:pt>
                <c:pt idx="4">
                  <c:v>Bor på skolan</c:v>
                </c:pt>
                <c:pt idx="5">
                  <c:v>Annan/andra</c:v>
                </c:pt>
              </c:strCache>
            </c:strRef>
          </c:cat>
          <c:val>
            <c:numRef>
              <c:f>DataSheet!$C$2:$C$7</c:f>
              <c:numCache>
                <c:formatCode>General</c:formatCode>
                <c:ptCount val="6"/>
                <c:pt idx="0">
                  <c:v>62.921300000000002</c:v>
                </c:pt>
                <c:pt idx="2">
                  <c:v>24.719100000000001</c:v>
                </c:pt>
                <c:pt idx="4">
                  <c:v>5.6180000000000003</c:v>
                </c:pt>
              </c:numCache>
            </c:numRef>
          </c:val>
          <c:extLst>
            <c:ext xmlns:c16="http://schemas.microsoft.com/office/drawing/2014/chart" uri="{C3380CC4-5D6E-409C-BE32-E72D297353CC}">
              <c16:uniqueId val="{00000000-7A87-4CC9-9199-6AD45CD6AC34}"/>
            </c:ext>
          </c:extLst>
        </c:ser>
        <c:ser>
          <c:idx val="1"/>
          <c:order val="1"/>
          <c:tx>
            <c:strRef>
              <c:f>DataSheet!$D$1</c:f>
              <c:strCache>
                <c:ptCount val="1"/>
                <c:pt idx="0">
                  <c:v>Killar</c:v>
                </c:pt>
              </c:strCache>
            </c:strRef>
          </c:tx>
          <c:spPr>
            <a:solidFill>
              <a:srgbClr val="BFBFBF"/>
            </a:solidFill>
            <a:ln>
              <a:solidFill>
                <a:srgbClr val="BFBFBF"/>
              </a:solidFill>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7A87-4CC9-9199-6AD45CD6AC3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Bor på kortidsboende</c:v>
                </c:pt>
                <c:pt idx="2">
                  <c:v>Bara en förälder/vårdnadshavare och eventuell annan vuxen</c:v>
                </c:pt>
                <c:pt idx="3">
                  <c:v>Bor i familjehem, HVB-hem eller LSS-boende</c:v>
                </c:pt>
                <c:pt idx="4">
                  <c:v>Bor på skolan</c:v>
                </c:pt>
                <c:pt idx="5">
                  <c:v>Annan/andra</c:v>
                </c:pt>
              </c:strCache>
            </c:strRef>
          </c:cat>
          <c:val>
            <c:numRef>
              <c:f>DataSheet!$D$2:$D$7</c:f>
              <c:numCache>
                <c:formatCode>General</c:formatCode>
                <c:ptCount val="6"/>
                <c:pt idx="0">
                  <c:v>69.565200000000004</c:v>
                </c:pt>
                <c:pt idx="2">
                  <c:v>19.130400000000002</c:v>
                </c:pt>
                <c:pt idx="3">
                  <c:v>6.9565000000000001</c:v>
                </c:pt>
              </c:numCache>
            </c:numRef>
          </c:val>
          <c:extLst>
            <c:ext xmlns:c16="http://schemas.microsoft.com/office/drawing/2014/chart" uri="{C3380CC4-5D6E-409C-BE32-E72D297353CC}">
              <c16:uniqueId val="{00000002-7A87-4CC9-9199-6AD45CD6AC34}"/>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Vad vill du veta mer om gällande sex och samlevnad? </a:t>
            </a:r>
            <a:r>
              <a:rPr lang="sv-SE" sz="1000" b="0" i="0" u="none" strike="noStrike" kern="1200" spc="50" baseline="0">
                <a:solidFill>
                  <a:prstClr val="black"/>
                </a:solidFill>
              </a:rPr>
              <a:t>(Andel i %)</a:t>
            </a:r>
            <a:r>
              <a:rPr lang="sv-SE"/>
              <a:t> </a:t>
            </a:r>
          </a:p>
        </c:rich>
      </c:tx>
      <c:overlay val="0"/>
    </c:title>
    <c:autoTitleDeleted val="0"/>
    <c:plotArea>
      <c:layout/>
      <c:barChart>
        <c:barDir val="col"/>
        <c:grouping val="clustered"/>
        <c:varyColors val="0"/>
        <c:ser>
          <c:idx val="0"/>
          <c:order val="0"/>
          <c:tx>
            <c:strRef>
              <c:f>DataSheet!$C$1</c:f>
              <c:strCache>
                <c:ptCount val="1"/>
                <c:pt idx="0">
                  <c:v>Hur man hittar någon att bli tillsammans med </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27.907</c:v>
                </c:pt>
                <c:pt idx="1">
                  <c:v>30.841100000000001</c:v>
                </c:pt>
              </c:numCache>
            </c:numRef>
          </c:val>
          <c:extLst>
            <c:ext xmlns:c16="http://schemas.microsoft.com/office/drawing/2014/chart" uri="{C3380CC4-5D6E-409C-BE32-E72D297353CC}">
              <c16:uniqueId val="{00000000-7713-4C27-8217-D6E73620656B}"/>
            </c:ext>
          </c:extLst>
        </c:ser>
        <c:ser>
          <c:idx val="1"/>
          <c:order val="1"/>
          <c:tx>
            <c:strRef>
              <c:f>DataSheet!$D$1</c:f>
              <c:strCache>
                <c:ptCount val="1"/>
                <c:pt idx="0">
                  <c:v>Hur man är tillsammans</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26.744199999999999</c:v>
                </c:pt>
                <c:pt idx="1">
                  <c:v>21.4953</c:v>
                </c:pt>
              </c:numCache>
            </c:numRef>
          </c:val>
          <c:extLst>
            <c:ext xmlns:c16="http://schemas.microsoft.com/office/drawing/2014/chart" uri="{C3380CC4-5D6E-409C-BE32-E72D297353CC}">
              <c16:uniqueId val="{00000001-7713-4C27-8217-D6E73620656B}"/>
            </c:ext>
          </c:extLst>
        </c:ser>
        <c:ser>
          <c:idx val="2"/>
          <c:order val="2"/>
          <c:tx>
            <c:strRef>
              <c:f>DataSheet!$E$1</c:f>
              <c:strCache>
                <c:ptCount val="1"/>
                <c:pt idx="0">
                  <c:v>Hur man gör slut</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DataSheet!$E$2:$E$3</c:f>
              <c:numCache>
                <c:formatCode>General</c:formatCode>
                <c:ptCount val="2"/>
                <c:pt idx="0">
                  <c:v>10.4651</c:v>
                </c:pt>
                <c:pt idx="1">
                  <c:v>10.2804</c:v>
                </c:pt>
              </c:numCache>
            </c:numRef>
          </c:val>
          <c:extLst>
            <c:ext xmlns:c16="http://schemas.microsoft.com/office/drawing/2014/chart" uri="{C3380CC4-5D6E-409C-BE32-E72D297353CC}">
              <c16:uniqueId val="{00000002-7713-4C27-8217-D6E73620656B}"/>
            </c:ext>
          </c:extLst>
        </c:ser>
        <c:ser>
          <c:idx val="4"/>
          <c:order val="3"/>
          <c:tx>
            <c:strRef>
              <c:f>DataSheet!$F$1</c:f>
              <c:strCache>
                <c:ptCount val="1"/>
                <c:pt idx="0">
                  <c:v>Onani och sex</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DataSheet!$F$2:$F$3</c:f>
              <c:numCache>
                <c:formatCode>General</c:formatCode>
                <c:ptCount val="2"/>
                <c:pt idx="0">
                  <c:v>18.604700000000001</c:v>
                </c:pt>
                <c:pt idx="1">
                  <c:v>14.018700000000001</c:v>
                </c:pt>
              </c:numCache>
            </c:numRef>
          </c:val>
          <c:extLst>
            <c:ext xmlns:c16="http://schemas.microsoft.com/office/drawing/2014/chart" uri="{C3380CC4-5D6E-409C-BE32-E72D297353CC}">
              <c16:uniqueId val="{00000003-7713-4C27-8217-D6E73620656B}"/>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sz="1000" b="0" i="0" u="none" strike="noStrike" kern="1200" spc="50" baseline="0">
                <a:solidFill>
                  <a:prstClr val="black"/>
                </a:solidFill>
              </a:rPr>
              <a:t>Andel (%) som svarat</a:t>
            </a:r>
            <a:r>
              <a:rPr lang="sv-SE" sz="1000" b="0" i="1" u="none" strike="noStrike" kern="1200" spc="50" baseline="0">
                <a:solidFill>
                  <a:prstClr val="black"/>
                </a:solidFill>
              </a:rPr>
              <a:t> ibland</a:t>
            </a:r>
            <a:r>
              <a:rPr lang="sv-SE" sz="1000" b="0" i="0" u="none" strike="noStrike" kern="1200" spc="50" baseline="0">
                <a:solidFill>
                  <a:prstClr val="black"/>
                </a:solidFill>
              </a:rPr>
              <a:t> eller </a:t>
            </a:r>
            <a:r>
              <a:rPr lang="sv-SE" sz="1000" b="0" i="1" u="none" strike="noStrike" kern="1200" spc="50" baseline="0">
                <a:solidFill>
                  <a:prstClr val="black"/>
                </a:solidFill>
              </a:rPr>
              <a:t>varje dag</a:t>
            </a:r>
            <a:r>
              <a:rPr lang="sv-SE" sz="1000" b="0" i="0" u="none" strike="noStrike" kern="1200" spc="50" baseline="0">
                <a:solidFill>
                  <a:prstClr val="black"/>
                </a:solidFill>
              </a:rPr>
              <a:t> på frågan "Röker du?</a:t>
            </a:r>
            <a:endParaRPr lang="sv-SE" sz="1000"/>
          </a:p>
        </c:rich>
      </c:tx>
      <c:overlay val="0"/>
    </c:title>
    <c:autoTitleDeleted val="0"/>
    <c:plotArea>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11.236000000000001</c:v>
                </c:pt>
                <c:pt idx="1">
                  <c:v>5.2632000000000003</c:v>
                </c:pt>
              </c:numCache>
            </c:numRef>
          </c:val>
          <c:extLst>
            <c:ext xmlns:c16="http://schemas.microsoft.com/office/drawing/2014/chart" uri="{C3380CC4-5D6E-409C-BE32-E72D297353CC}">
              <c16:uniqueId val="{00000000-0AD9-4A29-BFC2-9D114EE895E6}"/>
            </c:ext>
          </c:extLst>
        </c:ser>
        <c:ser>
          <c:idx val="1"/>
          <c:order val="1"/>
          <c:tx>
            <c:strRef>
              <c:f>DataSheet!$D$1</c:f>
              <c:strCache>
                <c:ptCount val="1"/>
                <c:pt idx="0">
                  <c:v>Åk 9 och Gy 2</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10.0693</c:v>
                </c:pt>
                <c:pt idx="1">
                  <c:v>9.6827000000000005</c:v>
                </c:pt>
              </c:numCache>
            </c:numRef>
          </c:val>
          <c:extLst>
            <c:ext xmlns:c16="http://schemas.microsoft.com/office/drawing/2014/chart" uri="{C3380CC4-5D6E-409C-BE32-E72D297353CC}">
              <c16:uniqueId val="{00000001-0AD9-4A29-BFC2-9D114EE895E6}"/>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sz="1000" b="0" i="0" u="none" strike="noStrike" kern="1200" spc="50" baseline="0">
                <a:solidFill>
                  <a:prstClr val="black"/>
                </a:solidFill>
              </a:rPr>
              <a:t>Andel (%) som svarat</a:t>
            </a:r>
            <a:r>
              <a:rPr lang="sv-SE" sz="1000" b="0" i="1" u="none" strike="noStrike" kern="1200" spc="50" baseline="0">
                <a:solidFill>
                  <a:prstClr val="black"/>
                </a:solidFill>
              </a:rPr>
              <a:t> ibland</a:t>
            </a:r>
            <a:r>
              <a:rPr lang="sv-SE" sz="1000" b="0" i="0" u="none" strike="noStrike" kern="1200" spc="50" baseline="0">
                <a:solidFill>
                  <a:prstClr val="black"/>
                </a:solidFill>
              </a:rPr>
              <a:t> eller </a:t>
            </a:r>
            <a:r>
              <a:rPr lang="sv-SE" sz="1000" b="0" i="1" u="none" strike="noStrike" kern="1200" spc="50" baseline="0">
                <a:solidFill>
                  <a:prstClr val="black"/>
                </a:solidFill>
              </a:rPr>
              <a:t>varje dag</a:t>
            </a:r>
            <a:r>
              <a:rPr lang="sv-SE" sz="1000" b="0" i="0" u="none" strike="noStrike" kern="1200" spc="50" baseline="0">
                <a:solidFill>
                  <a:prstClr val="black"/>
                </a:solidFill>
              </a:rPr>
              <a:t> på frågan "Röker du?</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5.0632999999999999</c:v>
                </c:pt>
                <c:pt idx="1">
                  <c:v>10.256399999999999</c:v>
                </c:pt>
              </c:numCache>
            </c:numRef>
          </c:val>
          <c:extLst>
            <c:ext xmlns:c16="http://schemas.microsoft.com/office/drawing/2014/chart" uri="{C3380CC4-5D6E-409C-BE32-E72D297353CC}">
              <c16:uniqueId val="{00000000-F637-47E5-8149-8A0E8CA94CD5}"/>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11.236000000000001</c:v>
                </c:pt>
                <c:pt idx="1">
                  <c:v>5.2632000000000003</c:v>
                </c:pt>
              </c:numCache>
            </c:numRef>
          </c:val>
          <c:extLst>
            <c:ext xmlns:c16="http://schemas.microsoft.com/office/drawing/2014/chart" uri="{C3380CC4-5D6E-409C-BE32-E72D297353CC}">
              <c16:uniqueId val="{00000001-F637-47E5-8149-8A0E8CA94CD5}"/>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sz="1000" b="0" i="0" u="none" strike="noStrike" kern="1200" spc="50" baseline="0">
                <a:solidFill>
                  <a:prstClr val="black"/>
                </a:solidFill>
              </a:rPr>
              <a:t>Andel (%) som svarat</a:t>
            </a:r>
            <a:r>
              <a:rPr lang="sv-SE" sz="1000" b="0" i="1" u="none" strike="noStrike" kern="1200" spc="50" baseline="0">
                <a:solidFill>
                  <a:prstClr val="black"/>
                </a:solidFill>
              </a:rPr>
              <a:t> ibland</a:t>
            </a:r>
            <a:r>
              <a:rPr lang="sv-SE" sz="1000" b="0" i="0" u="none" strike="noStrike" kern="1200" spc="50" baseline="0">
                <a:solidFill>
                  <a:prstClr val="black"/>
                </a:solidFill>
              </a:rPr>
              <a:t> eller </a:t>
            </a:r>
            <a:r>
              <a:rPr lang="sv-SE" sz="1000" b="0" i="1" u="none" strike="noStrike" kern="1200" spc="50" baseline="0">
                <a:solidFill>
                  <a:prstClr val="black"/>
                </a:solidFill>
              </a:rPr>
              <a:t>varje dag</a:t>
            </a:r>
            <a:r>
              <a:rPr lang="sv-SE" sz="1000" b="0" i="0" u="none" strike="noStrike" kern="1200" spc="50" baseline="0">
                <a:solidFill>
                  <a:prstClr val="black"/>
                </a:solidFill>
              </a:rPr>
              <a:t> på frågan ”Snusar du?</a:t>
            </a:r>
          </a:p>
        </c:rich>
      </c:tx>
      <c:overlay val="0"/>
    </c:title>
    <c:autoTitleDeleted val="0"/>
    <c:plotArea>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10.2273</c:v>
                </c:pt>
                <c:pt idx="1">
                  <c:v>13.0435</c:v>
                </c:pt>
              </c:numCache>
            </c:numRef>
          </c:val>
          <c:extLst>
            <c:ext xmlns:c16="http://schemas.microsoft.com/office/drawing/2014/chart" uri="{C3380CC4-5D6E-409C-BE32-E72D297353CC}">
              <c16:uniqueId val="{00000000-A3BB-48C5-B1FF-61949A671493}"/>
            </c:ext>
          </c:extLst>
        </c:ser>
        <c:ser>
          <c:idx val="1"/>
          <c:order val="1"/>
          <c:tx>
            <c:strRef>
              <c:f>DataSheet!$D$1</c:f>
              <c:strCache>
                <c:ptCount val="1"/>
                <c:pt idx="0">
                  <c:v>Åk 9 och Gy 2</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14.167999999999999</c:v>
                </c:pt>
                <c:pt idx="1">
                  <c:v>22.439499999999999</c:v>
                </c:pt>
              </c:numCache>
            </c:numRef>
          </c:val>
          <c:extLst>
            <c:ext xmlns:c16="http://schemas.microsoft.com/office/drawing/2014/chart" uri="{C3380CC4-5D6E-409C-BE32-E72D297353CC}">
              <c16:uniqueId val="{00000001-A3BB-48C5-B1FF-61949A671493}"/>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sz="1000" b="0" i="0" u="none" strike="noStrike" kern="1200" spc="50" baseline="0">
                <a:solidFill>
                  <a:prstClr val="black"/>
                </a:solidFill>
              </a:rPr>
              <a:t>Andel (%) som svarat</a:t>
            </a:r>
            <a:r>
              <a:rPr lang="sv-SE" sz="1000" b="0" i="1" u="none" strike="noStrike" kern="1200" spc="50" baseline="0">
                <a:solidFill>
                  <a:prstClr val="black"/>
                </a:solidFill>
              </a:rPr>
              <a:t> ibland</a:t>
            </a:r>
            <a:r>
              <a:rPr lang="sv-SE" sz="1000" b="0" i="0" u="none" strike="noStrike" kern="1200" spc="50" baseline="0">
                <a:solidFill>
                  <a:prstClr val="black"/>
                </a:solidFill>
              </a:rPr>
              <a:t> eller </a:t>
            </a:r>
            <a:r>
              <a:rPr lang="sv-SE" sz="1000" b="0" i="1" u="none" strike="noStrike" kern="1200" spc="50" baseline="0">
                <a:solidFill>
                  <a:prstClr val="black"/>
                </a:solidFill>
              </a:rPr>
              <a:t>varje dag</a:t>
            </a:r>
            <a:r>
              <a:rPr lang="sv-SE" sz="1000" b="0" i="0" u="none" strike="noStrike" kern="1200" spc="50" baseline="0">
                <a:solidFill>
                  <a:prstClr val="black"/>
                </a:solidFill>
              </a:rPr>
              <a:t> på frågan ”Snusar du?</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B1063A"/>
            </a:solidFill>
            <a:ln>
              <a:solidFill>
                <a:srgbClr val="B1063A"/>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7703-4EF0-865C-DB095C67017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0</c:v>
                </c:pt>
                <c:pt idx="1">
                  <c:v>11.0169</c:v>
                </c:pt>
              </c:numCache>
            </c:numRef>
          </c:val>
          <c:extLst>
            <c:ext xmlns:c16="http://schemas.microsoft.com/office/drawing/2014/chart" uri="{C3380CC4-5D6E-409C-BE32-E72D297353CC}">
              <c16:uniqueId val="{00000000-7703-4EF0-865C-DB095C670177}"/>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10.2273</c:v>
                </c:pt>
                <c:pt idx="1">
                  <c:v>13.0435</c:v>
                </c:pt>
              </c:numCache>
            </c:numRef>
          </c:val>
          <c:extLst>
            <c:ext xmlns:c16="http://schemas.microsoft.com/office/drawing/2014/chart" uri="{C3380CC4-5D6E-409C-BE32-E72D297353CC}">
              <c16:uniqueId val="{00000001-7703-4EF0-865C-DB095C67017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dirty="0"/>
              <a:t>Hur får du tag på tobak? (Andel (%)</a:t>
            </a:r>
            <a:r>
              <a:rPr lang="sv-SE" baseline="0" dirty="0"/>
              <a:t> av de som röker och/eller snusar)</a:t>
            </a:r>
            <a:endParaRPr lang="sv-SE" dirty="0"/>
          </a:p>
        </c:rich>
      </c:tx>
      <c:overlay val="0"/>
    </c:title>
    <c:autoTitleDeleted val="0"/>
    <c:plotArea>
      <c:layout/>
      <c:barChart>
        <c:barDir val="col"/>
        <c:grouping val="clustered"/>
        <c:varyColors val="0"/>
        <c:ser>
          <c:idx val="0"/>
          <c:order val="0"/>
          <c:tx>
            <c:strRef>
              <c:f>DataSheet!$C$1</c:f>
              <c:strCache>
                <c:ptCount val="1"/>
                <c:pt idx="0">
                  <c:v>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Köper själv i butik, kiosk eller liknande</c:v>
                </c:pt>
                <c:pt idx="1">
                  <c:v>Från kompisar</c:v>
                </c:pt>
                <c:pt idx="2">
                  <c:v>Från syskon</c:v>
                </c:pt>
                <c:pt idx="3">
                  <c:v>Från föräldrar</c:v>
                </c:pt>
                <c:pt idx="4">
                  <c:v>På annat sätt</c:v>
                </c:pt>
                <c:pt idx="5">
                  <c:v>Jag använder inte tobak</c:v>
                </c:pt>
              </c:strCache>
            </c:strRef>
          </c:cat>
          <c:val>
            <c:numRef>
              <c:f>DataSheet!$C$2:$C$7</c:f>
              <c:numCache>
                <c:formatCode>General</c:formatCode>
                <c:ptCount val="6"/>
                <c:pt idx="0">
                  <c:v>29.411799999999999</c:v>
                </c:pt>
                <c:pt idx="5">
                  <c:v>35.2941</c:v>
                </c:pt>
              </c:numCache>
            </c:numRef>
          </c:val>
          <c:extLst>
            <c:ext xmlns:c16="http://schemas.microsoft.com/office/drawing/2014/chart" uri="{C3380CC4-5D6E-409C-BE32-E72D297353CC}">
              <c16:uniqueId val="{00000000-33AD-4E56-8B46-B5242E82F101}"/>
            </c:ext>
          </c:extLst>
        </c:ser>
        <c:ser>
          <c:idx val="1"/>
          <c:order val="1"/>
          <c:tx>
            <c:strRef>
              <c:f>DataSheet!$D$1</c:f>
              <c:strCache>
                <c:ptCount val="1"/>
                <c:pt idx="0">
                  <c:v>Killar</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Köper själv i butik, kiosk eller liknande</c:v>
                </c:pt>
                <c:pt idx="1">
                  <c:v>Från kompisar</c:v>
                </c:pt>
                <c:pt idx="2">
                  <c:v>Från syskon</c:v>
                </c:pt>
                <c:pt idx="3">
                  <c:v>Från föräldrar</c:v>
                </c:pt>
                <c:pt idx="4">
                  <c:v>På annat sätt</c:v>
                </c:pt>
                <c:pt idx="5">
                  <c:v>Jag använder inte tobak</c:v>
                </c:pt>
              </c:strCache>
            </c:strRef>
          </c:cat>
          <c:val>
            <c:numRef>
              <c:f>DataSheet!$D$2:$D$7</c:f>
              <c:numCache>
                <c:formatCode>General</c:formatCode>
                <c:ptCount val="6"/>
                <c:pt idx="0">
                  <c:v>38.8889</c:v>
                </c:pt>
                <c:pt idx="5">
                  <c:v>27.777799999999999</c:v>
                </c:pt>
              </c:numCache>
            </c:numRef>
          </c:val>
          <c:extLst>
            <c:ext xmlns:c16="http://schemas.microsoft.com/office/drawing/2014/chart" uri="{C3380CC4-5D6E-409C-BE32-E72D297353CC}">
              <c16:uniqueId val="{00000001-33AD-4E56-8B46-B5242E82F101}"/>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b="0" spc="50"/>
            </a:pPr>
            <a:r>
              <a:rPr lang="sv-SE"/>
              <a:t>Andel (%) som svarar att deras föräldrar </a:t>
            </a:r>
            <a:r>
              <a:rPr lang="sv-SE" i="1"/>
              <a:t>förbjuder dem </a:t>
            </a:r>
            <a:r>
              <a:rPr lang="sv-SE"/>
              <a:t>eller </a:t>
            </a:r>
            <a:r>
              <a:rPr lang="sv-SE" i="1"/>
              <a:t>pratar med dem om att de inte ska...</a:t>
            </a:r>
          </a:p>
        </c:rich>
      </c:tx>
      <c:overlay val="0"/>
    </c:title>
    <c:autoTitleDeleted val="0"/>
    <c:plotArea>
      <c:layout/>
      <c:barChart>
        <c:barDir val="col"/>
        <c:grouping val="clustered"/>
        <c:varyColors val="0"/>
        <c:ser>
          <c:idx val="0"/>
          <c:order val="0"/>
          <c:tx>
            <c:strRef>
              <c:f>DataSheet!$C$1</c:f>
              <c:strCache>
                <c:ptCount val="1"/>
                <c:pt idx="0">
                  <c:v>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DataSheet!$B$2:$B$2</c:f>
              <c:strCache>
                <c:ptCount val="1"/>
                <c:pt idx="0">
                  <c:v>röka</c:v>
                </c:pt>
              </c:strCache>
            </c:strRef>
          </c:cat>
          <c:val>
            <c:numRef>
              <c:f>DataSheet!$C$2:$C$2</c:f>
              <c:numCache>
                <c:formatCode>General</c:formatCode>
                <c:ptCount val="1"/>
                <c:pt idx="0">
                  <c:v>65.116299999999995</c:v>
                </c:pt>
              </c:numCache>
            </c:numRef>
          </c:val>
          <c:extLst>
            <c:ext xmlns:c16="http://schemas.microsoft.com/office/drawing/2014/chart" uri="{C3380CC4-5D6E-409C-BE32-E72D297353CC}">
              <c16:uniqueId val="{00000000-0A54-4B6A-BD35-A497D1DF2291}"/>
            </c:ext>
          </c:extLst>
        </c:ser>
        <c:ser>
          <c:idx val="1"/>
          <c:order val="1"/>
          <c:tx>
            <c:strRef>
              <c:f>DataSheet!$D$1</c:f>
              <c:strCache>
                <c:ptCount val="1"/>
                <c:pt idx="0">
                  <c:v>Killar</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DataSheet!$B$2:$B$2</c:f>
              <c:strCache>
                <c:ptCount val="1"/>
                <c:pt idx="0">
                  <c:v>röka</c:v>
                </c:pt>
              </c:strCache>
            </c:strRef>
          </c:cat>
          <c:val>
            <c:numRef>
              <c:f>DataSheet!$D$2:$D$2</c:f>
              <c:numCache>
                <c:formatCode>General</c:formatCode>
                <c:ptCount val="1"/>
                <c:pt idx="0">
                  <c:v>77.678600000000003</c:v>
                </c:pt>
              </c:numCache>
            </c:numRef>
          </c:val>
          <c:extLst>
            <c:ext xmlns:c16="http://schemas.microsoft.com/office/drawing/2014/chart" uri="{C3380CC4-5D6E-409C-BE32-E72D297353CC}">
              <c16:uniqueId val="{00000001-0A54-4B6A-BD35-A497D1DF2291}"/>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b="0" spc="50"/>
            </a:pPr>
            <a:r>
              <a:rPr lang="sv-SE"/>
              <a:t>Andel (%) som svarar att deras föräldrar </a:t>
            </a:r>
            <a:r>
              <a:rPr lang="sv-SE" i="1"/>
              <a:t>förbjuder dem </a:t>
            </a:r>
            <a:r>
              <a:rPr lang="sv-SE"/>
              <a:t>eller </a:t>
            </a:r>
            <a:r>
              <a:rPr lang="sv-SE" i="1"/>
              <a:t>pratar med dem om att de inte ska...</a:t>
            </a:r>
          </a:p>
        </c:rich>
      </c:tx>
      <c:overlay val="0"/>
    </c:title>
    <c:autoTitleDeleted val="0"/>
    <c:plotArea>
      <c:layout/>
      <c:barChart>
        <c:barDir val="col"/>
        <c:grouping val="clustered"/>
        <c:varyColors val="0"/>
        <c:ser>
          <c:idx val="0"/>
          <c:order val="0"/>
          <c:tx>
            <c:strRef>
              <c:f>DataSheet!$C$1</c:f>
              <c:strCache>
                <c:ptCount val="1"/>
                <c:pt idx="0">
                  <c:v>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DataSheet!$B$2:$B$2</c:f>
              <c:strCache>
                <c:ptCount val="1"/>
                <c:pt idx="0">
                  <c:v>snusa</c:v>
                </c:pt>
              </c:strCache>
            </c:strRef>
          </c:cat>
          <c:val>
            <c:numRef>
              <c:f>DataSheet!$C$2:$C$2</c:f>
              <c:numCache>
                <c:formatCode>General</c:formatCode>
                <c:ptCount val="1"/>
                <c:pt idx="0">
                  <c:v>62.790700000000001</c:v>
                </c:pt>
              </c:numCache>
            </c:numRef>
          </c:val>
          <c:extLst>
            <c:ext xmlns:c16="http://schemas.microsoft.com/office/drawing/2014/chart" uri="{C3380CC4-5D6E-409C-BE32-E72D297353CC}">
              <c16:uniqueId val="{00000000-5656-414F-8740-131F673D25EF}"/>
            </c:ext>
          </c:extLst>
        </c:ser>
        <c:ser>
          <c:idx val="1"/>
          <c:order val="1"/>
          <c:tx>
            <c:strRef>
              <c:f>DataSheet!$D$1</c:f>
              <c:strCache>
                <c:ptCount val="1"/>
                <c:pt idx="0">
                  <c:v>Killar</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DataSheet!$B$2:$B$2</c:f>
              <c:strCache>
                <c:ptCount val="1"/>
                <c:pt idx="0">
                  <c:v>snusa</c:v>
                </c:pt>
              </c:strCache>
            </c:strRef>
          </c:cat>
          <c:val>
            <c:numRef>
              <c:f>DataSheet!$D$2:$D$2</c:f>
              <c:numCache>
                <c:formatCode>General</c:formatCode>
                <c:ptCount val="1"/>
                <c:pt idx="0">
                  <c:v>64.220200000000006</c:v>
                </c:pt>
              </c:numCache>
            </c:numRef>
          </c:val>
          <c:extLst>
            <c:ext xmlns:c16="http://schemas.microsoft.com/office/drawing/2014/chart" uri="{C3380CC4-5D6E-409C-BE32-E72D297353CC}">
              <c16:uniqueId val="{00000001-5656-414F-8740-131F673D25E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b="0" spc="50"/>
            </a:pPr>
            <a:r>
              <a:rPr lang="sv-SE"/>
              <a:t>Andel (%) som svarar att deras föräldrar </a:t>
            </a:r>
            <a:r>
              <a:rPr lang="sv-SE" i="1"/>
              <a:t>förbjuder dem </a:t>
            </a:r>
            <a:r>
              <a:rPr lang="sv-SE"/>
              <a:t>eller </a:t>
            </a:r>
            <a:r>
              <a:rPr lang="sv-SE" i="1"/>
              <a:t>pratar med dem om att de inte ska...</a:t>
            </a:r>
          </a:p>
        </c:rich>
      </c:tx>
      <c:overlay val="0"/>
    </c:title>
    <c:autoTitleDeleted val="0"/>
    <c:plotArea>
      <c:layout/>
      <c:barChart>
        <c:barDir val="col"/>
        <c:grouping val="clustered"/>
        <c:varyColors val="0"/>
        <c:ser>
          <c:idx val="0"/>
          <c:order val="0"/>
          <c:tx>
            <c:strRef>
              <c:f>DataSheet!$C$1</c:f>
              <c:strCache>
                <c:ptCount val="1"/>
                <c:pt idx="0">
                  <c:v>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DataSheet!$B$2:$B$2</c:f>
              <c:strCache>
                <c:ptCount val="1"/>
                <c:pt idx="0">
                  <c:v>dricka alkohol</c:v>
                </c:pt>
              </c:strCache>
            </c:strRef>
          </c:cat>
          <c:val>
            <c:numRef>
              <c:f>DataSheet!$C$2:$C$2</c:f>
              <c:numCache>
                <c:formatCode>General</c:formatCode>
                <c:ptCount val="1"/>
                <c:pt idx="0">
                  <c:v>62.790700000000001</c:v>
                </c:pt>
              </c:numCache>
            </c:numRef>
          </c:val>
          <c:extLst>
            <c:ext xmlns:c16="http://schemas.microsoft.com/office/drawing/2014/chart" uri="{C3380CC4-5D6E-409C-BE32-E72D297353CC}">
              <c16:uniqueId val="{00000000-0DCE-4AA4-AB59-FBBE7CDAF4A7}"/>
            </c:ext>
          </c:extLst>
        </c:ser>
        <c:ser>
          <c:idx val="1"/>
          <c:order val="1"/>
          <c:tx>
            <c:strRef>
              <c:f>DataSheet!$D$1</c:f>
              <c:strCache>
                <c:ptCount val="1"/>
                <c:pt idx="0">
                  <c:v>Killar</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DataSheet!$B$2:$B$2</c:f>
              <c:strCache>
                <c:ptCount val="1"/>
                <c:pt idx="0">
                  <c:v>dricka alkohol</c:v>
                </c:pt>
              </c:strCache>
            </c:strRef>
          </c:cat>
          <c:val>
            <c:numRef>
              <c:f>DataSheet!$D$2:$D$2</c:f>
              <c:numCache>
                <c:formatCode>General</c:formatCode>
                <c:ptCount val="1"/>
                <c:pt idx="0">
                  <c:v>56.880699999999997</c:v>
                </c:pt>
              </c:numCache>
            </c:numRef>
          </c:val>
          <c:extLst>
            <c:ext xmlns:c16="http://schemas.microsoft.com/office/drawing/2014/chart" uri="{C3380CC4-5D6E-409C-BE32-E72D297353CC}">
              <c16:uniqueId val="{00000001-0DCE-4AA4-AB59-FBBE7CDAF4A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dirty="0"/>
              <a:t>Andel (%) som druckit alkohol någon gång de senaste 12 månaderna</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11.25</c:v>
                </c:pt>
                <c:pt idx="1">
                  <c:v>25.640999999999998</c:v>
                </c:pt>
              </c:numCache>
            </c:numRef>
          </c:val>
          <c:extLst>
            <c:ext xmlns:c16="http://schemas.microsoft.com/office/drawing/2014/chart" uri="{C3380CC4-5D6E-409C-BE32-E72D297353CC}">
              <c16:uniqueId val="{00000000-B4CF-40DD-B3C2-D19F60E28206}"/>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15.7303</c:v>
                </c:pt>
                <c:pt idx="1">
                  <c:v>19.130400000000002</c:v>
                </c:pt>
              </c:numCache>
            </c:numRef>
          </c:val>
          <c:extLst>
            <c:ext xmlns:c16="http://schemas.microsoft.com/office/drawing/2014/chart" uri="{C3380CC4-5D6E-409C-BE32-E72D297353CC}">
              <c16:uniqueId val="{00000001-B4CF-40DD-B3C2-D19F60E28206}"/>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sz="900"/>
              <a:t>Vad gör dina föräldrar/vårdnadshavare A (huvudsaklig sysselsättning)? </a:t>
            </a:r>
            <a:r>
              <a:rPr lang="sv-SE" sz="900" b="0" i="0" u="none" strike="noStrike" kern="1200" spc="50" baseline="0">
                <a:solidFill>
                  <a:prstClr val="black"/>
                </a:solidFill>
              </a:rPr>
              <a:t>(Andel i %)</a:t>
            </a:r>
            <a:endParaRPr lang="sv-SE" sz="900"/>
          </a:p>
        </c:rich>
      </c:tx>
      <c:overlay val="0"/>
    </c:title>
    <c:autoTitleDeleted val="0"/>
    <c:plotArea>
      <c:layout/>
      <c:barChart>
        <c:barDir val="col"/>
        <c:grouping val="clustered"/>
        <c:varyColors val="0"/>
        <c:ser>
          <c:idx val="0"/>
          <c:order val="0"/>
          <c:tx>
            <c:strRef>
              <c:f>DataSheet!$C$1</c:f>
              <c:strCache>
                <c:ptCount val="1"/>
                <c:pt idx="0">
                  <c:v>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DataSheet!$B$2:$B$6</c:f>
              <c:strCache>
                <c:ptCount val="5"/>
                <c:pt idx="0">
                  <c:v>Arbetar</c:v>
                </c:pt>
                <c:pt idx="1">
                  <c:v>Studerar</c:v>
                </c:pt>
                <c:pt idx="2">
                  <c:v>Arbetslös</c:v>
                </c:pt>
                <c:pt idx="3">
                  <c:v>Sjukskriven</c:v>
                </c:pt>
                <c:pt idx="4">
                  <c:v>Vet inte</c:v>
                </c:pt>
              </c:strCache>
            </c:strRef>
          </c:cat>
          <c:val>
            <c:numRef>
              <c:f>DataSheet!$C$2:$C$6</c:f>
              <c:numCache>
                <c:formatCode>General</c:formatCode>
                <c:ptCount val="5"/>
                <c:pt idx="0">
                  <c:v>80</c:v>
                </c:pt>
                <c:pt idx="2">
                  <c:v>8.8888999999999996</c:v>
                </c:pt>
              </c:numCache>
            </c:numRef>
          </c:val>
          <c:extLst>
            <c:ext xmlns:c16="http://schemas.microsoft.com/office/drawing/2014/chart" uri="{C3380CC4-5D6E-409C-BE32-E72D297353CC}">
              <c16:uniqueId val="{00000000-36F0-46A3-B6F3-1871BFA2CEFD}"/>
            </c:ext>
          </c:extLst>
        </c:ser>
        <c:ser>
          <c:idx val="1"/>
          <c:order val="1"/>
          <c:tx>
            <c:strRef>
              <c:f>DataSheet!$D$1</c:f>
              <c:strCache>
                <c:ptCount val="1"/>
                <c:pt idx="0">
                  <c:v>Killar</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DataSheet!$B$2:$B$6</c:f>
              <c:strCache>
                <c:ptCount val="5"/>
                <c:pt idx="0">
                  <c:v>Arbetar</c:v>
                </c:pt>
                <c:pt idx="1">
                  <c:v>Studerar</c:v>
                </c:pt>
                <c:pt idx="2">
                  <c:v>Arbetslös</c:v>
                </c:pt>
                <c:pt idx="3">
                  <c:v>Sjukskriven</c:v>
                </c:pt>
                <c:pt idx="4">
                  <c:v>Vet inte</c:v>
                </c:pt>
              </c:strCache>
            </c:strRef>
          </c:cat>
          <c:val>
            <c:numRef>
              <c:f>DataSheet!$D$2:$D$6</c:f>
              <c:numCache>
                <c:formatCode>General</c:formatCode>
                <c:ptCount val="5"/>
                <c:pt idx="0">
                  <c:v>83.7607</c:v>
                </c:pt>
                <c:pt idx="2">
                  <c:v>4.2735000000000003</c:v>
                </c:pt>
                <c:pt idx="4">
                  <c:v>8.5470000000000006</c:v>
                </c:pt>
              </c:numCache>
            </c:numRef>
          </c:val>
          <c:extLst>
            <c:ext xmlns:c16="http://schemas.microsoft.com/office/drawing/2014/chart" uri="{C3380CC4-5D6E-409C-BE32-E72D297353CC}">
              <c16:uniqueId val="{00000001-36F0-46A3-B6F3-1871BFA2CEFD}"/>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dirty="0"/>
              <a:t>Andel (%) som druckit alkohol någon gång de senaste 12 månaderna</a:t>
            </a:r>
          </a:p>
        </c:rich>
      </c:tx>
      <c:overlay val="0"/>
    </c:title>
    <c:autoTitleDeleted val="0"/>
    <c:plotArea>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16</c:v>
                </c:pt>
                <c:pt idx="1">
                  <c:v>19</c:v>
                </c:pt>
              </c:numCache>
            </c:numRef>
          </c:val>
          <c:extLst>
            <c:ext xmlns:c16="http://schemas.microsoft.com/office/drawing/2014/chart" uri="{C3380CC4-5D6E-409C-BE32-E72D297353CC}">
              <c16:uniqueId val="{00000000-B689-427B-89B4-0688A9C45588}"/>
            </c:ext>
          </c:extLst>
        </c:ser>
        <c:ser>
          <c:idx val="1"/>
          <c:order val="1"/>
          <c:tx>
            <c:strRef>
              <c:f>DataSheet!$D$1</c:f>
              <c:strCache>
                <c:ptCount val="1"/>
                <c:pt idx="0">
                  <c:v>Åk 9 och Gy 2</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49</c:v>
                </c:pt>
                <c:pt idx="1">
                  <c:v>45</c:v>
                </c:pt>
              </c:numCache>
            </c:numRef>
          </c:val>
          <c:extLst>
            <c:ext xmlns:c16="http://schemas.microsoft.com/office/drawing/2014/chart" uri="{C3380CC4-5D6E-409C-BE32-E72D297353CC}">
              <c16:uniqueId val="{00000001-B689-427B-89B4-0688A9C45588}"/>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Hur ofta dricker du alkohol? </a:t>
            </a:r>
            <a:r>
              <a:rPr lang="sv-SE" sz="900" b="0" i="0" u="none" strike="noStrike" kern="1200" spc="50" baseline="0">
                <a:solidFill>
                  <a:prstClr val="black"/>
                </a:solidFill>
              </a:rPr>
              <a:t>(Andel i %)</a:t>
            </a:r>
            <a:endParaRPr lang="sv-SE"/>
          </a:p>
        </c:rich>
      </c:tx>
      <c:overlay val="0"/>
    </c:title>
    <c:autoTitleDeleted val="0"/>
    <c:plotArea>
      <c:layout/>
      <c:barChart>
        <c:barDir val="col"/>
        <c:grouping val="clustered"/>
        <c:varyColors val="0"/>
        <c:ser>
          <c:idx val="0"/>
          <c:order val="0"/>
          <c:tx>
            <c:strRef>
              <c:f>DataSheet!$C$1</c:f>
              <c:strCache>
                <c:ptCount val="1"/>
                <c:pt idx="0">
                  <c:v>Tjejer</c:v>
                </c:pt>
              </c:strCache>
            </c:strRef>
          </c:tx>
          <c:spPr>
            <a:solidFill>
              <a:srgbClr val="B1063A"/>
            </a:solidFill>
            <a:ln>
              <a:solidFill>
                <a:srgbClr val="B1063A"/>
              </a:solidFill>
            </a:ln>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B292-4DC8-A3FA-A1A524B60FA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Har provat enstaka gång</c:v>
                </c:pt>
                <c:pt idx="1">
                  <c:v>1 gång i månaden</c:v>
                </c:pt>
                <c:pt idx="2">
                  <c:v>Någon gång i veckan</c:v>
                </c:pt>
                <c:pt idx="3">
                  <c:v>Flera gånger i veckan</c:v>
                </c:pt>
              </c:strCache>
            </c:strRef>
          </c:cat>
          <c:val>
            <c:numRef>
              <c:f>DataSheet!$C$2:$C$5</c:f>
              <c:numCache>
                <c:formatCode>General</c:formatCode>
                <c:ptCount val="4"/>
                <c:pt idx="0">
                  <c:v>6</c:v>
                </c:pt>
                <c:pt idx="1">
                  <c:v>8</c:v>
                </c:pt>
              </c:numCache>
            </c:numRef>
          </c:val>
          <c:extLst>
            <c:ext xmlns:c16="http://schemas.microsoft.com/office/drawing/2014/chart" uri="{C3380CC4-5D6E-409C-BE32-E72D297353CC}">
              <c16:uniqueId val="{00000001-B292-4DC8-A3FA-A1A524B60FA4}"/>
            </c:ext>
          </c:extLst>
        </c:ser>
        <c:ser>
          <c:idx val="1"/>
          <c:order val="1"/>
          <c:tx>
            <c:strRef>
              <c:f>DataSheet!$D$1</c:f>
              <c:strCache>
                <c:ptCount val="1"/>
                <c:pt idx="0">
                  <c:v>Killar</c:v>
                </c:pt>
              </c:strCache>
            </c:strRef>
          </c:tx>
          <c:spPr>
            <a:solidFill>
              <a:srgbClr val="BFBFBF"/>
            </a:solidFill>
            <a:ln>
              <a:solidFill>
                <a:srgbClr val="BFBFBF"/>
              </a:solidFill>
            </a:ln>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B292-4DC8-A3FA-A1A524B60FA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Har provat enstaka gång</c:v>
                </c:pt>
                <c:pt idx="1">
                  <c:v>1 gång i månaden</c:v>
                </c:pt>
                <c:pt idx="2">
                  <c:v>Någon gång i veckan</c:v>
                </c:pt>
                <c:pt idx="3">
                  <c:v>Flera gånger i veckan</c:v>
                </c:pt>
              </c:strCache>
            </c:strRef>
          </c:cat>
          <c:val>
            <c:numRef>
              <c:f>DataSheet!$D$2:$D$5</c:f>
              <c:numCache>
                <c:formatCode>General</c:formatCode>
                <c:ptCount val="4"/>
                <c:pt idx="0">
                  <c:v>7</c:v>
                </c:pt>
                <c:pt idx="1">
                  <c:v>8</c:v>
                </c:pt>
                <c:pt idx="2">
                  <c:v>4</c:v>
                </c:pt>
              </c:numCache>
            </c:numRef>
          </c:val>
          <c:extLst>
            <c:ext xmlns:c16="http://schemas.microsoft.com/office/drawing/2014/chart" uri="{C3380CC4-5D6E-409C-BE32-E72D297353CC}">
              <c16:uniqueId val="{00000003-B292-4DC8-A3FA-A1A524B60FA4}"/>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sz="1000" dirty="0"/>
              <a:t>Hur får du tag på alkohol?</a:t>
            </a:r>
            <a:r>
              <a:rPr lang="sv-SE" sz="1000" baseline="0" dirty="0"/>
              <a:t> </a:t>
            </a:r>
            <a:r>
              <a:rPr lang="sv-SE" sz="1000" b="0" i="0" u="none" strike="noStrike" kern="1200" spc="50" baseline="0" dirty="0">
                <a:solidFill>
                  <a:prstClr val="black"/>
                </a:solidFill>
              </a:rPr>
              <a:t>(Andel (%) av de som dricker alkohol)</a:t>
            </a:r>
            <a:endParaRPr lang="sv-SE" sz="1000" dirty="0"/>
          </a:p>
        </c:rich>
      </c:tx>
      <c:overlay val="0"/>
    </c:title>
    <c:autoTitleDeleted val="0"/>
    <c:plotArea>
      <c:layout/>
      <c:barChart>
        <c:barDir val="col"/>
        <c:grouping val="clustered"/>
        <c:varyColors val="0"/>
        <c:ser>
          <c:idx val="0"/>
          <c:order val="0"/>
          <c:tx>
            <c:strRef>
              <c:f>DataSheet!$C$1</c:f>
              <c:strCache>
                <c:ptCount val="1"/>
                <c:pt idx="0">
                  <c:v>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Från mina kompisar</c:v>
                </c:pt>
                <c:pt idx="1">
                  <c:v>Från syskon</c:v>
                </c:pt>
                <c:pt idx="2">
                  <c:v>Från föräldrar</c:v>
                </c:pt>
                <c:pt idx="3">
                  <c:v>På annat sätt</c:v>
                </c:pt>
              </c:strCache>
            </c:strRef>
          </c:cat>
          <c:val>
            <c:numRef>
              <c:f>DataSheet!$C$2:$C$5</c:f>
              <c:numCache>
                <c:formatCode>General</c:formatCode>
                <c:ptCount val="4"/>
                <c:pt idx="2">
                  <c:v>35.714300000000001</c:v>
                </c:pt>
                <c:pt idx="3">
                  <c:v>50</c:v>
                </c:pt>
              </c:numCache>
            </c:numRef>
          </c:val>
          <c:extLst>
            <c:ext xmlns:c16="http://schemas.microsoft.com/office/drawing/2014/chart" uri="{C3380CC4-5D6E-409C-BE32-E72D297353CC}">
              <c16:uniqueId val="{00000000-4BCB-4861-B77B-6FA2506F3CDE}"/>
            </c:ext>
          </c:extLst>
        </c:ser>
        <c:ser>
          <c:idx val="1"/>
          <c:order val="1"/>
          <c:tx>
            <c:strRef>
              <c:f>DataSheet!$D$1</c:f>
              <c:strCache>
                <c:ptCount val="1"/>
                <c:pt idx="0">
                  <c:v>Killar</c:v>
                </c:pt>
              </c:strCache>
            </c:strRef>
          </c:tx>
          <c:spPr>
            <a:solidFill>
              <a:srgbClr val="BFBFBF"/>
            </a:solidFill>
            <a:ln>
              <a:solidFill>
                <a:srgbClr val="BFBFBF"/>
              </a:solidFill>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4BCB-4861-B77B-6FA2506F3CD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Från mina kompisar</c:v>
                </c:pt>
                <c:pt idx="1">
                  <c:v>Från syskon</c:v>
                </c:pt>
                <c:pt idx="2">
                  <c:v>Från föräldrar</c:v>
                </c:pt>
                <c:pt idx="3">
                  <c:v>På annat sätt</c:v>
                </c:pt>
              </c:strCache>
            </c:strRef>
          </c:cat>
          <c:val>
            <c:numRef>
              <c:f>DataSheet!$D$2:$D$5</c:f>
              <c:numCache>
                <c:formatCode>General</c:formatCode>
                <c:ptCount val="4"/>
                <c:pt idx="0">
                  <c:v>22.7273</c:v>
                </c:pt>
                <c:pt idx="2">
                  <c:v>45.454500000000003</c:v>
                </c:pt>
                <c:pt idx="3">
                  <c:v>45.454500000000003</c:v>
                </c:pt>
              </c:numCache>
            </c:numRef>
          </c:val>
          <c:extLst>
            <c:ext xmlns:c16="http://schemas.microsoft.com/office/drawing/2014/chart" uri="{C3380CC4-5D6E-409C-BE32-E72D297353CC}">
              <c16:uniqueId val="{00000002-4BCB-4861-B77B-6FA2506F3CDE}"/>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blivit erbjuden narkotika </a:t>
            </a:r>
          </a:p>
        </c:rich>
      </c:tx>
      <c:overlay val="0"/>
    </c:title>
    <c:autoTitleDeleted val="0"/>
    <c:plotArea>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5.6818</c:v>
                </c:pt>
                <c:pt idx="1">
                  <c:v>9.7345000000000006</c:v>
                </c:pt>
              </c:numCache>
            </c:numRef>
          </c:val>
          <c:extLst>
            <c:ext xmlns:c16="http://schemas.microsoft.com/office/drawing/2014/chart" uri="{C3380CC4-5D6E-409C-BE32-E72D297353CC}">
              <c16:uniqueId val="{00000000-4057-4418-98DB-BBE41412E264}"/>
            </c:ext>
          </c:extLst>
        </c:ser>
        <c:ser>
          <c:idx val="1"/>
          <c:order val="1"/>
          <c:tx>
            <c:strRef>
              <c:f>DataSheet!$D$1</c:f>
              <c:strCache>
                <c:ptCount val="1"/>
                <c:pt idx="0">
                  <c:v>Åk 9 och Gy 2</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17.471900000000002</c:v>
                </c:pt>
                <c:pt idx="1">
                  <c:v>21.309799999999999</c:v>
                </c:pt>
              </c:numCache>
            </c:numRef>
          </c:val>
          <c:extLst>
            <c:ext xmlns:c16="http://schemas.microsoft.com/office/drawing/2014/chart" uri="{C3380CC4-5D6E-409C-BE32-E72D297353CC}">
              <c16:uniqueId val="{00000001-4057-4418-98DB-BBE41412E264}"/>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köpt virtuella</a:t>
            </a:r>
            <a:r>
              <a:rPr lang="sv-SE" baseline="0"/>
              <a:t> saker i data-/mobilspel</a:t>
            </a:r>
            <a:r>
              <a:rPr lang="sv-SE"/>
              <a:t> </a:t>
            </a:r>
          </a:p>
        </c:rich>
      </c:tx>
      <c:overlay val="0"/>
    </c:title>
    <c:autoTitleDeleted val="0"/>
    <c:plotArea>
      <c:layout>
        <c:manualLayout>
          <c:layoutTarget val="inner"/>
          <c:xMode val="edge"/>
          <c:yMode val="edge"/>
          <c:x val="4.7166636395687987E-2"/>
          <c:y val="0.10813958379686743"/>
          <c:w val="0.93519428626374212"/>
          <c:h val="0.71603590313550558"/>
        </c:manualLayout>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18.181799999999999</c:v>
                </c:pt>
                <c:pt idx="1">
                  <c:v>32.743400000000001</c:v>
                </c:pt>
              </c:numCache>
            </c:numRef>
          </c:val>
          <c:extLst>
            <c:ext xmlns:c16="http://schemas.microsoft.com/office/drawing/2014/chart" uri="{C3380CC4-5D6E-409C-BE32-E72D297353CC}">
              <c16:uniqueId val="{00000000-EF4C-4EA9-B81B-2738EFE62242}"/>
            </c:ext>
          </c:extLst>
        </c:ser>
        <c:ser>
          <c:idx val="1"/>
          <c:order val="1"/>
          <c:tx>
            <c:strRef>
              <c:f>DataSheet!$D$1</c:f>
              <c:strCache>
                <c:ptCount val="1"/>
                <c:pt idx="0">
                  <c:v>Åk 9 och GY2</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7.6405000000000003</c:v>
                </c:pt>
                <c:pt idx="1">
                  <c:v>35.262099999999997</c:v>
                </c:pt>
              </c:numCache>
            </c:numRef>
          </c:val>
          <c:extLst>
            <c:ext xmlns:c16="http://schemas.microsoft.com/office/drawing/2014/chart" uri="{C3380CC4-5D6E-409C-BE32-E72D297353CC}">
              <c16:uniqueId val="{00000001-EF4C-4EA9-B81B-2738EFE62242}"/>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ofta upplever att de har arbetsro på lektionerna</a:t>
            </a:r>
          </a:p>
        </c:rich>
      </c:tx>
      <c:overlay val="0"/>
    </c:title>
    <c:autoTitleDeleted val="0"/>
    <c:plotArea>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42.045499999999997</c:v>
                </c:pt>
                <c:pt idx="1">
                  <c:v>57.758600000000001</c:v>
                </c:pt>
              </c:numCache>
            </c:numRef>
          </c:val>
          <c:extLst>
            <c:ext xmlns:c16="http://schemas.microsoft.com/office/drawing/2014/chart" uri="{C3380CC4-5D6E-409C-BE32-E72D297353CC}">
              <c16:uniqueId val="{00000000-3175-4570-A935-A9AFF3B05B15}"/>
            </c:ext>
          </c:extLst>
        </c:ser>
        <c:ser>
          <c:idx val="1"/>
          <c:order val="1"/>
          <c:tx>
            <c:strRef>
              <c:f>DataSheet!$D$1</c:f>
              <c:strCache>
                <c:ptCount val="1"/>
                <c:pt idx="0">
                  <c:v>Åk 9 och Gy 2</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57.4801</c:v>
                </c:pt>
                <c:pt idx="1">
                  <c:v>66.497500000000002</c:v>
                </c:pt>
              </c:numCache>
            </c:numRef>
          </c:val>
          <c:extLst>
            <c:ext xmlns:c16="http://schemas.microsoft.com/office/drawing/2014/chart" uri="{C3380CC4-5D6E-409C-BE32-E72D297353CC}">
              <c16:uniqueId val="{00000001-3175-4570-A935-A9AFF3B05B15}"/>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Brukar du skolka från skolan? </a:t>
            </a:r>
            <a:r>
              <a:rPr lang="sv-SE" sz="1000" b="0" i="0" u="none" strike="noStrike" kern="1200" spc="50" baseline="0">
                <a:solidFill>
                  <a:prstClr val="black"/>
                </a:solidFill>
              </a:rPr>
              <a:t>(Andel i %)</a:t>
            </a:r>
            <a:endParaRPr lang="sv-SE"/>
          </a:p>
        </c:rich>
      </c:tx>
      <c:overlay val="0"/>
    </c:title>
    <c:autoTitleDeleted val="0"/>
    <c:plotArea>
      <c:layout/>
      <c:barChart>
        <c:barDir val="col"/>
        <c:grouping val="clustered"/>
        <c:varyColors val="0"/>
        <c:ser>
          <c:idx val="0"/>
          <c:order val="0"/>
          <c:tx>
            <c:strRef>
              <c:f>DataSheet!$C$1</c:f>
              <c:strCache>
                <c:ptCount val="1"/>
                <c:pt idx="0">
                  <c:v>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Aldrig</c:v>
                </c:pt>
                <c:pt idx="1">
                  <c:v>Ibland</c:v>
                </c:pt>
                <c:pt idx="2">
                  <c:v>Ofta</c:v>
                </c:pt>
              </c:strCache>
            </c:strRef>
          </c:cat>
          <c:val>
            <c:numRef>
              <c:f>DataSheet!$C$2:$C$4</c:f>
              <c:numCache>
                <c:formatCode>General</c:formatCode>
                <c:ptCount val="3"/>
                <c:pt idx="0">
                  <c:v>82.022499999999994</c:v>
                </c:pt>
                <c:pt idx="1">
                  <c:v>16.853899999999999</c:v>
                </c:pt>
              </c:numCache>
            </c:numRef>
          </c:val>
          <c:extLst>
            <c:ext xmlns:c16="http://schemas.microsoft.com/office/drawing/2014/chart" uri="{C3380CC4-5D6E-409C-BE32-E72D297353CC}">
              <c16:uniqueId val="{00000000-332D-4A50-AE07-1553D0E5557B}"/>
            </c:ext>
          </c:extLst>
        </c:ser>
        <c:ser>
          <c:idx val="1"/>
          <c:order val="1"/>
          <c:tx>
            <c:strRef>
              <c:f>DataSheet!$D$1</c:f>
              <c:strCache>
                <c:ptCount val="1"/>
                <c:pt idx="0">
                  <c:v>Killar</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Aldrig</c:v>
                </c:pt>
                <c:pt idx="1">
                  <c:v>Ibland</c:v>
                </c:pt>
                <c:pt idx="2">
                  <c:v>Ofta</c:v>
                </c:pt>
              </c:strCache>
            </c:strRef>
          </c:cat>
          <c:val>
            <c:numRef>
              <c:f>DataSheet!$D$2:$D$4</c:f>
              <c:numCache>
                <c:formatCode>General</c:formatCode>
                <c:ptCount val="3"/>
                <c:pt idx="0">
                  <c:v>78.947400000000002</c:v>
                </c:pt>
                <c:pt idx="1">
                  <c:v>18.421099999999999</c:v>
                </c:pt>
              </c:numCache>
            </c:numRef>
          </c:val>
          <c:extLst>
            <c:ext xmlns:c16="http://schemas.microsoft.com/office/drawing/2014/chart" uri="{C3380CC4-5D6E-409C-BE32-E72D297353CC}">
              <c16:uniqueId val="{00000001-332D-4A50-AE07-1553D0E5557B}"/>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dirty="0"/>
              <a:t>Andel (%) som har stora möjligheter att föra fram sina åsikter till de som bestämmer i skolan</a:t>
            </a:r>
          </a:p>
        </c:rich>
      </c:tx>
      <c:overlay val="0"/>
    </c:title>
    <c:autoTitleDeleted val="0"/>
    <c:plotArea>
      <c:layout/>
      <c:barChart>
        <c:barDir val="col"/>
        <c:grouping val="clustered"/>
        <c:varyColors val="0"/>
        <c:ser>
          <c:idx val="0"/>
          <c:order val="0"/>
          <c:tx>
            <c:strRef>
              <c:f>DataSheet!$C$1</c:f>
              <c:strCache>
                <c:ptCount val="1"/>
                <c:pt idx="0">
                  <c:v>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DataSheet!$B$2:$B$2</c:f>
              <c:strCache>
                <c:ptCount val="1"/>
                <c:pt idx="0">
                  <c:v>Stora</c:v>
                </c:pt>
              </c:strCache>
            </c:strRef>
          </c:cat>
          <c:val>
            <c:numRef>
              <c:f>DataSheet!$C$2:$C$2</c:f>
              <c:numCache>
                <c:formatCode>General</c:formatCode>
                <c:ptCount val="1"/>
                <c:pt idx="0">
                  <c:v>36.470599999999997</c:v>
                </c:pt>
              </c:numCache>
            </c:numRef>
          </c:val>
          <c:extLst>
            <c:ext xmlns:c16="http://schemas.microsoft.com/office/drawing/2014/chart" uri="{C3380CC4-5D6E-409C-BE32-E72D297353CC}">
              <c16:uniqueId val="{00000000-E1BE-4083-810B-AEBC0EB03489}"/>
            </c:ext>
          </c:extLst>
        </c:ser>
        <c:ser>
          <c:idx val="1"/>
          <c:order val="1"/>
          <c:tx>
            <c:strRef>
              <c:f>DataSheet!$D$1</c:f>
              <c:strCache>
                <c:ptCount val="1"/>
                <c:pt idx="0">
                  <c:v>Killar</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DataSheet!$B$2:$B$2</c:f>
              <c:strCache>
                <c:ptCount val="1"/>
                <c:pt idx="0">
                  <c:v>Stora</c:v>
                </c:pt>
              </c:strCache>
            </c:strRef>
          </c:cat>
          <c:val>
            <c:numRef>
              <c:f>DataSheet!$D$2:$D$2</c:f>
              <c:numCache>
                <c:formatCode>General</c:formatCode>
                <c:ptCount val="1"/>
                <c:pt idx="0">
                  <c:v>47.2727</c:v>
                </c:pt>
              </c:numCache>
            </c:numRef>
          </c:val>
          <c:extLst>
            <c:ext xmlns:c16="http://schemas.microsoft.com/office/drawing/2014/chart" uri="{C3380CC4-5D6E-409C-BE32-E72D297353CC}">
              <c16:uniqueId val="{00000001-E1BE-4083-810B-AEBC0EB03489}"/>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1"/>
        <c:axPos val="b"/>
        <c:numFmt formatCode="General" sourceLinked="1"/>
        <c:majorTickMark val="none"/>
        <c:minorTickMark val="none"/>
        <c:tickLblPos val="nextTo"/>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svarat </a:t>
            </a:r>
            <a:r>
              <a:rPr lang="sv-SE" i="1"/>
              <a:t>stämmer helt </a:t>
            </a:r>
            <a:r>
              <a:rPr lang="sv-SE"/>
              <a:t>eller </a:t>
            </a:r>
            <a:r>
              <a:rPr lang="sv-SE" i="1"/>
              <a:t>stämmer delvis </a:t>
            </a:r>
            <a:r>
              <a:rPr lang="sv-SE"/>
              <a:t>på följande påståenden:</a:t>
            </a:r>
          </a:p>
        </c:rich>
      </c:tx>
      <c:overlay val="0"/>
    </c:title>
    <c:autoTitleDeleted val="0"/>
    <c:plotArea>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Tjejer</c:v>
                  </c:pt>
                  <c:pt idx="1">
                    <c:v>Killar</c:v>
                  </c:pt>
                  <c:pt idx="2">
                    <c:v>Tjejer</c:v>
                  </c:pt>
                  <c:pt idx="3">
                    <c:v>Killar</c:v>
                  </c:pt>
                  <c:pt idx="4">
                    <c:v>Tjejer</c:v>
                  </c:pt>
                  <c:pt idx="5">
                    <c:v>Killar</c:v>
                  </c:pt>
                  <c:pt idx="6">
                    <c:v>Tjejer</c:v>
                  </c:pt>
                  <c:pt idx="7">
                    <c:v>Killar</c:v>
                  </c:pt>
                </c:lvl>
                <c:lvl>
                  <c:pt idx="0">
                    <c:v>Det finns saker att göra på min fritid men inget som intresserar mig</c:v>
                  </c:pt>
                  <c:pt idx="2">
                    <c:v>Det finns saker att göra på min fritid men min familj säger nej</c:v>
                  </c:pt>
                  <c:pt idx="4">
                    <c:v>Det finns saker att göra på min fritid men jag kan inte ta mig dit</c:v>
                  </c:pt>
                  <c:pt idx="6">
                    <c:v>Det finns saker att göra på min fritid men det kostar för mycket</c:v>
                  </c:pt>
                </c:lvl>
              </c:multiLvlStrCache>
            </c:multiLvlStrRef>
          </c:cat>
          <c:val>
            <c:numRef>
              <c:f>DataSheet!$C$2:$C$9</c:f>
              <c:numCache>
                <c:formatCode>General</c:formatCode>
                <c:ptCount val="8"/>
                <c:pt idx="0">
                  <c:v>67.441900000000004</c:v>
                </c:pt>
                <c:pt idx="1">
                  <c:v>55.963299999999997</c:v>
                </c:pt>
                <c:pt idx="2">
                  <c:v>32.941200000000002</c:v>
                </c:pt>
                <c:pt idx="3">
                  <c:v>36.036000000000001</c:v>
                </c:pt>
                <c:pt idx="4">
                  <c:v>47.058799999999998</c:v>
                </c:pt>
                <c:pt idx="5">
                  <c:v>47.706400000000002</c:v>
                </c:pt>
                <c:pt idx="6">
                  <c:v>58.823500000000003</c:v>
                </c:pt>
                <c:pt idx="7">
                  <c:v>48.148099999999999</c:v>
                </c:pt>
              </c:numCache>
            </c:numRef>
          </c:val>
          <c:extLst>
            <c:ext xmlns:c16="http://schemas.microsoft.com/office/drawing/2014/chart" uri="{C3380CC4-5D6E-409C-BE32-E72D297353CC}">
              <c16:uniqueId val="{00000000-1B5D-40F0-9C46-EF699E58296D}"/>
            </c:ext>
          </c:extLst>
        </c:ser>
        <c:ser>
          <c:idx val="1"/>
          <c:order val="1"/>
          <c:tx>
            <c:strRef>
              <c:f>DataSheet!$D$1</c:f>
              <c:strCache>
                <c:ptCount val="1"/>
                <c:pt idx="0">
                  <c:v>Åk 9 och Gy 2</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Tjejer</c:v>
                  </c:pt>
                  <c:pt idx="1">
                    <c:v>Killar</c:v>
                  </c:pt>
                  <c:pt idx="2">
                    <c:v>Tjejer</c:v>
                  </c:pt>
                  <c:pt idx="3">
                    <c:v>Killar</c:v>
                  </c:pt>
                  <c:pt idx="4">
                    <c:v>Tjejer</c:v>
                  </c:pt>
                  <c:pt idx="5">
                    <c:v>Killar</c:v>
                  </c:pt>
                  <c:pt idx="6">
                    <c:v>Tjejer</c:v>
                  </c:pt>
                  <c:pt idx="7">
                    <c:v>Killar</c:v>
                  </c:pt>
                </c:lvl>
                <c:lvl>
                  <c:pt idx="0">
                    <c:v>Det finns saker att göra på min fritid men inget som intresserar mig</c:v>
                  </c:pt>
                  <c:pt idx="2">
                    <c:v>Det finns saker att göra på min fritid men min familj säger nej</c:v>
                  </c:pt>
                  <c:pt idx="4">
                    <c:v>Det finns saker att göra på min fritid men jag kan inte ta mig dit</c:v>
                  </c:pt>
                  <c:pt idx="6">
                    <c:v>Det finns saker att göra på min fritid men det kostar för mycket</c:v>
                  </c:pt>
                </c:lvl>
              </c:multiLvlStrCache>
            </c:multiLvlStrRef>
          </c:cat>
          <c:val>
            <c:numRef>
              <c:f>DataSheet!$D$2:$D$9</c:f>
              <c:numCache>
                <c:formatCode>General</c:formatCode>
                <c:ptCount val="8"/>
                <c:pt idx="0">
                  <c:v>51.6402</c:v>
                </c:pt>
                <c:pt idx="1">
                  <c:v>43.6937</c:v>
                </c:pt>
                <c:pt idx="2">
                  <c:v>12.0122</c:v>
                </c:pt>
                <c:pt idx="3">
                  <c:v>17.3597</c:v>
                </c:pt>
                <c:pt idx="4">
                  <c:v>31.069600000000001</c:v>
                </c:pt>
                <c:pt idx="5">
                  <c:v>31.597200000000001</c:v>
                </c:pt>
                <c:pt idx="6">
                  <c:v>31.818200000000001</c:v>
                </c:pt>
                <c:pt idx="7">
                  <c:v>36</c:v>
                </c:pt>
              </c:numCache>
            </c:numRef>
          </c:val>
          <c:extLst>
            <c:ext xmlns:c16="http://schemas.microsoft.com/office/drawing/2014/chart" uri="{C3380CC4-5D6E-409C-BE32-E72D297353CC}">
              <c16:uniqueId val="{00000001-1B5D-40F0-9C46-EF699E58296D}"/>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gör följande minst 1-2 kvällar i veckan</a:t>
            </a:r>
          </a:p>
        </c:rich>
      </c:tx>
      <c:overlay val="0"/>
    </c:title>
    <c:autoTitleDeleted val="0"/>
    <c:plotArea>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DataSheet!$A$2:$B$11</c:f>
              <c:multiLvlStrCache>
                <c:ptCount val="10"/>
                <c:lvl>
                  <c:pt idx="0">
                    <c:v>Tjejer</c:v>
                  </c:pt>
                  <c:pt idx="1">
                    <c:v>Killar</c:v>
                  </c:pt>
                  <c:pt idx="2">
                    <c:v>Tjejer</c:v>
                  </c:pt>
                  <c:pt idx="3">
                    <c:v>Killar</c:v>
                  </c:pt>
                  <c:pt idx="4">
                    <c:v>Tjejer</c:v>
                  </c:pt>
                  <c:pt idx="5">
                    <c:v>Killar</c:v>
                  </c:pt>
                  <c:pt idx="6">
                    <c:v>Tjejer</c:v>
                  </c:pt>
                  <c:pt idx="7">
                    <c:v>Killar</c:v>
                  </c:pt>
                  <c:pt idx="8">
                    <c:v>Tjejer</c:v>
                  </c:pt>
                  <c:pt idx="9">
                    <c:v>Killar</c:v>
                  </c:pt>
                </c:lvl>
                <c:lvl>
                  <c:pt idx="0">
                    <c:v>Håller på med fritidsaktiviteter</c:v>
                  </c:pt>
                  <c:pt idx="2">
                    <c:v>Är på stan/samhället</c:v>
                  </c:pt>
                  <c:pt idx="4">
                    <c:v>Är hemma hos kompisar</c:v>
                  </c:pt>
                  <c:pt idx="6">
                    <c:v>Håller på med idrottsaktiviteter</c:v>
                  </c:pt>
                  <c:pt idx="8">
                    <c:v>Vara på fritidsgården</c:v>
                  </c:pt>
                </c:lvl>
              </c:multiLvlStrCache>
            </c:multiLvlStrRef>
          </c:cat>
          <c:val>
            <c:numRef>
              <c:f>DataSheet!$C$2:$C$11</c:f>
              <c:numCache>
                <c:formatCode>General</c:formatCode>
                <c:ptCount val="10"/>
                <c:pt idx="0">
                  <c:v>30.952400000000001</c:v>
                </c:pt>
                <c:pt idx="1">
                  <c:v>21.428599999999999</c:v>
                </c:pt>
                <c:pt idx="2">
                  <c:v>62.650599999999997</c:v>
                </c:pt>
                <c:pt idx="3">
                  <c:v>58.928600000000003</c:v>
                </c:pt>
                <c:pt idx="4">
                  <c:v>57.142899999999997</c:v>
                </c:pt>
                <c:pt idx="5">
                  <c:v>44.545499999999997</c:v>
                </c:pt>
                <c:pt idx="6">
                  <c:v>50</c:v>
                </c:pt>
                <c:pt idx="7">
                  <c:v>44.144100000000002</c:v>
                </c:pt>
                <c:pt idx="8">
                  <c:v>10.344799999999999</c:v>
                </c:pt>
                <c:pt idx="9">
                  <c:v>17.2727</c:v>
                </c:pt>
              </c:numCache>
            </c:numRef>
          </c:val>
          <c:extLst>
            <c:ext xmlns:c16="http://schemas.microsoft.com/office/drawing/2014/chart" uri="{C3380CC4-5D6E-409C-BE32-E72D297353CC}">
              <c16:uniqueId val="{00000000-FB78-4137-B2AE-FB7CC8F01A8D}"/>
            </c:ext>
          </c:extLst>
        </c:ser>
        <c:ser>
          <c:idx val="1"/>
          <c:order val="1"/>
          <c:tx>
            <c:strRef>
              <c:f>DataSheet!$D$1</c:f>
              <c:strCache>
                <c:ptCount val="1"/>
                <c:pt idx="0">
                  <c:v>Åk 9 och Gy 2</c:v>
                </c:pt>
              </c:strCache>
            </c:strRef>
          </c:tx>
          <c:spPr>
            <a:solidFill>
              <a:srgbClr val="BFBFBF"/>
            </a:solidFill>
            <a:ln>
              <a:solidFill>
                <a:srgbClr val="BFBFBF"/>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FB78-4137-B2AE-FB7CC8F01A8D}"/>
                </c:ext>
              </c:extLst>
            </c:dLbl>
            <c:dLbl>
              <c:idx val="1"/>
              <c:delete val="1"/>
              <c:extLst>
                <c:ext xmlns:c15="http://schemas.microsoft.com/office/drawing/2012/chart" uri="{CE6537A1-D6FC-4f65-9D91-7224C49458BB}"/>
                <c:ext xmlns:c16="http://schemas.microsoft.com/office/drawing/2014/chart" uri="{C3380CC4-5D6E-409C-BE32-E72D297353CC}">
                  <c16:uniqueId val="{00000002-FB78-4137-B2AE-FB7CC8F01A8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DataSheet!$A$2:$B$11</c:f>
              <c:multiLvlStrCache>
                <c:ptCount val="10"/>
                <c:lvl>
                  <c:pt idx="0">
                    <c:v>Tjejer</c:v>
                  </c:pt>
                  <c:pt idx="1">
                    <c:v>Killar</c:v>
                  </c:pt>
                  <c:pt idx="2">
                    <c:v>Tjejer</c:v>
                  </c:pt>
                  <c:pt idx="3">
                    <c:v>Killar</c:v>
                  </c:pt>
                  <c:pt idx="4">
                    <c:v>Tjejer</c:v>
                  </c:pt>
                  <c:pt idx="5">
                    <c:v>Killar</c:v>
                  </c:pt>
                  <c:pt idx="6">
                    <c:v>Tjejer</c:v>
                  </c:pt>
                  <c:pt idx="7">
                    <c:v>Killar</c:v>
                  </c:pt>
                  <c:pt idx="8">
                    <c:v>Tjejer</c:v>
                  </c:pt>
                  <c:pt idx="9">
                    <c:v>Killar</c:v>
                  </c:pt>
                </c:lvl>
                <c:lvl>
                  <c:pt idx="0">
                    <c:v>Håller på med fritidsaktiviteter</c:v>
                  </c:pt>
                  <c:pt idx="2">
                    <c:v>Är på stan/samhället</c:v>
                  </c:pt>
                  <c:pt idx="4">
                    <c:v>Är hemma hos kompisar</c:v>
                  </c:pt>
                  <c:pt idx="6">
                    <c:v>Håller på med idrottsaktiviteter</c:v>
                  </c:pt>
                  <c:pt idx="8">
                    <c:v>Vara på fritidsgården</c:v>
                  </c:pt>
                </c:lvl>
              </c:multiLvlStrCache>
            </c:multiLvlStrRef>
          </c:cat>
          <c:val>
            <c:numRef>
              <c:f>DataSheet!$D$2:$D$11</c:f>
              <c:numCache>
                <c:formatCode>General</c:formatCode>
                <c:ptCount val="10"/>
                <c:pt idx="2">
                  <c:v>77.249600000000001</c:v>
                </c:pt>
                <c:pt idx="3">
                  <c:v>67.653199999999998</c:v>
                </c:pt>
                <c:pt idx="4">
                  <c:v>88.203400000000002</c:v>
                </c:pt>
                <c:pt idx="5">
                  <c:v>84.856899999999996</c:v>
                </c:pt>
                <c:pt idx="6">
                  <c:v>73.224599999999995</c:v>
                </c:pt>
                <c:pt idx="7">
                  <c:v>79.638599999999997</c:v>
                </c:pt>
                <c:pt idx="8">
                  <c:v>7.4389000000000003</c:v>
                </c:pt>
                <c:pt idx="9">
                  <c:v>11.717700000000001</c:v>
                </c:pt>
              </c:numCache>
            </c:numRef>
          </c:val>
          <c:extLst>
            <c:ext xmlns:c16="http://schemas.microsoft.com/office/drawing/2014/chart" uri="{C3380CC4-5D6E-409C-BE32-E72D297353CC}">
              <c16:uniqueId val="{00000003-FB78-4137-B2AE-FB7CC8F01A8D}"/>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sz="900"/>
              <a:t>Vad gör dina föräldrar/vårdnadshavare B (huvudsaklig sysselsättning)? </a:t>
            </a:r>
            <a:r>
              <a:rPr lang="sv-SE" sz="900" b="0" i="0" u="none" strike="noStrike" kern="1200" spc="50" baseline="0">
                <a:solidFill>
                  <a:prstClr val="black"/>
                </a:solidFill>
              </a:rPr>
              <a:t>(Andel i %)</a:t>
            </a:r>
            <a:endParaRPr lang="sv-SE" sz="900"/>
          </a:p>
        </c:rich>
      </c:tx>
      <c:overlay val="0"/>
    </c:title>
    <c:autoTitleDeleted val="0"/>
    <c:plotArea>
      <c:layout/>
      <c:barChart>
        <c:barDir val="col"/>
        <c:grouping val="clustered"/>
        <c:varyColors val="0"/>
        <c:ser>
          <c:idx val="0"/>
          <c:order val="0"/>
          <c:tx>
            <c:strRef>
              <c:f>DataSheet!$C$1</c:f>
              <c:strCache>
                <c:ptCount val="1"/>
                <c:pt idx="0">
                  <c:v>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DataSheet!$B$2:$B$6</c:f>
              <c:strCache>
                <c:ptCount val="5"/>
                <c:pt idx="0">
                  <c:v>Arbetar</c:v>
                </c:pt>
                <c:pt idx="1">
                  <c:v>Studerar</c:v>
                </c:pt>
                <c:pt idx="2">
                  <c:v>Arbetslös</c:v>
                </c:pt>
                <c:pt idx="3">
                  <c:v>Sjukskriven</c:v>
                </c:pt>
                <c:pt idx="4">
                  <c:v>Vet inte</c:v>
                </c:pt>
              </c:strCache>
            </c:strRef>
          </c:cat>
          <c:val>
            <c:numRef>
              <c:f>DataSheet!$C$2:$C$6</c:f>
              <c:numCache>
                <c:formatCode>General</c:formatCode>
                <c:ptCount val="5"/>
                <c:pt idx="0">
                  <c:v>77.108400000000003</c:v>
                </c:pt>
                <c:pt idx="1">
                  <c:v>6.0240999999999998</c:v>
                </c:pt>
                <c:pt idx="2">
                  <c:v>7.2289000000000003</c:v>
                </c:pt>
                <c:pt idx="4">
                  <c:v>8.4337</c:v>
                </c:pt>
              </c:numCache>
            </c:numRef>
          </c:val>
          <c:extLst>
            <c:ext xmlns:c16="http://schemas.microsoft.com/office/drawing/2014/chart" uri="{C3380CC4-5D6E-409C-BE32-E72D297353CC}">
              <c16:uniqueId val="{00000000-0CD5-4EEC-B4BC-7FE2ABBC29F6}"/>
            </c:ext>
          </c:extLst>
        </c:ser>
        <c:ser>
          <c:idx val="1"/>
          <c:order val="1"/>
          <c:tx>
            <c:strRef>
              <c:f>DataSheet!$D$1</c:f>
              <c:strCache>
                <c:ptCount val="1"/>
                <c:pt idx="0">
                  <c:v>Killar</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DataSheet!$B$2:$B$6</c:f>
              <c:strCache>
                <c:ptCount val="5"/>
                <c:pt idx="0">
                  <c:v>Arbetar</c:v>
                </c:pt>
                <c:pt idx="1">
                  <c:v>Studerar</c:v>
                </c:pt>
                <c:pt idx="2">
                  <c:v>Arbetslös</c:v>
                </c:pt>
                <c:pt idx="3">
                  <c:v>Sjukskriven</c:v>
                </c:pt>
                <c:pt idx="4">
                  <c:v>Vet inte</c:v>
                </c:pt>
              </c:strCache>
            </c:strRef>
          </c:cat>
          <c:val>
            <c:numRef>
              <c:f>DataSheet!$D$2:$D$6</c:f>
              <c:numCache>
                <c:formatCode>General</c:formatCode>
                <c:ptCount val="5"/>
                <c:pt idx="0">
                  <c:v>77.570099999999996</c:v>
                </c:pt>
                <c:pt idx="2">
                  <c:v>4.6729000000000003</c:v>
                </c:pt>
                <c:pt idx="3">
                  <c:v>4.6729000000000003</c:v>
                </c:pt>
                <c:pt idx="4">
                  <c:v>10.2804</c:v>
                </c:pt>
              </c:numCache>
            </c:numRef>
          </c:val>
          <c:extLst>
            <c:ext xmlns:c16="http://schemas.microsoft.com/office/drawing/2014/chart" uri="{C3380CC4-5D6E-409C-BE32-E72D297353CC}">
              <c16:uniqueId val="{00000001-0CD5-4EEC-B4BC-7FE2ABBC29F6}"/>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är medlem i en förening</a:t>
            </a:r>
          </a:p>
        </c:rich>
      </c:tx>
      <c:overlay val="0"/>
    </c:title>
    <c:autoTitleDeleted val="0"/>
    <c:plotArea>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39.5349</c:v>
                </c:pt>
                <c:pt idx="1">
                  <c:v>36.363599999999998</c:v>
                </c:pt>
              </c:numCache>
            </c:numRef>
          </c:val>
          <c:extLst>
            <c:ext xmlns:c16="http://schemas.microsoft.com/office/drawing/2014/chart" uri="{C3380CC4-5D6E-409C-BE32-E72D297353CC}">
              <c16:uniqueId val="{00000000-E210-4F4E-AA98-5B90367221E6}"/>
            </c:ext>
          </c:extLst>
        </c:ser>
        <c:ser>
          <c:idx val="1"/>
          <c:order val="1"/>
          <c:tx>
            <c:strRef>
              <c:f>DataSheet!$D$1</c:f>
              <c:strCache>
                <c:ptCount val="1"/>
                <c:pt idx="0">
                  <c:v>Åk 9 och Gy 2</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39.747999999999998</c:v>
                </c:pt>
                <c:pt idx="1">
                  <c:v>43.607700000000001</c:v>
                </c:pt>
              </c:numCache>
            </c:numRef>
          </c:val>
          <c:extLst>
            <c:ext xmlns:c16="http://schemas.microsoft.com/office/drawing/2014/chart" uri="{C3380CC4-5D6E-409C-BE32-E72D297353CC}">
              <c16:uniqueId val="{00000001-E210-4F4E-AA98-5B90367221E6}"/>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sz="1000" b="0" i="0" u="none" strike="noStrike" kern="1200" spc="50" baseline="0">
                <a:solidFill>
                  <a:prstClr val="black"/>
                </a:solidFill>
              </a:rPr>
              <a:t>Hur många timmar efter skolan brukar du spela tv-, data- eller mobilspel? (Andel i %)</a:t>
            </a:r>
            <a:endParaRPr lang="sv-SE"/>
          </a:p>
        </c:rich>
      </c:tx>
      <c:overlay val="0"/>
    </c:title>
    <c:autoTitleDeleted val="0"/>
    <c:plotArea>
      <c:layout/>
      <c:barChart>
        <c:barDir val="col"/>
        <c:grouping val="clustered"/>
        <c:varyColors val="0"/>
        <c:ser>
          <c:idx val="0"/>
          <c:order val="0"/>
          <c:tx>
            <c:strRef>
              <c:f>DataSheet!$C$1</c:f>
              <c:strCache>
                <c:ptCount val="1"/>
                <c:pt idx="0">
                  <c:v>Inte alls</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DataSheet!$A$2:$B$5</c:f>
              <c:multiLvlStrCache>
                <c:ptCount val="4"/>
                <c:lvl>
                  <c:pt idx="0">
                    <c:v>Anpassad skola</c:v>
                  </c:pt>
                  <c:pt idx="1">
                    <c:v>Åk 9 och Gy 2</c:v>
                  </c:pt>
                  <c:pt idx="2">
                    <c:v>Anpassad skola</c:v>
                  </c:pt>
                  <c:pt idx="3">
                    <c:v>Åk 9 och Gy 2</c:v>
                  </c:pt>
                </c:lvl>
                <c:lvl>
                  <c:pt idx="0">
                    <c:v>Tjejer</c:v>
                  </c:pt>
                  <c:pt idx="2">
                    <c:v>Killar</c:v>
                  </c:pt>
                </c:lvl>
              </c:multiLvlStrCache>
            </c:multiLvlStrRef>
          </c:cat>
          <c:val>
            <c:numRef>
              <c:f>DataSheet!$C$2:$C$5</c:f>
              <c:numCache>
                <c:formatCode>General</c:formatCode>
                <c:ptCount val="4"/>
                <c:pt idx="0">
                  <c:v>25.581399999999999</c:v>
                </c:pt>
                <c:pt idx="1">
                  <c:v>66.951499999999996</c:v>
                </c:pt>
                <c:pt idx="2">
                  <c:v>13.6364</c:v>
                </c:pt>
                <c:pt idx="3">
                  <c:v>28.497</c:v>
                </c:pt>
              </c:numCache>
            </c:numRef>
          </c:val>
          <c:extLst>
            <c:ext xmlns:c16="http://schemas.microsoft.com/office/drawing/2014/chart" uri="{C3380CC4-5D6E-409C-BE32-E72D297353CC}">
              <c16:uniqueId val="{00000000-F3CC-4275-A107-19BFB128F172}"/>
            </c:ext>
          </c:extLst>
        </c:ser>
        <c:ser>
          <c:idx val="1"/>
          <c:order val="1"/>
          <c:tx>
            <c:strRef>
              <c:f>DataSheet!$D$1</c:f>
              <c:strCache>
                <c:ptCount val="1"/>
                <c:pt idx="0">
                  <c:v>1-2 timmar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DataSheet!$A$2:$B$5</c:f>
              <c:multiLvlStrCache>
                <c:ptCount val="4"/>
                <c:lvl>
                  <c:pt idx="0">
                    <c:v>Anpassad skola</c:v>
                  </c:pt>
                  <c:pt idx="1">
                    <c:v>Åk 9 och Gy 2</c:v>
                  </c:pt>
                  <c:pt idx="2">
                    <c:v>Anpassad skola</c:v>
                  </c:pt>
                  <c:pt idx="3">
                    <c:v>Åk 9 och Gy 2</c:v>
                  </c:pt>
                </c:lvl>
                <c:lvl>
                  <c:pt idx="0">
                    <c:v>Tjejer</c:v>
                  </c:pt>
                  <c:pt idx="2">
                    <c:v>Killar</c:v>
                  </c:pt>
                </c:lvl>
              </c:multiLvlStrCache>
            </c:multiLvlStrRef>
          </c:cat>
          <c:val>
            <c:numRef>
              <c:f>DataSheet!$D$2:$D$5</c:f>
              <c:numCache>
                <c:formatCode>General</c:formatCode>
                <c:ptCount val="4"/>
                <c:pt idx="0">
                  <c:v>41.860500000000002</c:v>
                </c:pt>
                <c:pt idx="1">
                  <c:v>18.762799999999999</c:v>
                </c:pt>
                <c:pt idx="2">
                  <c:v>30</c:v>
                </c:pt>
                <c:pt idx="3">
                  <c:v>32.106900000000003</c:v>
                </c:pt>
              </c:numCache>
            </c:numRef>
          </c:val>
          <c:extLst>
            <c:ext xmlns:c16="http://schemas.microsoft.com/office/drawing/2014/chart" uri="{C3380CC4-5D6E-409C-BE32-E72D297353CC}">
              <c16:uniqueId val="{00000001-F3CC-4275-A107-19BFB128F172}"/>
            </c:ext>
          </c:extLst>
        </c:ser>
        <c:ser>
          <c:idx val="2"/>
          <c:order val="2"/>
          <c:tx>
            <c:strRef>
              <c:f>DataSheet!$E$1</c:f>
              <c:strCache>
                <c:ptCount val="1"/>
                <c:pt idx="0">
                  <c:v>Mer än 2 timmar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DataSheet!$A$2:$B$5</c:f>
              <c:multiLvlStrCache>
                <c:ptCount val="4"/>
                <c:lvl>
                  <c:pt idx="0">
                    <c:v>Anpassad skola</c:v>
                  </c:pt>
                  <c:pt idx="1">
                    <c:v>Åk 9 och Gy 2</c:v>
                  </c:pt>
                  <c:pt idx="2">
                    <c:v>Anpassad skola</c:v>
                  </c:pt>
                  <c:pt idx="3">
                    <c:v>Åk 9 och Gy 2</c:v>
                  </c:pt>
                </c:lvl>
                <c:lvl>
                  <c:pt idx="0">
                    <c:v>Tjejer</c:v>
                  </c:pt>
                  <c:pt idx="2">
                    <c:v>Killar</c:v>
                  </c:pt>
                </c:lvl>
              </c:multiLvlStrCache>
            </c:multiLvlStrRef>
          </c:cat>
          <c:val>
            <c:numRef>
              <c:f>DataSheet!$E$2:$E$5</c:f>
              <c:numCache>
                <c:formatCode>General</c:formatCode>
                <c:ptCount val="4"/>
                <c:pt idx="0">
                  <c:v>32.558100000000003</c:v>
                </c:pt>
                <c:pt idx="1">
                  <c:v>14.2857</c:v>
                </c:pt>
                <c:pt idx="2">
                  <c:v>56.363599999999998</c:v>
                </c:pt>
                <c:pt idx="3">
                  <c:v>39.396000000000001</c:v>
                </c:pt>
              </c:numCache>
            </c:numRef>
          </c:val>
          <c:extLst>
            <c:ext xmlns:c16="http://schemas.microsoft.com/office/drawing/2014/chart" uri="{C3380CC4-5D6E-409C-BE32-E72D297353CC}">
              <c16:uniqueId val="{00000002-F3CC-4275-A107-19BFB128F172}"/>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sz="1000" b="0" i="0" u="none" strike="noStrike" kern="1200" spc="50" baseline="0">
                <a:solidFill>
                  <a:prstClr val="black"/>
                </a:solidFill>
              </a:rPr>
              <a:t>Hur många timmar efter skolan brukar du använda sociala medier? (Andel i %)</a:t>
            </a:r>
          </a:p>
        </c:rich>
      </c:tx>
      <c:overlay val="0"/>
    </c:title>
    <c:autoTitleDeleted val="0"/>
    <c:plotArea>
      <c:layout/>
      <c:barChart>
        <c:barDir val="col"/>
        <c:grouping val="clustered"/>
        <c:varyColors val="0"/>
        <c:ser>
          <c:idx val="0"/>
          <c:order val="0"/>
          <c:tx>
            <c:strRef>
              <c:f>DataSheet!$C$1</c:f>
              <c:strCache>
                <c:ptCount val="1"/>
                <c:pt idx="0">
                  <c:v>Inte alls</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DataSheet!$A$2:$B$5</c:f>
              <c:multiLvlStrCache>
                <c:ptCount val="4"/>
                <c:lvl>
                  <c:pt idx="0">
                    <c:v>Anpassad skola</c:v>
                  </c:pt>
                  <c:pt idx="1">
                    <c:v>Åk 9 och Gy 2</c:v>
                  </c:pt>
                  <c:pt idx="2">
                    <c:v>Anpassad skola</c:v>
                  </c:pt>
                  <c:pt idx="3">
                    <c:v>Åk 9 och Gy 2</c:v>
                  </c:pt>
                </c:lvl>
                <c:lvl>
                  <c:pt idx="0">
                    <c:v>Tjejer</c:v>
                  </c:pt>
                  <c:pt idx="2">
                    <c:v>Killar</c:v>
                  </c:pt>
                </c:lvl>
              </c:multiLvlStrCache>
            </c:multiLvlStrRef>
          </c:cat>
          <c:val>
            <c:numRef>
              <c:f>DataSheet!$C$2:$C$5</c:f>
              <c:numCache>
                <c:formatCode>General</c:formatCode>
                <c:ptCount val="4"/>
                <c:pt idx="0">
                  <c:v>17.4419</c:v>
                </c:pt>
                <c:pt idx="1">
                  <c:v>4.9153000000000002</c:v>
                </c:pt>
                <c:pt idx="2">
                  <c:v>22.522500000000001</c:v>
                </c:pt>
                <c:pt idx="3">
                  <c:v>14.121700000000001</c:v>
                </c:pt>
              </c:numCache>
            </c:numRef>
          </c:val>
          <c:extLst>
            <c:ext xmlns:c16="http://schemas.microsoft.com/office/drawing/2014/chart" uri="{C3380CC4-5D6E-409C-BE32-E72D297353CC}">
              <c16:uniqueId val="{00000000-888C-4CED-BF21-3BFDA7B4CCC4}"/>
            </c:ext>
          </c:extLst>
        </c:ser>
        <c:ser>
          <c:idx val="1"/>
          <c:order val="1"/>
          <c:tx>
            <c:strRef>
              <c:f>DataSheet!$D$1</c:f>
              <c:strCache>
                <c:ptCount val="1"/>
                <c:pt idx="0">
                  <c:v>1-2 timmar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DataSheet!$A$2:$B$5</c:f>
              <c:multiLvlStrCache>
                <c:ptCount val="4"/>
                <c:lvl>
                  <c:pt idx="0">
                    <c:v>Anpassad skola</c:v>
                  </c:pt>
                  <c:pt idx="1">
                    <c:v>Åk 9 och Gy 2</c:v>
                  </c:pt>
                  <c:pt idx="2">
                    <c:v>Anpassad skola</c:v>
                  </c:pt>
                  <c:pt idx="3">
                    <c:v>Åk 9 och Gy 2</c:v>
                  </c:pt>
                </c:lvl>
                <c:lvl>
                  <c:pt idx="0">
                    <c:v>Tjejer</c:v>
                  </c:pt>
                  <c:pt idx="2">
                    <c:v>Killar</c:v>
                  </c:pt>
                </c:lvl>
              </c:multiLvlStrCache>
            </c:multiLvlStrRef>
          </c:cat>
          <c:val>
            <c:numRef>
              <c:f>DataSheet!$D$2:$D$5</c:f>
              <c:numCache>
                <c:formatCode>General</c:formatCode>
                <c:ptCount val="4"/>
                <c:pt idx="0">
                  <c:v>36.046500000000002</c:v>
                </c:pt>
                <c:pt idx="1">
                  <c:v>22.949200000000001</c:v>
                </c:pt>
                <c:pt idx="2">
                  <c:v>37.837800000000001</c:v>
                </c:pt>
                <c:pt idx="3">
                  <c:v>36.5565</c:v>
                </c:pt>
              </c:numCache>
            </c:numRef>
          </c:val>
          <c:extLst>
            <c:ext xmlns:c16="http://schemas.microsoft.com/office/drawing/2014/chart" uri="{C3380CC4-5D6E-409C-BE32-E72D297353CC}">
              <c16:uniqueId val="{00000001-888C-4CED-BF21-3BFDA7B4CCC4}"/>
            </c:ext>
          </c:extLst>
        </c:ser>
        <c:ser>
          <c:idx val="2"/>
          <c:order val="2"/>
          <c:tx>
            <c:strRef>
              <c:f>DataSheet!$E$1</c:f>
              <c:strCache>
                <c:ptCount val="1"/>
                <c:pt idx="0">
                  <c:v>Mer än 2 timmar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DataSheet!$A$2:$B$5</c:f>
              <c:multiLvlStrCache>
                <c:ptCount val="4"/>
                <c:lvl>
                  <c:pt idx="0">
                    <c:v>Anpassad skola</c:v>
                  </c:pt>
                  <c:pt idx="1">
                    <c:v>Åk 9 och Gy 2</c:v>
                  </c:pt>
                  <c:pt idx="2">
                    <c:v>Anpassad skola</c:v>
                  </c:pt>
                  <c:pt idx="3">
                    <c:v>Åk 9 och Gy 2</c:v>
                  </c:pt>
                </c:lvl>
                <c:lvl>
                  <c:pt idx="0">
                    <c:v>Tjejer</c:v>
                  </c:pt>
                  <c:pt idx="2">
                    <c:v>Killar</c:v>
                  </c:pt>
                </c:lvl>
              </c:multiLvlStrCache>
            </c:multiLvlStrRef>
          </c:cat>
          <c:val>
            <c:numRef>
              <c:f>DataSheet!$E$2:$E$5</c:f>
              <c:numCache>
                <c:formatCode>General</c:formatCode>
                <c:ptCount val="4"/>
                <c:pt idx="0">
                  <c:v>46.511600000000001</c:v>
                </c:pt>
                <c:pt idx="1">
                  <c:v>72.135599999999997</c:v>
                </c:pt>
                <c:pt idx="2">
                  <c:v>39.639600000000002</c:v>
                </c:pt>
                <c:pt idx="3">
                  <c:v>49.3217</c:v>
                </c:pt>
              </c:numCache>
            </c:numRef>
          </c:val>
          <c:extLst>
            <c:ext xmlns:c16="http://schemas.microsoft.com/office/drawing/2014/chart" uri="{C3380CC4-5D6E-409C-BE32-E72D297353CC}">
              <c16:uniqueId val="{00000002-888C-4CED-BF21-3BFDA7B4CCC4}"/>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använder sociala medier i mer än två timmar om dagen</a:t>
            </a:r>
          </a:p>
        </c:rich>
      </c:tx>
      <c:overlay val="0"/>
    </c:title>
    <c:autoTitleDeleted val="0"/>
    <c:plotArea>
      <c:layout/>
      <c:barChart>
        <c:barDir val="col"/>
        <c:grouping val="clustered"/>
        <c:varyColors val="0"/>
        <c:ser>
          <c:idx val="0"/>
          <c:order val="0"/>
          <c:tx>
            <c:strRef>
              <c:f>DataSheet!$C$1</c:f>
              <c:strCache>
                <c:ptCount val="1"/>
                <c:pt idx="0">
                  <c:v>Inte alls</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DataSheet!$A$2:$B$5</c:f>
              <c:multiLvlStrCache>
                <c:ptCount val="4"/>
                <c:lvl>
                  <c:pt idx="0">
                    <c:v>2020</c:v>
                  </c:pt>
                  <c:pt idx="1">
                    <c:v>2023</c:v>
                  </c:pt>
                  <c:pt idx="2">
                    <c:v>2020</c:v>
                  </c:pt>
                  <c:pt idx="3">
                    <c:v>2023</c:v>
                  </c:pt>
                </c:lvl>
                <c:lvl>
                  <c:pt idx="0">
                    <c:v>Tjejer</c:v>
                  </c:pt>
                  <c:pt idx="2">
                    <c:v>Killar</c:v>
                  </c:pt>
                </c:lvl>
              </c:multiLvlStrCache>
            </c:multiLvlStrRef>
          </c:cat>
          <c:val>
            <c:numRef>
              <c:f>DataSheet!$C$2:$C$5</c:f>
              <c:numCache>
                <c:formatCode>General</c:formatCode>
                <c:ptCount val="4"/>
                <c:pt idx="0">
                  <c:v>15</c:v>
                </c:pt>
                <c:pt idx="1">
                  <c:v>17.4419</c:v>
                </c:pt>
                <c:pt idx="2">
                  <c:v>27.586200000000002</c:v>
                </c:pt>
                <c:pt idx="3">
                  <c:v>22.522500000000001</c:v>
                </c:pt>
              </c:numCache>
            </c:numRef>
          </c:val>
          <c:extLst>
            <c:ext xmlns:c16="http://schemas.microsoft.com/office/drawing/2014/chart" uri="{C3380CC4-5D6E-409C-BE32-E72D297353CC}">
              <c16:uniqueId val="{00000000-9B70-4FEC-8927-006FB3EA36A4}"/>
            </c:ext>
          </c:extLst>
        </c:ser>
        <c:ser>
          <c:idx val="1"/>
          <c:order val="1"/>
          <c:tx>
            <c:strRef>
              <c:f>DataSheet!$D$1</c:f>
              <c:strCache>
                <c:ptCount val="1"/>
                <c:pt idx="0">
                  <c:v>1-2 timmar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DataSheet!$A$2:$B$5</c:f>
              <c:multiLvlStrCache>
                <c:ptCount val="4"/>
                <c:lvl>
                  <c:pt idx="0">
                    <c:v>2020</c:v>
                  </c:pt>
                  <c:pt idx="1">
                    <c:v>2023</c:v>
                  </c:pt>
                  <c:pt idx="2">
                    <c:v>2020</c:v>
                  </c:pt>
                  <c:pt idx="3">
                    <c:v>2023</c:v>
                  </c:pt>
                </c:lvl>
                <c:lvl>
                  <c:pt idx="0">
                    <c:v>Tjejer</c:v>
                  </c:pt>
                  <c:pt idx="2">
                    <c:v>Killar</c:v>
                  </c:pt>
                </c:lvl>
              </c:multiLvlStrCache>
            </c:multiLvlStrRef>
          </c:cat>
          <c:val>
            <c:numRef>
              <c:f>DataSheet!$D$2:$D$5</c:f>
              <c:numCache>
                <c:formatCode>General</c:formatCode>
                <c:ptCount val="4"/>
                <c:pt idx="0">
                  <c:v>36.25</c:v>
                </c:pt>
                <c:pt idx="1">
                  <c:v>36.046500000000002</c:v>
                </c:pt>
                <c:pt idx="2">
                  <c:v>36.206899999999997</c:v>
                </c:pt>
                <c:pt idx="3">
                  <c:v>37.837800000000001</c:v>
                </c:pt>
              </c:numCache>
            </c:numRef>
          </c:val>
          <c:extLst>
            <c:ext xmlns:c16="http://schemas.microsoft.com/office/drawing/2014/chart" uri="{C3380CC4-5D6E-409C-BE32-E72D297353CC}">
              <c16:uniqueId val="{00000001-9B70-4FEC-8927-006FB3EA36A4}"/>
            </c:ext>
          </c:extLst>
        </c:ser>
        <c:ser>
          <c:idx val="2"/>
          <c:order val="2"/>
          <c:tx>
            <c:strRef>
              <c:f>DataSheet!$E$1</c:f>
              <c:strCache>
                <c:ptCount val="1"/>
                <c:pt idx="0">
                  <c:v>Mer än 2 timmar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DataSheet!$A$2:$B$5</c:f>
              <c:multiLvlStrCache>
                <c:ptCount val="4"/>
                <c:lvl>
                  <c:pt idx="0">
                    <c:v>2020</c:v>
                  </c:pt>
                  <c:pt idx="1">
                    <c:v>2023</c:v>
                  </c:pt>
                  <c:pt idx="2">
                    <c:v>2020</c:v>
                  </c:pt>
                  <c:pt idx="3">
                    <c:v>2023</c:v>
                  </c:pt>
                </c:lvl>
                <c:lvl>
                  <c:pt idx="0">
                    <c:v>Tjejer</c:v>
                  </c:pt>
                  <c:pt idx="2">
                    <c:v>Killar</c:v>
                  </c:pt>
                </c:lvl>
              </c:multiLvlStrCache>
            </c:multiLvlStrRef>
          </c:cat>
          <c:val>
            <c:numRef>
              <c:f>DataSheet!$E$2:$E$5</c:f>
              <c:numCache>
                <c:formatCode>General</c:formatCode>
                <c:ptCount val="4"/>
                <c:pt idx="0">
                  <c:v>48.75</c:v>
                </c:pt>
                <c:pt idx="1">
                  <c:v>46.511600000000001</c:v>
                </c:pt>
                <c:pt idx="2">
                  <c:v>36.206899999999997</c:v>
                </c:pt>
                <c:pt idx="3">
                  <c:v>39.639600000000002</c:v>
                </c:pt>
              </c:numCache>
            </c:numRef>
          </c:val>
          <c:extLst>
            <c:ext xmlns:c16="http://schemas.microsoft.com/office/drawing/2014/chart" uri="{C3380CC4-5D6E-409C-BE32-E72D297353CC}">
              <c16:uniqueId val="{00000002-9B70-4FEC-8927-006FB3EA36A4}"/>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b="0" spc="50"/>
            </a:pPr>
            <a:r>
              <a:rPr lang="sv-SE"/>
              <a:t>Andel (%) som alltid känner sig trygg</a:t>
            </a:r>
            <a:r>
              <a:rPr lang="sv-SE" baseline="0"/>
              <a:t> på rasterna</a:t>
            </a:r>
            <a:endParaRPr lang="sv-SE"/>
          </a:p>
        </c:rich>
      </c:tx>
      <c:overlay val="0"/>
    </c:title>
    <c:autoTitleDeleted val="0"/>
    <c:plotArea>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60.2273</c:v>
                </c:pt>
                <c:pt idx="1">
                  <c:v>77.876099999999994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och Gy 2</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59.549799999999998</c:v>
                </c:pt>
                <c:pt idx="1">
                  <c:v>76.522400000000005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b="0" spc="50"/>
            </a:pPr>
            <a:r>
              <a:rPr lang="sv-SE"/>
              <a:t>Andel (%) som alltid känner sig trygg</a:t>
            </a:r>
            <a:r>
              <a:rPr lang="sv-SE" baseline="0"/>
              <a:t> på väg till skolan</a:t>
            </a:r>
            <a:endParaRPr lang="sv-SE"/>
          </a:p>
        </c:rich>
      </c:tx>
      <c:overlay val="0"/>
    </c:title>
    <c:autoTitleDeleted val="0"/>
    <c:plotArea>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63.218400000000003</c:v>
                </c:pt>
                <c:pt idx="1">
                  <c:v>70.535700000000006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och Gy 2</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58.040500000000002</c:v>
                </c:pt>
                <c:pt idx="1">
                  <c:v>81.485399999999998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b="0" spc="50"/>
            </a:pPr>
            <a:r>
              <a:rPr lang="sv-SE"/>
              <a:t>Andel (%) som alltid känner sig trygg</a:t>
            </a:r>
            <a:r>
              <a:rPr lang="sv-SE" baseline="0"/>
              <a:t> i klassrummet</a:t>
            </a:r>
            <a:endParaRPr lang="sv-SE"/>
          </a:p>
        </c:rich>
      </c:tx>
      <c:overlay val="0"/>
    </c:title>
    <c:autoTitleDeleted val="0"/>
    <c:plotArea>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65.909099999999995</c:v>
                </c:pt>
                <c:pt idx="1">
                  <c:v>74.782600000000002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och Gy 2</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64.406800000000004</c:v>
                </c:pt>
                <c:pt idx="1">
                  <c:v>81.105699999999999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alltid känner sig trygg</a:t>
            </a:r>
            <a:r>
              <a:rPr lang="sv-SE" baseline="0"/>
              <a:t> i bostadsområdet</a:t>
            </a:r>
            <a:endParaRPr lang="sv-SE"/>
          </a:p>
        </c:rich>
      </c:tx>
      <c:overlay val="0"/>
    </c:title>
    <c:autoTitleDeleted val="0"/>
    <c:plotArea>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72.093000000000004</c:v>
                </c:pt>
                <c:pt idx="1">
                  <c:v>81.578900000000004</c:v>
                </c:pt>
              </c:numCache>
            </c:numRef>
          </c:val>
          <c:extLst>
            <c:ext xmlns:c16="http://schemas.microsoft.com/office/drawing/2014/chart" uri="{C3380CC4-5D6E-409C-BE32-E72D297353CC}">
              <c16:uniqueId val="{00000000-9EDD-4ABE-94EC-441316DB60FD}"/>
            </c:ext>
          </c:extLst>
        </c:ser>
        <c:ser>
          <c:idx val="1"/>
          <c:order val="1"/>
          <c:tx>
            <c:strRef>
              <c:f>DataSheet!$D$1</c:f>
              <c:strCache>
                <c:ptCount val="1"/>
                <c:pt idx="0">
                  <c:v>Åk 9 och Gy 2</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70.003399999999999</c:v>
                </c:pt>
                <c:pt idx="1">
                  <c:v>84.485200000000006</c:v>
                </c:pt>
              </c:numCache>
            </c:numRef>
          </c:val>
          <c:extLst>
            <c:ext xmlns:c16="http://schemas.microsoft.com/office/drawing/2014/chart" uri="{C3380CC4-5D6E-409C-BE32-E72D297353CC}">
              <c16:uniqueId val="{00000001-9EDD-4ABE-94EC-441316DB60FD}"/>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manualLayout>
          <c:xMode val="edge"/>
          <c:yMode val="edge"/>
          <c:x val="4.5777822697544275E-2"/>
          <c:y val="0.91089915458937198"/>
          <c:w val="0.89999973402769839"/>
          <c:h val="7.376268115942029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sz="1000" dirty="0"/>
              <a:t>Andel (%) som alltid känner sig trygg</a:t>
            </a:r>
            <a:r>
              <a:rPr lang="sv-SE" sz="1000" baseline="0" dirty="0"/>
              <a:t> på nätet</a:t>
            </a:r>
            <a:endParaRPr lang="sv-SE" sz="1000" dirty="0"/>
          </a:p>
        </c:rich>
      </c:tx>
      <c:overlay val="0"/>
    </c:title>
    <c:autoTitleDeleted val="0"/>
    <c:plotArea>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25.6098</c:v>
                </c:pt>
                <c:pt idx="1">
                  <c:v>55.752200000000002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och Gy 2</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37.3626</c:v>
                </c:pt>
                <c:pt idx="1">
                  <c:v>70.335099999999997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sz="1000" b="0" i="0" u="none" strike="noStrike" kern="1200" spc="50" baseline="0" dirty="0">
                <a:solidFill>
                  <a:prstClr val="black"/>
                </a:solidFill>
              </a:rPr>
              <a:t>Andel (%) som alltid känner sig trygg på nätet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38.75</c:v>
                </c:pt>
                <c:pt idx="1">
                  <c:v>65.517200000000003</c:v>
                </c:pt>
              </c:numCache>
            </c:numRef>
          </c:val>
          <c:extLst>
            <c:ext xmlns:c16="http://schemas.microsoft.com/office/drawing/2014/chart" uri="{C3380CC4-5D6E-409C-BE32-E72D297353CC}">
              <c16:uniqueId val="{00000000-3208-4F60-8185-1DCC66F714EE}"/>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25.6098</c:v>
                </c:pt>
                <c:pt idx="1">
                  <c:v>55.752200000000002</c:v>
                </c:pt>
              </c:numCache>
            </c:numRef>
          </c:val>
          <c:extLst>
            <c:ext xmlns:c16="http://schemas.microsoft.com/office/drawing/2014/chart" uri="{C3380CC4-5D6E-409C-BE32-E72D297353CC}">
              <c16:uniqueId val="{00000001-3208-4F60-8185-1DCC66F714EE}"/>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av unga som är födda...</a:t>
            </a:r>
          </a:p>
        </c:rich>
      </c:tx>
      <c:overlay val="0"/>
    </c:title>
    <c:autoTitleDeleted val="0"/>
    <c:plotArea>
      <c:layout/>
      <c:barChart>
        <c:barDir val="col"/>
        <c:grouping val="clustered"/>
        <c:varyColors val="0"/>
        <c:ser>
          <c:idx val="0"/>
          <c:order val="0"/>
          <c:tx>
            <c:strRef>
              <c:f>DataSheet!$C$1</c:f>
              <c:strCache>
                <c:ptCount val="1"/>
                <c:pt idx="0">
                  <c:v>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I Sverige</c:v>
                </c:pt>
                <c:pt idx="1">
                  <c:v>I ett annat land </c:v>
                </c:pt>
              </c:strCache>
            </c:strRef>
          </c:cat>
          <c:val>
            <c:numRef>
              <c:f>DataSheet!$C$2:$C$3</c:f>
              <c:numCache>
                <c:formatCode>General</c:formatCode>
                <c:ptCount val="2"/>
                <c:pt idx="0">
                  <c:v>83.146100000000004</c:v>
                </c:pt>
                <c:pt idx="1">
                  <c:v>16.853899999999999</c:v>
                </c:pt>
              </c:numCache>
            </c:numRef>
          </c:val>
          <c:extLst>
            <c:ext xmlns:c16="http://schemas.microsoft.com/office/drawing/2014/chart" uri="{C3380CC4-5D6E-409C-BE32-E72D297353CC}">
              <c16:uniqueId val="{00000000-35D2-4797-9C15-A11273877360}"/>
            </c:ext>
          </c:extLst>
        </c:ser>
        <c:ser>
          <c:idx val="1"/>
          <c:order val="1"/>
          <c:tx>
            <c:strRef>
              <c:f>DataSheet!$D$1</c:f>
              <c:strCache>
                <c:ptCount val="1"/>
                <c:pt idx="0">
                  <c:v>Killar</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I Sverige</c:v>
                </c:pt>
                <c:pt idx="1">
                  <c:v>I ett annat land </c:v>
                </c:pt>
              </c:strCache>
            </c:strRef>
          </c:cat>
          <c:val>
            <c:numRef>
              <c:f>DataSheet!$D$2:$D$3</c:f>
              <c:numCache>
                <c:formatCode>General</c:formatCode>
                <c:ptCount val="2"/>
                <c:pt idx="0">
                  <c:v>81.196600000000004</c:v>
                </c:pt>
                <c:pt idx="1">
                  <c:v>18.8034</c:v>
                </c:pt>
              </c:numCache>
            </c:numRef>
          </c:val>
          <c:extLst>
            <c:ext xmlns:c16="http://schemas.microsoft.com/office/drawing/2014/chart" uri="{C3380CC4-5D6E-409C-BE32-E72D297353CC}">
              <c16:uniqueId val="{00000001-35D2-4797-9C15-A1127387736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sz="1000" dirty="0"/>
              <a:t>Andel (%) som kan lita på någon av sina </a:t>
            </a:r>
          </a:p>
          <a:p>
            <a:pPr>
              <a:defRPr sz="1000" b="0" spc="50"/>
            </a:pPr>
            <a:r>
              <a:rPr lang="sv-SE" sz="1000" dirty="0"/>
              <a:t>föräldrar/vårdnadshavare</a:t>
            </a:r>
          </a:p>
        </c:rich>
      </c:tx>
      <c:overlay val="0"/>
    </c:title>
    <c:autoTitleDeleted val="0"/>
    <c:plotArea>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81.176500000000004</c:v>
                </c:pt>
                <c:pt idx="1">
                  <c:v>90.178600000000003</c:v>
                </c:pt>
              </c:numCache>
            </c:numRef>
          </c:val>
          <c:extLst>
            <c:ext xmlns:c16="http://schemas.microsoft.com/office/drawing/2014/chart" uri="{C3380CC4-5D6E-409C-BE32-E72D297353CC}">
              <c16:uniqueId val="{00000000-C557-4105-96ED-1950BAF8C952}"/>
            </c:ext>
          </c:extLst>
        </c:ser>
        <c:ser>
          <c:idx val="1"/>
          <c:order val="1"/>
          <c:tx>
            <c:strRef>
              <c:f>DataSheet!$D$1</c:f>
              <c:strCache>
                <c:ptCount val="1"/>
                <c:pt idx="0">
                  <c:v>Åk 9 och Gy 2</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91.232200000000006</c:v>
                </c:pt>
                <c:pt idx="1">
                  <c:v>95.257999999999996</c:v>
                </c:pt>
              </c:numCache>
            </c:numRef>
          </c:val>
          <c:extLst>
            <c:ext xmlns:c16="http://schemas.microsoft.com/office/drawing/2014/chart" uri="{C3380CC4-5D6E-409C-BE32-E72D297353CC}">
              <c16:uniqueId val="{00000001-C557-4105-96ED-1950BAF8C952}"/>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sz="1000" dirty="0"/>
              <a:t>Andel (%) som kan lita på någon av sina föräldrar/vårdnadshavare</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82.278499999999994</c:v>
                </c:pt>
                <c:pt idx="1">
                  <c:v>84.482799999999997</c:v>
                </c:pt>
              </c:numCache>
            </c:numRef>
          </c:val>
          <c:extLst>
            <c:ext xmlns:c16="http://schemas.microsoft.com/office/drawing/2014/chart" uri="{C3380CC4-5D6E-409C-BE32-E72D297353CC}">
              <c16:uniqueId val="{00000000-4D4C-408B-B9A1-35E4ABE58933}"/>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81.176500000000004</c:v>
                </c:pt>
                <c:pt idx="1">
                  <c:v>90.178600000000003</c:v>
                </c:pt>
              </c:numCache>
            </c:numRef>
          </c:val>
          <c:extLst>
            <c:ext xmlns:c16="http://schemas.microsoft.com/office/drawing/2014/chart" uri="{C3380CC4-5D6E-409C-BE32-E72D297353CC}">
              <c16:uniqueId val="{00000001-4D4C-408B-B9A1-35E4ABE58933}"/>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har andra vuxna i sin närhet som de kan berätta personliga saker för</a:t>
            </a:r>
          </a:p>
        </c:rich>
      </c:tx>
      <c:overlay val="0"/>
    </c:title>
    <c:autoTitleDeleted val="0"/>
    <c:plotArea>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88.235299999999995</c:v>
                </c:pt>
                <c:pt idx="1">
                  <c:v>85.585599999999999</c:v>
                </c:pt>
              </c:numCache>
            </c:numRef>
          </c:val>
          <c:extLst>
            <c:ext xmlns:c16="http://schemas.microsoft.com/office/drawing/2014/chart" uri="{C3380CC4-5D6E-409C-BE32-E72D297353CC}">
              <c16:uniqueId val="{00000000-D408-4C1E-B661-BC12C0CF9A38}"/>
            </c:ext>
          </c:extLst>
        </c:ser>
        <c:ser>
          <c:idx val="1"/>
          <c:order val="1"/>
          <c:tx>
            <c:strRef>
              <c:f>DataSheet!$D$1</c:f>
              <c:strCache>
                <c:ptCount val="1"/>
                <c:pt idx="0">
                  <c:v>Åk 9 och Gy 2</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83</c:v>
                </c:pt>
                <c:pt idx="1">
                  <c:v>86</c:v>
                </c:pt>
              </c:numCache>
            </c:numRef>
          </c:val>
          <c:extLst>
            <c:ext xmlns:c16="http://schemas.microsoft.com/office/drawing/2014/chart" uri="{C3380CC4-5D6E-409C-BE32-E72D297353CC}">
              <c16:uniqueId val="{00000001-D408-4C1E-B661-BC12C0CF9A38}"/>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Har du blivit utsatt för mobbning eller trakasserier på den skola du går nu? </a:t>
            </a:r>
            <a:r>
              <a:rPr lang="sv-SE" sz="1000" b="0" i="0" u="none" strike="noStrike" kern="1200" spc="50" baseline="0">
                <a:solidFill>
                  <a:prstClr val="black"/>
                </a:solidFill>
              </a:rPr>
              <a:t>(Andel i %)</a:t>
            </a:r>
            <a:r>
              <a:rPr lang="sv-SE"/>
              <a:t> </a:t>
            </a:r>
          </a:p>
        </c:rich>
      </c:tx>
      <c:overlay val="0"/>
    </c:title>
    <c:autoTitleDeleted val="0"/>
    <c:plotArea>
      <c:layout/>
      <c:barChart>
        <c:barDir val="col"/>
        <c:grouping val="clustered"/>
        <c:varyColors val="0"/>
        <c:ser>
          <c:idx val="0"/>
          <c:order val="0"/>
          <c:tx>
            <c:strRef>
              <c:f>DataSheet!$C$1</c:f>
              <c:strCache>
                <c:ptCount val="1"/>
                <c:pt idx="0">
                  <c:v>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Nej</c:v>
                </c:pt>
                <c:pt idx="1">
                  <c:v>Ja, av en eller flera elever</c:v>
                </c:pt>
              </c:strCache>
            </c:strRef>
          </c:cat>
          <c:val>
            <c:numRef>
              <c:f>DataSheet!$C$2:$C$3</c:f>
              <c:numCache>
                <c:formatCode>General</c:formatCode>
                <c:ptCount val="2"/>
                <c:pt idx="0">
                  <c:v>71.604900000000001</c:v>
                </c:pt>
                <c:pt idx="1">
                  <c:v>24.691400000000002</c:v>
                </c:pt>
              </c:numCache>
            </c:numRef>
          </c:val>
          <c:extLst>
            <c:ext xmlns:c16="http://schemas.microsoft.com/office/drawing/2014/chart" uri="{C3380CC4-5D6E-409C-BE32-E72D297353CC}">
              <c16:uniqueId val="{00000000-284F-48A9-A9AD-CC9059B4753D}"/>
            </c:ext>
          </c:extLst>
        </c:ser>
        <c:ser>
          <c:idx val="1"/>
          <c:order val="1"/>
          <c:tx>
            <c:strRef>
              <c:f>DataSheet!$D$1</c:f>
              <c:strCache>
                <c:ptCount val="1"/>
                <c:pt idx="0">
                  <c:v>Killar</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Nej</c:v>
                </c:pt>
                <c:pt idx="1">
                  <c:v>Ja, av en eller flera elever</c:v>
                </c:pt>
              </c:strCache>
            </c:strRef>
          </c:cat>
          <c:val>
            <c:numRef>
              <c:f>DataSheet!$D$2:$D$3</c:f>
              <c:numCache>
                <c:formatCode>General</c:formatCode>
                <c:ptCount val="2"/>
                <c:pt idx="0">
                  <c:v>74.528300000000002</c:v>
                </c:pt>
                <c:pt idx="1">
                  <c:v>18.867899999999999</c:v>
                </c:pt>
              </c:numCache>
            </c:numRef>
          </c:val>
          <c:extLst>
            <c:ext xmlns:c16="http://schemas.microsoft.com/office/drawing/2014/chart" uri="{C3380CC4-5D6E-409C-BE32-E72D297353CC}">
              <c16:uniqueId val="{00000001-284F-48A9-A9AD-CC9059B4753D}"/>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a:t>
            </a:r>
            <a:r>
              <a:rPr lang="sv-SE" i="1"/>
              <a:t>inte</a:t>
            </a:r>
            <a:r>
              <a:rPr lang="sv-SE"/>
              <a:t> varit med och mobbat andra unga</a:t>
            </a:r>
          </a:p>
        </c:rich>
      </c:tx>
      <c:overlay val="0"/>
    </c:title>
    <c:autoTitleDeleted val="0"/>
    <c:plotArea>
      <c:layout/>
      <c:barChart>
        <c:barDir val="col"/>
        <c:grouping val="clustered"/>
        <c:varyColors val="0"/>
        <c:ser>
          <c:idx val="0"/>
          <c:order val="0"/>
          <c:tx>
            <c:strRef>
              <c:f>DataSheet!$C$1</c:f>
              <c:strCache>
                <c:ptCount val="1"/>
                <c:pt idx="0">
                  <c:v>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DataSheet!$B$2:$B$2</c:f>
              <c:strCache>
                <c:ptCount val="1"/>
                <c:pt idx="0">
                  <c:v>Nej</c:v>
                </c:pt>
              </c:strCache>
            </c:strRef>
          </c:cat>
          <c:val>
            <c:numRef>
              <c:f>DataSheet!$C$2:$C$2</c:f>
              <c:numCache>
                <c:formatCode>General</c:formatCode>
                <c:ptCount val="1"/>
                <c:pt idx="0">
                  <c:v>95.122</c:v>
                </c:pt>
              </c:numCache>
            </c:numRef>
          </c:val>
          <c:extLst>
            <c:ext xmlns:c16="http://schemas.microsoft.com/office/drawing/2014/chart" uri="{C3380CC4-5D6E-409C-BE32-E72D297353CC}">
              <c16:uniqueId val="{00000000-9653-4B6A-90F8-F2672EEE4CA6}"/>
            </c:ext>
          </c:extLst>
        </c:ser>
        <c:ser>
          <c:idx val="1"/>
          <c:order val="1"/>
          <c:tx>
            <c:strRef>
              <c:f>DataSheet!$D$1</c:f>
              <c:strCache>
                <c:ptCount val="1"/>
                <c:pt idx="0">
                  <c:v>Killar</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DataSheet!$B$2:$B$2</c:f>
              <c:strCache>
                <c:ptCount val="1"/>
                <c:pt idx="0">
                  <c:v>Nej</c:v>
                </c:pt>
              </c:strCache>
            </c:strRef>
          </c:cat>
          <c:val>
            <c:numRef>
              <c:f>DataSheet!$D$2:$D$2</c:f>
              <c:numCache>
                <c:formatCode>General</c:formatCode>
                <c:ptCount val="1"/>
                <c:pt idx="0">
                  <c:v>83.018900000000002</c:v>
                </c:pt>
              </c:numCache>
            </c:numRef>
          </c:val>
          <c:extLst>
            <c:ext xmlns:c16="http://schemas.microsoft.com/office/drawing/2014/chart" uri="{C3380CC4-5D6E-409C-BE32-E72D297353CC}">
              <c16:uniqueId val="{00000001-9653-4B6A-90F8-F2672EEE4CA6}"/>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1"/>
        <c:axPos val="b"/>
        <c:numFmt formatCode="General" sourceLinked="1"/>
        <c:majorTickMark val="none"/>
        <c:minorTickMark val="none"/>
        <c:tickLblPos val="nextTo"/>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blivit utsatt för något av följande mot sin vilja</a:t>
            </a:r>
          </a:p>
        </c:rich>
      </c:tx>
      <c:overlay val="0"/>
    </c:title>
    <c:autoTitleDeleted val="0"/>
    <c:plotArea>
      <c:layout/>
      <c:barChart>
        <c:barDir val="col"/>
        <c:grouping val="clustered"/>
        <c:varyColors val="0"/>
        <c:ser>
          <c:idx val="0"/>
          <c:order val="0"/>
          <c:tx>
            <c:strRef>
              <c:f>DataSheet!$C$1</c:f>
              <c:strCache>
                <c:ptCount val="1"/>
                <c:pt idx="0">
                  <c:v>Tjejer - Anpassad skola</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Blivit kontaktad på sociala medier i sexuellt syfte</c:v>
                </c:pt>
                <c:pt idx="2">
                  <c:v>Att någon tafsat på dig</c:v>
                </c:pt>
                <c:pt idx="3">
                  <c:v>Tagit emot avklädda bilder</c:v>
                </c:pt>
              </c:strCache>
            </c:strRef>
          </c:cat>
          <c:val>
            <c:numRef>
              <c:f>DataSheet!$C$2:$C$5</c:f>
              <c:numCache>
                <c:formatCode>General</c:formatCode>
                <c:ptCount val="4"/>
                <c:pt idx="0">
                  <c:v>69.6203</c:v>
                </c:pt>
                <c:pt idx="1">
                  <c:v>15.1899</c:v>
                </c:pt>
                <c:pt idx="2">
                  <c:v>15.1899</c:v>
                </c:pt>
                <c:pt idx="3">
                  <c:v>7.5949</c:v>
                </c:pt>
              </c:numCache>
            </c:numRef>
          </c:val>
          <c:extLst>
            <c:ext xmlns:c16="http://schemas.microsoft.com/office/drawing/2014/chart" uri="{C3380CC4-5D6E-409C-BE32-E72D297353CC}">
              <c16:uniqueId val="{00000000-65F3-43D9-B03D-63FF2B6B96E3}"/>
            </c:ext>
          </c:extLst>
        </c:ser>
        <c:ser>
          <c:idx val="1"/>
          <c:order val="1"/>
          <c:tx>
            <c:strRef>
              <c:f>DataSheet!$D$1</c:f>
              <c:strCache>
                <c:ptCount val="1"/>
                <c:pt idx="0">
                  <c:v>Tjejer - Åk 9 och Gy 2</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Blivit kontaktad på sociala medier i sexuellt syfte</c:v>
                </c:pt>
                <c:pt idx="2">
                  <c:v>Att någon tafsat på dig</c:v>
                </c:pt>
                <c:pt idx="3">
                  <c:v>Tagit emot avklädda bilder</c:v>
                </c:pt>
              </c:strCache>
            </c:strRef>
          </c:cat>
          <c:val>
            <c:numRef>
              <c:f>DataSheet!$D$2:$D$5</c:f>
              <c:numCache>
                <c:formatCode>General</c:formatCode>
                <c:ptCount val="4"/>
                <c:pt idx="0">
                  <c:v>60</c:v>
                </c:pt>
                <c:pt idx="1">
                  <c:v>20.0962</c:v>
                </c:pt>
                <c:pt idx="2">
                  <c:v>18.3568</c:v>
                </c:pt>
                <c:pt idx="3">
                  <c:v>20</c:v>
                </c:pt>
              </c:numCache>
            </c:numRef>
          </c:val>
          <c:extLst>
            <c:ext xmlns:c16="http://schemas.microsoft.com/office/drawing/2014/chart" uri="{C3380CC4-5D6E-409C-BE32-E72D297353CC}">
              <c16:uniqueId val="{00000001-65F3-43D9-B03D-63FF2B6B96E3}"/>
            </c:ext>
          </c:extLst>
        </c:ser>
        <c:ser>
          <c:idx val="2"/>
          <c:order val="2"/>
          <c:tx>
            <c:strRef>
              <c:f>DataSheet!$E$1</c:f>
              <c:strCache>
                <c:ptCount val="1"/>
                <c:pt idx="0">
                  <c:v>Killar - 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Blivit kontaktad på sociala medier i sexuellt syfte</c:v>
                </c:pt>
                <c:pt idx="2">
                  <c:v>Att någon tafsat på dig</c:v>
                </c:pt>
                <c:pt idx="3">
                  <c:v>Tagit emot avklädda bilder</c:v>
                </c:pt>
              </c:strCache>
            </c:strRef>
          </c:cat>
          <c:val>
            <c:numRef>
              <c:f>DataSheet!$E$2:$E$5</c:f>
              <c:numCache>
                <c:formatCode>General</c:formatCode>
                <c:ptCount val="4"/>
                <c:pt idx="0">
                  <c:v>88.349500000000006</c:v>
                </c:pt>
                <c:pt idx="1">
                  <c:v>4.8544</c:v>
                </c:pt>
                <c:pt idx="2">
                  <c:v>5.8251999999999997</c:v>
                </c:pt>
                <c:pt idx="3">
                  <c:v>4.8544</c:v>
                </c:pt>
              </c:numCache>
            </c:numRef>
          </c:val>
          <c:extLst>
            <c:ext xmlns:c16="http://schemas.microsoft.com/office/drawing/2014/chart" uri="{C3380CC4-5D6E-409C-BE32-E72D297353CC}">
              <c16:uniqueId val="{00000002-65F3-43D9-B03D-63FF2B6B96E3}"/>
            </c:ext>
          </c:extLst>
        </c:ser>
        <c:ser>
          <c:idx val="4"/>
          <c:order val="3"/>
          <c:tx>
            <c:strRef>
              <c:f>DataSheet!$F$1</c:f>
              <c:strCache>
                <c:ptCount val="1"/>
                <c:pt idx="0">
                  <c:v>Killar - Åk 9 och Gy 2</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Blivit kontaktad på sociala medier i sexuellt syfte</c:v>
                </c:pt>
                <c:pt idx="2">
                  <c:v>Att någon tafsat på dig</c:v>
                </c:pt>
                <c:pt idx="3">
                  <c:v>Tagit emot avklädda bilder</c:v>
                </c:pt>
              </c:strCache>
            </c:strRef>
          </c:cat>
          <c:val>
            <c:numRef>
              <c:f>DataSheet!$F$2:$F$5</c:f>
              <c:numCache>
                <c:formatCode>General</c:formatCode>
                <c:ptCount val="4"/>
                <c:pt idx="0">
                  <c:v>78</c:v>
                </c:pt>
                <c:pt idx="1">
                  <c:v>4.4542999999999999</c:v>
                </c:pt>
                <c:pt idx="2">
                  <c:v>4.8956999999999997</c:v>
                </c:pt>
                <c:pt idx="3">
                  <c:v>5.2568000000000001</c:v>
                </c:pt>
              </c:numCache>
            </c:numRef>
          </c:val>
          <c:extLst>
            <c:ext xmlns:c16="http://schemas.microsoft.com/office/drawing/2014/chart" uri="{C3380CC4-5D6E-409C-BE32-E72D297353CC}">
              <c16:uniqueId val="{00000003-65F3-43D9-B03D-63FF2B6B96E3}"/>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dirty="0"/>
              <a:t>Andel (%) som trivs </a:t>
            </a:r>
            <a:r>
              <a:rPr lang="sv-SE" i="1" dirty="0"/>
              <a:t>mycket bra </a:t>
            </a:r>
            <a:r>
              <a:rPr lang="sv-SE" dirty="0"/>
              <a:t>eller </a:t>
            </a:r>
            <a:r>
              <a:rPr lang="sv-SE" i="1" dirty="0"/>
              <a:t>ganska bra </a:t>
            </a:r>
            <a:r>
              <a:rPr lang="sv-SE" dirty="0"/>
              <a:t>med livet</a:t>
            </a:r>
          </a:p>
        </c:rich>
      </c:tx>
      <c:overlay val="0"/>
    </c:title>
    <c:autoTitleDeleted val="0"/>
    <c:plotArea>
      <c:layout/>
      <c:barChart>
        <c:barDir val="col"/>
        <c:grouping val="clustered"/>
        <c:varyColors val="0"/>
        <c:ser>
          <c:idx val="0"/>
          <c:order val="0"/>
          <c:tx>
            <c:strRef>
              <c:f>DataSheet!$C$1</c:f>
              <c:strCache>
                <c:ptCount val="1"/>
                <c:pt idx="0">
                  <c:v>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DataSheet!$B$2:$B$2</c:f>
              <c:strCache>
                <c:ptCount val="1"/>
                <c:pt idx="0">
                  <c:v>Mycket/ganska bra</c:v>
                </c:pt>
              </c:strCache>
            </c:strRef>
          </c:cat>
          <c:val>
            <c:numRef>
              <c:f>DataSheet!$C$2:$C$2</c:f>
              <c:numCache>
                <c:formatCode>General</c:formatCode>
                <c:ptCount val="1"/>
                <c:pt idx="0">
                  <c:v>88.198800000000006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Killar</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DataSheet!$B$2:$B$2</c:f>
              <c:strCache>
                <c:ptCount val="1"/>
                <c:pt idx="0">
                  <c:v>Mycket/ganska bra</c:v>
                </c:pt>
              </c:strCache>
            </c:strRef>
          </c:cat>
          <c:val>
            <c:numRef>
              <c:f>DataSheet!$D$2:$D$2</c:f>
              <c:numCache>
                <c:formatCode>General</c:formatCode>
                <c:ptCount val="1"/>
                <c:pt idx="0">
                  <c:v>95.555599999999998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1"/>
        <c:axPos val="b"/>
        <c:numFmt formatCode="General" sourceLinked="1"/>
        <c:majorTickMark val="none"/>
        <c:minorTickMark val="none"/>
        <c:tickLblPos val="nextTo"/>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trivs </a:t>
            </a:r>
            <a:r>
              <a:rPr lang="sv-SE" i="1"/>
              <a:t>mycket bra </a:t>
            </a:r>
            <a:r>
              <a:rPr lang="sv-SE"/>
              <a:t>eller </a:t>
            </a:r>
            <a:r>
              <a:rPr lang="sv-SE" i="1"/>
              <a:t>ganska bra </a:t>
            </a:r>
            <a:r>
              <a:rPr lang="sv-SE"/>
              <a:t>med livet</a:t>
            </a:r>
          </a:p>
        </c:rich>
      </c:tx>
      <c:layout>
        <c:manualLayout>
          <c:xMode val="edge"/>
          <c:yMode val="edge"/>
          <c:x val="0.15370648533226169"/>
          <c:y val="2.6879465966389557E-2"/>
        </c:manualLayout>
      </c:layout>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88.461500000000001</c:v>
                </c:pt>
                <c:pt idx="1">
                  <c:v>94.915300000000002</c:v>
                </c:pt>
              </c:numCache>
            </c:numRef>
          </c:val>
          <c:extLst>
            <c:ext xmlns:c16="http://schemas.microsoft.com/office/drawing/2014/chart" uri="{C3380CC4-5D6E-409C-BE32-E72D297353CC}">
              <c16:uniqueId val="{00000000-9F8F-489A-905E-5CE63DA66404}"/>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87.951800000000006</c:v>
                </c:pt>
                <c:pt idx="1">
                  <c:v>96.261700000000005</c:v>
                </c:pt>
              </c:numCache>
            </c:numRef>
          </c:val>
          <c:extLst>
            <c:ext xmlns:c16="http://schemas.microsoft.com/office/drawing/2014/chart" uri="{C3380CC4-5D6E-409C-BE32-E72D297353CC}">
              <c16:uniqueId val="{00000001-9F8F-489A-905E-5CE63DA66404}"/>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trivs </a:t>
            </a:r>
            <a:r>
              <a:rPr lang="sv-SE" i="1"/>
              <a:t>mycket bra </a:t>
            </a:r>
            <a:r>
              <a:rPr lang="sv-SE"/>
              <a:t>eller </a:t>
            </a:r>
            <a:r>
              <a:rPr lang="sv-SE" i="1"/>
              <a:t>ganska bra </a:t>
            </a:r>
            <a:r>
              <a:rPr lang="sv-SE"/>
              <a:t>med följande</a:t>
            </a:r>
          </a:p>
        </c:rich>
      </c:tx>
      <c:overlay val="0"/>
    </c:title>
    <c:autoTitleDeleted val="0"/>
    <c:plotArea>
      <c:layout/>
      <c:barChart>
        <c:barDir val="col"/>
        <c:grouping val="clustered"/>
        <c:varyColors val="0"/>
        <c:ser>
          <c:idx val="0"/>
          <c:order val="0"/>
          <c:tx>
            <c:strRef>
              <c:f>DataSheet!$C$1</c:f>
              <c:strCache>
                <c:ptCount val="1"/>
                <c:pt idx="0">
                  <c:v>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kompisar</c:v>
                </c:pt>
                <c:pt idx="1">
                  <c:v>fritiden</c:v>
                </c:pt>
                <c:pt idx="2">
                  <c:v>skolan</c:v>
                </c:pt>
              </c:strCache>
            </c:strRef>
          </c:cat>
          <c:val>
            <c:numRef>
              <c:f>DataSheet!$C$2:$C$4</c:f>
              <c:numCache>
                <c:formatCode>General</c:formatCode>
                <c:ptCount val="3"/>
                <c:pt idx="0">
                  <c:v>96.341499999999996</c:v>
                </c:pt>
                <c:pt idx="1">
                  <c:v>95.122</c:v>
                </c:pt>
                <c:pt idx="2">
                  <c:v>92.682900000000004</c:v>
                </c:pt>
              </c:numCache>
            </c:numRef>
          </c:val>
          <c:extLst>
            <c:ext xmlns:c16="http://schemas.microsoft.com/office/drawing/2014/chart" uri="{C3380CC4-5D6E-409C-BE32-E72D297353CC}">
              <c16:uniqueId val="{00000000-999A-4528-B5AF-022D4380B17E}"/>
            </c:ext>
          </c:extLst>
        </c:ser>
        <c:ser>
          <c:idx val="1"/>
          <c:order val="1"/>
          <c:tx>
            <c:strRef>
              <c:f>DataSheet!$D$1</c:f>
              <c:strCache>
                <c:ptCount val="1"/>
                <c:pt idx="0">
                  <c:v>Killar</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kompisar</c:v>
                </c:pt>
                <c:pt idx="1">
                  <c:v>fritiden</c:v>
                </c:pt>
                <c:pt idx="2">
                  <c:v>skolan</c:v>
                </c:pt>
              </c:strCache>
            </c:strRef>
          </c:cat>
          <c:val>
            <c:numRef>
              <c:f>DataSheet!$D$2:$D$4</c:f>
              <c:numCache>
                <c:formatCode>General</c:formatCode>
                <c:ptCount val="3"/>
                <c:pt idx="0">
                  <c:v>95.327100000000002</c:v>
                </c:pt>
                <c:pt idx="1">
                  <c:v>95.283000000000001</c:v>
                </c:pt>
                <c:pt idx="2">
                  <c:v>97.196299999999994</c:v>
                </c:pt>
              </c:numCache>
            </c:numRef>
          </c:val>
          <c:extLst>
            <c:ext xmlns:c16="http://schemas.microsoft.com/office/drawing/2014/chart" uri="{C3380CC4-5D6E-409C-BE32-E72D297353CC}">
              <c16:uniqueId val="{00000001-999A-4528-B5AF-022D4380B17E}"/>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ser positivt på framtiden</a:t>
            </a:r>
          </a:p>
        </c:rich>
      </c:tx>
      <c:overlay val="0"/>
    </c:title>
    <c:autoTitleDeleted val="0"/>
    <c:plotArea>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63.855400000000003</c:v>
                </c:pt>
                <c:pt idx="1">
                  <c:v>75</c:v>
                </c:pt>
              </c:numCache>
            </c:numRef>
          </c:val>
          <c:extLst>
            <c:ext xmlns:c16="http://schemas.microsoft.com/office/drawing/2014/chart" uri="{C3380CC4-5D6E-409C-BE32-E72D297353CC}">
              <c16:uniqueId val="{00000000-420B-4D06-9170-D65FF4472659}"/>
            </c:ext>
          </c:extLst>
        </c:ser>
        <c:ser>
          <c:idx val="1"/>
          <c:order val="1"/>
          <c:tx>
            <c:strRef>
              <c:f>DataSheet!$D$1</c:f>
              <c:strCache>
                <c:ptCount val="1"/>
                <c:pt idx="0">
                  <c:v>Åk 9 och Gy 2</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75.560199999999995</c:v>
                </c:pt>
                <c:pt idx="1">
                  <c:v>84.3249</c:v>
                </c:pt>
              </c:numCache>
            </c:numRef>
          </c:val>
          <c:extLst>
            <c:ext xmlns:c16="http://schemas.microsoft.com/office/drawing/2014/chart" uri="{C3380CC4-5D6E-409C-BE32-E72D297353CC}">
              <c16:uniqueId val="{00000001-420B-4D06-9170-D65FF4472659}"/>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upplever </a:t>
            </a:r>
            <a:r>
              <a:rPr lang="sv-SE" i="1"/>
              <a:t>bra </a:t>
            </a:r>
            <a:r>
              <a:rPr lang="sv-SE"/>
              <a:t>eller </a:t>
            </a:r>
            <a:r>
              <a:rPr lang="sv-SE" i="1"/>
              <a:t>mycket bra </a:t>
            </a:r>
            <a:r>
              <a:rPr lang="sv-SE"/>
              <a:t>allmän hälsa</a:t>
            </a:r>
          </a:p>
        </c:rich>
      </c:tx>
      <c:overlay val="0"/>
    </c:title>
    <c:autoTitleDeleted val="0"/>
    <c:plotArea>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54.444400000000002</c:v>
                </c:pt>
                <c:pt idx="1">
                  <c:v>77.777799999999999</c:v>
                </c:pt>
              </c:numCache>
            </c:numRef>
          </c:val>
          <c:extLst>
            <c:ext xmlns:c16="http://schemas.microsoft.com/office/drawing/2014/chart" uri="{C3380CC4-5D6E-409C-BE32-E72D297353CC}">
              <c16:uniqueId val="{00000000-7E4B-48F6-84F5-2F6F33F2C18F}"/>
            </c:ext>
          </c:extLst>
        </c:ser>
        <c:ser>
          <c:idx val="1"/>
          <c:order val="1"/>
          <c:tx>
            <c:strRef>
              <c:f>DataSheet!$D$1</c:f>
              <c:strCache>
                <c:ptCount val="1"/>
                <c:pt idx="0">
                  <c:v>Åk 9 och Gy 2</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65.042500000000004</c:v>
                </c:pt>
                <c:pt idx="1">
                  <c:v>83.796899999999994</c:v>
                </c:pt>
              </c:numCache>
            </c:numRef>
          </c:val>
          <c:extLst>
            <c:ext xmlns:c16="http://schemas.microsoft.com/office/drawing/2014/chart" uri="{C3380CC4-5D6E-409C-BE32-E72D297353CC}">
              <c16:uniqueId val="{00000001-7E4B-48F6-84F5-2F6F33F2C18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ser positivt på framtiden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59.493699999999997</c:v>
                </c:pt>
                <c:pt idx="1">
                  <c:v>81.034499999999994</c:v>
                </c:pt>
              </c:numCache>
            </c:numRef>
          </c:val>
          <c:extLst>
            <c:ext xmlns:c16="http://schemas.microsoft.com/office/drawing/2014/chart" uri="{C3380CC4-5D6E-409C-BE32-E72D297353CC}">
              <c16:uniqueId val="{00000000-1CEF-49C9-94C9-80E3143ECD39}"/>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63.855400000000003</c:v>
                </c:pt>
                <c:pt idx="1">
                  <c:v>75</c:v>
                </c:pt>
              </c:numCache>
            </c:numRef>
          </c:val>
          <c:extLst>
            <c:ext xmlns:c16="http://schemas.microsoft.com/office/drawing/2014/chart" uri="{C3380CC4-5D6E-409C-BE32-E72D297353CC}">
              <c16:uniqueId val="{00000001-1CEF-49C9-94C9-80E3143ECD39}"/>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Vad vill du göra när du gått ut skolan? </a:t>
            </a:r>
            <a:r>
              <a:rPr lang="sv-SE" sz="1000" b="0" i="0" u="none" strike="noStrike" kern="1200" spc="50" baseline="0">
                <a:solidFill>
                  <a:prstClr val="black"/>
                </a:solidFill>
              </a:rPr>
              <a:t>(Andel i %)</a:t>
            </a:r>
            <a:endParaRPr lang="sv-SE"/>
          </a:p>
        </c:rich>
      </c:tx>
      <c:overlay val="0"/>
    </c:title>
    <c:autoTitleDeleted val="0"/>
    <c:plotArea>
      <c:layout/>
      <c:barChart>
        <c:barDir val="col"/>
        <c:grouping val="clustered"/>
        <c:varyColors val="0"/>
        <c:ser>
          <c:idx val="0"/>
          <c:order val="0"/>
          <c:tx>
            <c:strRef>
              <c:f>DataSheet!$C$1</c:f>
              <c:strCache>
                <c:ptCount val="1"/>
                <c:pt idx="0">
                  <c:v>Jobba</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54.878</c:v>
                </c:pt>
                <c:pt idx="1">
                  <c:v>59.813099999999999</c:v>
                </c:pt>
              </c:numCache>
            </c:numRef>
          </c:val>
          <c:extLst>
            <c:ext xmlns:c16="http://schemas.microsoft.com/office/drawing/2014/chart" uri="{C3380CC4-5D6E-409C-BE32-E72D297353CC}">
              <c16:uniqueId val="{00000000-1AAF-4A15-B0B9-2E82ACFE53CC}"/>
            </c:ext>
          </c:extLst>
        </c:ser>
        <c:ser>
          <c:idx val="1"/>
          <c:order val="1"/>
          <c:tx>
            <c:strRef>
              <c:f>DataSheet!$D$1</c:f>
              <c:strCache>
                <c:ptCount val="1"/>
                <c:pt idx="0">
                  <c:v>Studera</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9.7561</c:v>
                </c:pt>
                <c:pt idx="1">
                  <c:v>12.1495</c:v>
                </c:pt>
              </c:numCache>
            </c:numRef>
          </c:val>
          <c:extLst>
            <c:ext xmlns:c16="http://schemas.microsoft.com/office/drawing/2014/chart" uri="{C3380CC4-5D6E-409C-BE32-E72D297353CC}">
              <c16:uniqueId val="{00000001-1AAF-4A15-B0B9-2E82ACFE53CC}"/>
            </c:ext>
          </c:extLst>
        </c:ser>
        <c:ser>
          <c:idx val="2"/>
          <c:order val="2"/>
          <c:tx>
            <c:strRef>
              <c:f>DataSheet!$E$1</c:f>
              <c:strCache>
                <c:ptCount val="1"/>
                <c:pt idx="0">
                  <c:v>Vet inte</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DataSheet!$E$2:$E$3</c:f>
              <c:numCache>
                <c:formatCode>General</c:formatCode>
                <c:ptCount val="2"/>
                <c:pt idx="0">
                  <c:v>28.0488</c:v>
                </c:pt>
                <c:pt idx="1">
                  <c:v>20.560700000000001</c:v>
                </c:pt>
              </c:numCache>
            </c:numRef>
          </c:val>
          <c:extLst>
            <c:ext xmlns:c16="http://schemas.microsoft.com/office/drawing/2014/chart" uri="{C3380CC4-5D6E-409C-BE32-E72D297353CC}">
              <c16:uniqueId val="{00000002-1AAF-4A15-B0B9-2E82ACFE53CC}"/>
            </c:ext>
          </c:extLst>
        </c:ser>
        <c:ser>
          <c:idx val="4"/>
          <c:order val="3"/>
          <c:tx>
            <c:strRef>
              <c:f>DataSheet!$F$1</c:f>
              <c:strCache>
                <c:ptCount val="1"/>
                <c:pt idx="0">
                  <c:v>Något annat</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DataSheet!$F$2:$F$3</c:f>
              <c:numCache>
                <c:formatCode>General</c:formatCode>
                <c:ptCount val="2"/>
                <c:pt idx="0">
                  <c:v>7.3170999999999999</c:v>
                </c:pt>
                <c:pt idx="1">
                  <c:v>7.4766000000000004</c:v>
                </c:pt>
              </c:numCache>
            </c:numRef>
          </c:val>
          <c:extLst>
            <c:ext xmlns:c16="http://schemas.microsoft.com/office/drawing/2014/chart" uri="{C3380CC4-5D6E-409C-BE32-E72D297353CC}">
              <c16:uniqueId val="{00000003-1AAF-4A15-B0B9-2E82ACFE53CC}"/>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upplever </a:t>
            </a:r>
            <a:r>
              <a:rPr lang="sv-SE" i="1"/>
              <a:t>bra </a:t>
            </a:r>
            <a:r>
              <a:rPr lang="sv-SE"/>
              <a:t>eller </a:t>
            </a:r>
            <a:r>
              <a:rPr lang="sv-SE" i="1"/>
              <a:t>mycket bra </a:t>
            </a:r>
            <a:r>
              <a:rPr lang="sv-SE"/>
              <a:t>allmän hälsa</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DataSheet!$C$2:$C$3</c:f>
              <c:numCache>
                <c:formatCode>General</c:formatCode>
                <c:ptCount val="2"/>
                <c:pt idx="0">
                  <c:v>74.074100000000001</c:v>
                </c:pt>
                <c:pt idx="1">
                  <c:v>84.745800000000003</c:v>
                </c:pt>
              </c:numCache>
            </c:numRef>
          </c:val>
          <c:extLst>
            <c:ext xmlns:c16="http://schemas.microsoft.com/office/drawing/2014/chart" uri="{C3380CC4-5D6E-409C-BE32-E72D297353CC}">
              <c16:uniqueId val="{00000000-0656-4213-8C00-2212728E2218}"/>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Tjejer</c:v>
                </c:pt>
                <c:pt idx="1">
                  <c:v>Killar</c:v>
                </c:pt>
              </c:strCache>
            </c:strRef>
          </c:cat>
          <c:val>
            <c:numRef>
              <c:f>DataSheet!$D$2:$D$3</c:f>
              <c:numCache>
                <c:formatCode>General</c:formatCode>
                <c:ptCount val="2"/>
                <c:pt idx="0">
                  <c:v>54.444400000000002</c:v>
                </c:pt>
                <c:pt idx="1">
                  <c:v>77.777799999999999</c:v>
                </c:pt>
              </c:numCache>
            </c:numRef>
          </c:val>
          <c:extLst>
            <c:ext xmlns:c16="http://schemas.microsoft.com/office/drawing/2014/chart" uri="{C3380CC4-5D6E-409C-BE32-E72D297353CC}">
              <c16:uniqueId val="{00000001-0656-4213-8C00-2212728E2218}"/>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a:t>
            </a:r>
            <a:r>
              <a:rPr lang="sv-SE" i="1"/>
              <a:t>håller med </a:t>
            </a:r>
            <a:r>
              <a:rPr lang="sv-SE"/>
              <a:t>i följande påstående</a:t>
            </a:r>
          </a:p>
        </c:rich>
      </c:tx>
      <c:overlay val="0"/>
    </c:title>
    <c:autoTitleDeleted val="0"/>
    <c:plotArea>
      <c:layout/>
      <c:barChart>
        <c:barDir val="col"/>
        <c:grouping val="clustered"/>
        <c:varyColors val="0"/>
        <c:ser>
          <c:idx val="0"/>
          <c:order val="0"/>
          <c:tx>
            <c:strRef>
              <c:f>DataSheet!$C$1</c:f>
              <c:strCache>
                <c:ptCount val="1"/>
                <c:pt idx="0">
                  <c:v>Anpassad skola</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DataSheet!$A$2:$B$7</c:f>
              <c:multiLvlStrCache>
                <c:ptCount val="6"/>
                <c:lvl>
                  <c:pt idx="0">
                    <c:v>Tjejer</c:v>
                  </c:pt>
                  <c:pt idx="1">
                    <c:v>Killar</c:v>
                  </c:pt>
                  <c:pt idx="2">
                    <c:v>Tjejer</c:v>
                  </c:pt>
                  <c:pt idx="3">
                    <c:v>Killar</c:v>
                  </c:pt>
                  <c:pt idx="4">
                    <c:v>Tjejer</c:v>
                  </c:pt>
                  <c:pt idx="5">
                    <c:v>Killar</c:v>
                  </c:pt>
                </c:lvl>
                <c:lvl>
                  <c:pt idx="0">
                    <c:v>Jag tycker om mig själv</c:v>
                  </c:pt>
                  <c:pt idx="2">
                    <c:v>Jag är tillräckligt bra som jag är</c:v>
                  </c:pt>
                  <c:pt idx="4">
                    <c:v>Andra tycker om mig</c:v>
                  </c:pt>
                </c:lvl>
              </c:multiLvlStrCache>
            </c:multiLvlStrRef>
          </c:cat>
          <c:val>
            <c:numRef>
              <c:f>DataSheet!$C$2:$C$7</c:f>
              <c:numCache>
                <c:formatCode>General</c:formatCode>
                <c:ptCount val="6"/>
                <c:pt idx="0">
                  <c:v>62.921300000000002</c:v>
                </c:pt>
                <c:pt idx="1">
                  <c:v>83.620699999999999</c:v>
                </c:pt>
                <c:pt idx="2">
                  <c:v>75.555599999999998</c:v>
                </c:pt>
                <c:pt idx="3">
                  <c:v>81.034499999999994</c:v>
                </c:pt>
                <c:pt idx="4">
                  <c:v>73.333299999999994</c:v>
                </c:pt>
                <c:pt idx="5">
                  <c:v>75.438599999999994</c:v>
                </c:pt>
              </c:numCache>
            </c:numRef>
          </c:val>
          <c:extLst>
            <c:ext xmlns:c16="http://schemas.microsoft.com/office/drawing/2014/chart" uri="{C3380CC4-5D6E-409C-BE32-E72D297353CC}">
              <c16:uniqueId val="{00000000-107D-4FD2-BE54-071D2E4BA951}"/>
            </c:ext>
          </c:extLst>
        </c:ser>
        <c:ser>
          <c:idx val="1"/>
          <c:order val="1"/>
          <c:tx>
            <c:strRef>
              <c:f>DataSheet!$D$1</c:f>
              <c:strCache>
                <c:ptCount val="1"/>
                <c:pt idx="0">
                  <c:v>Åk 9 och Gy 2</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DataSheet!$A$2:$B$7</c:f>
              <c:multiLvlStrCache>
                <c:ptCount val="6"/>
                <c:lvl>
                  <c:pt idx="0">
                    <c:v>Tjejer</c:v>
                  </c:pt>
                  <c:pt idx="1">
                    <c:v>Killar</c:v>
                  </c:pt>
                  <c:pt idx="2">
                    <c:v>Tjejer</c:v>
                  </c:pt>
                  <c:pt idx="3">
                    <c:v>Killar</c:v>
                  </c:pt>
                  <c:pt idx="4">
                    <c:v>Tjejer</c:v>
                  </c:pt>
                  <c:pt idx="5">
                    <c:v>Killar</c:v>
                  </c:pt>
                </c:lvl>
                <c:lvl>
                  <c:pt idx="0">
                    <c:v>Jag tycker om mig själv</c:v>
                  </c:pt>
                  <c:pt idx="2">
                    <c:v>Jag är tillräckligt bra som jag är</c:v>
                  </c:pt>
                  <c:pt idx="4">
                    <c:v>Andra tycker om mig</c:v>
                  </c:pt>
                </c:lvl>
              </c:multiLvlStrCache>
            </c:multiLvlStrRef>
          </c:cat>
          <c:val>
            <c:numRef>
              <c:f>DataSheet!$D$2:$D$7</c:f>
              <c:numCache>
                <c:formatCode>General</c:formatCode>
                <c:ptCount val="6"/>
                <c:pt idx="0">
                  <c:v>62.438400000000001</c:v>
                </c:pt>
                <c:pt idx="1">
                  <c:v>84.8249</c:v>
                </c:pt>
                <c:pt idx="2">
                  <c:v>62</c:v>
                </c:pt>
                <c:pt idx="3">
                  <c:v>79.960999999999999</c:v>
                </c:pt>
                <c:pt idx="4">
                  <c:v>71</c:v>
                </c:pt>
                <c:pt idx="5">
                  <c:v>82.099800000000002</c:v>
                </c:pt>
              </c:numCache>
            </c:numRef>
          </c:val>
          <c:extLst>
            <c:ext xmlns:c16="http://schemas.microsoft.com/office/drawing/2014/chart" uri="{C3380CC4-5D6E-409C-BE32-E72D297353CC}">
              <c16:uniqueId val="{00000001-107D-4FD2-BE54-071D2E4BA951}"/>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9AC6D-BC4E-495A-99EE-B693F0754AE7}" type="datetimeFigureOut">
              <a:rPr lang="sv-SE" smtClean="0"/>
              <a:t>2024-02-08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5A127-2BA4-48E7-87FF-AF3694EE183A}" type="slidenum">
              <a:rPr lang="sv-SE" smtClean="0"/>
              <a:t>‹#›</a:t>
            </a:fld>
            <a:endParaRPr lang="sv-SE"/>
          </a:p>
        </p:txBody>
      </p:sp>
    </p:spTree>
    <p:extLst>
      <p:ext uri="{BB962C8B-B14F-4D97-AF65-F5344CB8AC3E}">
        <p14:creationId xmlns:p14="http://schemas.microsoft.com/office/powerpoint/2010/main" val="2472076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69619F0-74ED-4924-B387-65431DB76F54}" type="slidenum">
              <a:rPr lang="sv-SE" smtClean="0"/>
              <a:t>16</a:t>
            </a:fld>
            <a:endParaRPr lang="sv-SE"/>
          </a:p>
        </p:txBody>
      </p:sp>
    </p:spTree>
    <p:extLst>
      <p:ext uri="{BB962C8B-B14F-4D97-AF65-F5344CB8AC3E}">
        <p14:creationId xmlns:p14="http://schemas.microsoft.com/office/powerpoint/2010/main" val="2475860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69619F0-74ED-4924-B387-65431DB76F54}" type="slidenum">
              <a:rPr lang="sv-SE" smtClean="0"/>
              <a:t>17</a:t>
            </a:fld>
            <a:endParaRPr lang="sv-SE"/>
          </a:p>
        </p:txBody>
      </p:sp>
    </p:spTree>
    <p:extLst>
      <p:ext uri="{BB962C8B-B14F-4D97-AF65-F5344CB8AC3E}">
        <p14:creationId xmlns:p14="http://schemas.microsoft.com/office/powerpoint/2010/main" val="921356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766F0FB-B990-4272-9C14-C019B508B521}" type="slidenum">
              <a:rPr lang="sv-SE" smtClean="0"/>
              <a:t>28</a:t>
            </a:fld>
            <a:endParaRPr lang="sv-SE"/>
          </a:p>
        </p:txBody>
      </p:sp>
    </p:spTree>
    <p:extLst>
      <p:ext uri="{BB962C8B-B14F-4D97-AF65-F5344CB8AC3E}">
        <p14:creationId xmlns:p14="http://schemas.microsoft.com/office/powerpoint/2010/main" val="1695266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766F0FB-B990-4272-9C14-C019B508B521}" type="slidenum">
              <a:rPr lang="sv-SE" smtClean="0"/>
              <a:t>29</a:t>
            </a:fld>
            <a:endParaRPr lang="sv-SE"/>
          </a:p>
        </p:txBody>
      </p:sp>
    </p:spTree>
    <p:extLst>
      <p:ext uri="{BB962C8B-B14F-4D97-AF65-F5344CB8AC3E}">
        <p14:creationId xmlns:p14="http://schemas.microsoft.com/office/powerpoint/2010/main" val="1498539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766F0FB-B990-4272-9C14-C019B508B521}" type="slidenum">
              <a:rPr lang="sv-SE" smtClean="0"/>
              <a:t>30</a:t>
            </a:fld>
            <a:endParaRPr lang="sv-SE"/>
          </a:p>
        </p:txBody>
      </p:sp>
    </p:spTree>
    <p:extLst>
      <p:ext uri="{BB962C8B-B14F-4D97-AF65-F5344CB8AC3E}">
        <p14:creationId xmlns:p14="http://schemas.microsoft.com/office/powerpoint/2010/main" val="1388624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Master" Target="../slideMasters/slideMaster2.xml"/><Relationship Id="rId4" Type="http://schemas.openxmlformats.org/officeDocument/2006/relationships/image" Target="../media/image7.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bin"/><Relationship Id="rId7" Type="http://schemas.openxmlformats.org/officeDocument/2006/relationships/image" Target="../media/image12.bin"/><Relationship Id="rId2" Type="http://schemas.openxmlformats.org/officeDocument/2006/relationships/image" Target="../media/image8.bin"/><Relationship Id="rId1" Type="http://schemas.openxmlformats.org/officeDocument/2006/relationships/slideMaster" Target="../slideMasters/slideMaster2.xml"/><Relationship Id="rId6" Type="http://schemas.openxmlformats.org/officeDocument/2006/relationships/image" Target="../media/image5.bin"/><Relationship Id="rId5" Type="http://schemas.openxmlformats.org/officeDocument/2006/relationships/image" Target="../media/image11.bin"/><Relationship Id="rId4" Type="http://schemas.openxmlformats.org/officeDocument/2006/relationships/image" Target="../media/image10.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3.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4.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mpty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a:t>Avsnittsrubrik</a:t>
            </a:r>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a:solidFill>
                  <a:schemeClr val="bg1"/>
                </a:solidFill>
              </a:rPr>
              <a:t>Region Jönköpings</a:t>
            </a:r>
            <a:r>
              <a:rPr lang="sv-SE" sz="2200" b="1" baseline="0">
                <a:solidFill>
                  <a:schemeClr val="bg1"/>
                </a:solidFill>
              </a:rPr>
              <a:t> län</a:t>
            </a:r>
            <a:endParaRPr lang="sv-SE" sz="2200" b="1">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a:solidFill>
                  <a:srgbClr val="B1063A"/>
                </a:solidFill>
              </a:rPr>
              <a:t>Region Jönköpings</a:t>
            </a:r>
            <a:r>
              <a:rPr lang="sv-SE" sz="2200" b="1" baseline="0">
                <a:solidFill>
                  <a:srgbClr val="B1063A"/>
                </a:solidFill>
              </a:rPr>
              <a:t> län</a:t>
            </a:r>
            <a:endParaRPr lang="sv-SE" sz="2200" b="1">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830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1570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a:t>Avsnittsrubrik</a:t>
            </a:r>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r>
              <a:rPr lang="sv-SE"/>
              <a:t>Avsnittsrubrik</a:t>
            </a:r>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a:t>Här kan du infoga en ikon från bildgalleriet på intranätet.</a:t>
            </a:r>
          </a:p>
        </p:txBody>
      </p:sp>
    </p:spTree>
    <p:extLst>
      <p:ext uri="{BB962C8B-B14F-4D97-AF65-F5344CB8AC3E}">
        <p14:creationId xmlns:p14="http://schemas.microsoft.com/office/powerpoint/2010/main" val="42783083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30734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60043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a:t>Avsnittsrubrik</a:t>
            </a:r>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2" r:id="rId3"/>
    <p:sldLayoutId id="2147483660" r:id="rId4"/>
    <p:sldLayoutId id="2147483658" r:id="rId5"/>
    <p:sldLayoutId id="2147483656" r:id="rId6"/>
    <p:sldLayoutId id="2147483653" r:id="rId7"/>
    <p:sldLayoutId id="2147483651" r:id="rId8"/>
    <p:sldLayoutId id="2147483661" r:id="rId9"/>
    <p:sldLayoutId id="2147483659" r:id="rId10"/>
    <p:sldLayoutId id="2147483657" r:id="rId11"/>
  </p:sldLayoutIdLst>
  <p:hf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hyperlink" Target="mailto:ida.erixon@rjl.se"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chart" Target="../charts/chart32.xml"/></Relationships>
</file>

<file path=ppt/slides/_rels/slide2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chart" Target="../charts/char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10.xml"/><Relationship Id="rId4" Type="http://schemas.openxmlformats.org/officeDocument/2006/relationships/chart" Target="../charts/chart38.xml"/></Relationships>
</file>

<file path=ppt/slides/_rels/slide3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10.xml"/><Relationship Id="rId5" Type="http://schemas.openxmlformats.org/officeDocument/2006/relationships/chart" Target="../charts/chart57.xml"/><Relationship Id="rId4" Type="http://schemas.openxmlformats.org/officeDocument/2006/relationships/chart" Target="../charts/chart56.xml"/></Relationships>
</file>

<file path=ppt/slides/_rels/slide4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chart" Target="../charts/chart69.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p:cNvSpPr>
            <a:spLocks noGrp="1"/>
          </p:cNvSpPr>
          <p:nvPr>
            <p:ph type="ctrTitle"/>
          </p:nvPr>
        </p:nvSpPr>
        <p:spPr/>
        <p:txBody>
          <a:bodyPr/>
          <a:lstStyle/>
          <a:p>
            <a:r>
              <a:rPr lang="sv-SE"/>
              <a:t>Folkhälsoenkät Ung 2023</a:t>
            </a:r>
          </a:p>
        </p:txBody>
      </p:sp>
      <p:sp>
        <p:nvSpPr>
          <p:cNvPr id="3" name="Title2Center"/>
          <p:cNvSpPr>
            <a:spLocks noGrp="1"/>
          </p:cNvSpPr>
          <p:nvPr>
            <p:ph type="subTitle" idx="1"/>
          </p:nvPr>
        </p:nvSpPr>
        <p:spPr/>
        <p:txBody>
          <a:bodyPr/>
          <a:lstStyle/>
          <a:p>
            <a:r>
              <a:rPr lang="sv-SE"/>
              <a:t>Anpassad skola</a:t>
            </a:r>
          </a:p>
        </p:txBody>
      </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312369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2" y="740973"/>
            <a:ext cx="9577325" cy="1296000"/>
          </a:xfrm>
        </p:spPr>
        <p:txBody>
          <a:bodyPr/>
          <a:lstStyle/>
          <a:p>
            <a:r>
              <a:rPr lang="sv-SE"/>
              <a:t>Härkomst</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8" name="Platshållare för bildnummer 7">
            <a:extLst>
              <a:ext uri="{FF2B5EF4-FFF2-40B4-BE49-F238E27FC236}">
                <a16:creationId xmlns:a16="http://schemas.microsoft.com/office/drawing/2014/main" id="{E4F3C242-292F-2184-C749-6BD92AE7C258}"/>
              </a:ext>
            </a:extLst>
          </p:cNvPr>
          <p:cNvSpPr>
            <a:spLocks noGrp="1"/>
          </p:cNvSpPr>
          <p:nvPr>
            <p:ph type="sldNum" sz="quarter" idx="12"/>
          </p:nvPr>
        </p:nvSpPr>
        <p:spPr/>
        <p:txBody>
          <a:bodyPr/>
          <a:lstStyle/>
          <a:p>
            <a:fld id="{8EEB9E62-4301-493A-8C73-0409F1A2D539}" type="slidenum">
              <a:rPr lang="sv-SE" smtClean="0"/>
              <a:pPr/>
              <a:t>10</a:t>
            </a:fld>
            <a:endParaRPr lang="sv-SE"/>
          </a:p>
        </p:txBody>
      </p:sp>
      <p:graphicFrame>
        <p:nvGraphicFramePr>
          <p:cNvPr id="10" name="BodyContent">
            <a:extLst>
              <a:ext uri="{FF2B5EF4-FFF2-40B4-BE49-F238E27FC236}">
                <a16:creationId xmlns:a16="http://schemas.microsoft.com/office/drawing/2014/main" id="{B700EC61-4250-108E-1BCB-88A219E3DF34}"/>
              </a:ext>
            </a:extLst>
          </p:cNvPr>
          <p:cNvGraphicFramePr>
            <a:graphicFrameLocks noGrp="1"/>
          </p:cNvGraphicFramePr>
          <p:nvPr>
            <p:ph sz="quarter" idx="10"/>
            <p:extLst>
              <p:ext uri="{D42A27DB-BD31-4B8C-83A1-F6EECF244321}">
                <p14:modId xmlns:p14="http://schemas.microsoft.com/office/powerpoint/2010/main" val="2161294486"/>
              </p:ext>
            </p:extLst>
          </p:nvPr>
        </p:nvGraphicFramePr>
        <p:xfrm>
          <a:off x="1439863" y="2195513"/>
          <a:ext cx="9359900" cy="37798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0340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a:t>HÄLSA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11</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p:txBody>
          <a:bodyPr>
            <a:noAutofit/>
          </a:bodyPr>
          <a:lstStyle/>
          <a:p>
            <a:pPr marL="0" indent="0">
              <a:spcAft>
                <a:spcPts val="0"/>
              </a:spcAft>
              <a:buNone/>
            </a:pPr>
            <a:r>
              <a:rPr lang="sv-SE"/>
              <a:t>• Allmän hälsa</a:t>
            </a:r>
            <a:br>
              <a:rPr lang="sv-SE"/>
            </a:br>
            <a:r>
              <a:rPr lang="sv-SE"/>
              <a:t>• Upplevd självkänsla</a:t>
            </a:r>
            <a:br>
              <a:rPr lang="sv-SE"/>
            </a:br>
            <a:r>
              <a:rPr lang="sv-SE"/>
              <a:t>• Psykosomatiska besvär</a:t>
            </a:r>
            <a:br>
              <a:rPr lang="sv-SE"/>
            </a:br>
            <a:r>
              <a:rPr lang="sv-SE"/>
              <a:t>• Matvanor</a:t>
            </a:r>
            <a:br>
              <a:rPr lang="sv-SE"/>
            </a:br>
            <a:r>
              <a:rPr lang="sv-SE"/>
              <a:t>• Fysisk aktivitet</a:t>
            </a:r>
          </a:p>
          <a:p>
            <a:pPr marL="0" indent="0">
              <a:spcAft>
                <a:spcPts val="0"/>
              </a:spcAft>
              <a:buNone/>
            </a:pPr>
            <a:r>
              <a:rPr lang="sv-SE"/>
              <a:t>• Sömn</a:t>
            </a:r>
          </a:p>
          <a:p>
            <a:pPr marL="0" indent="0">
              <a:spcAft>
                <a:spcPts val="0"/>
              </a:spcAft>
              <a:buNone/>
            </a:pPr>
            <a:r>
              <a:rPr lang="sv-SE"/>
              <a:t>• Sex och samlevnad</a:t>
            </a:r>
          </a:p>
          <a:p>
            <a:pPr marL="0" indent="0">
              <a:buNone/>
            </a:pPr>
            <a:endParaRPr lang="sv-SE"/>
          </a:p>
          <a:p>
            <a:pPr marL="0" indent="0">
              <a:buNone/>
            </a:pPr>
            <a:endParaRPr lang="sv-SE"/>
          </a:p>
          <a:p>
            <a:pPr marL="0" indent="0">
              <a:buNone/>
            </a:pPr>
            <a:endParaRPr lang="sv-SE"/>
          </a:p>
        </p:txBody>
      </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pic>
        <p:nvPicPr>
          <p:cNvPr id="3" name="Title1Right" descr="//svara.indikator.org/MediaLibraries/ProjectLibraries/{0f7eaa13-338b-4991-b035-f1cae3013bd5}/2.Hälsa-min.jpg">
            <a:extLst>
              <a:ext uri="{FF2B5EF4-FFF2-40B4-BE49-F238E27FC236}">
                <a16:creationId xmlns:a16="http://schemas.microsoft.com/office/drawing/2014/main" id="{3A939302-0AF9-A370-1D50-1F87B55066E8}"/>
              </a:ext>
            </a:extLst>
          </p:cNvPr>
          <p:cNvPicPr>
            <a:picLocks noChangeAspect="1"/>
          </p:cNvPicPr>
          <p:nvPr/>
        </p:nvPicPr>
        <p:blipFill>
          <a:blip r:embed="rId2" cstate="print"/>
          <a:stretch/>
        </p:blipFill>
        <p:spPr>
          <a:xfrm>
            <a:off x="6096000" y="2195999"/>
            <a:ext cx="5331049" cy="3554033"/>
          </a:xfrm>
          <a:prstGeom prst="rect">
            <a:avLst/>
          </a:prstGeom>
          <a:noFill/>
        </p:spPr>
      </p:pic>
    </p:spTree>
    <p:extLst>
      <p:ext uri="{BB962C8B-B14F-4D97-AF65-F5344CB8AC3E}">
        <p14:creationId xmlns:p14="http://schemas.microsoft.com/office/powerpoint/2010/main" val="4251893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788" y="305196"/>
            <a:ext cx="9360000" cy="1296000"/>
          </a:xfrm>
        </p:spPr>
        <p:txBody>
          <a:bodyPr/>
          <a:lstStyle/>
          <a:p>
            <a:r>
              <a:rPr lang="sv-SE"/>
              <a:t>Sammanfattning – Hälsa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12</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79788" y="1840893"/>
            <a:ext cx="9359900" cy="3780000"/>
          </a:xfrm>
        </p:spPr>
        <p:txBody>
          <a:bodyPr>
            <a:noAutofit/>
          </a:bodyPr>
          <a:lstStyle/>
          <a:p>
            <a:pPr>
              <a:lnSpc>
                <a:spcPct val="100000"/>
              </a:lnSpc>
              <a:spcAft>
                <a:spcPts val="0"/>
              </a:spcAft>
              <a:buClr>
                <a:schemeClr val="tx1"/>
              </a:buClr>
            </a:pPr>
            <a:r>
              <a:rPr lang="sv-SE" sz="1600" dirty="0"/>
              <a:t>En majoritet </a:t>
            </a:r>
            <a:r>
              <a:rPr lang="sv-SE" sz="1600"/>
              <a:t>av unga i </a:t>
            </a:r>
            <a:r>
              <a:rPr lang="sv-SE" sz="1600" dirty="0"/>
              <a:t>anpassad skola har en mycket bra eller bra allmän hälsa och den är högre bland killarna, men lägre för både killar och tjejer jämfört med årskurs 9 och Gy 2.</a:t>
            </a:r>
          </a:p>
          <a:p>
            <a:pPr>
              <a:lnSpc>
                <a:spcPct val="100000"/>
              </a:lnSpc>
              <a:spcAft>
                <a:spcPts val="0"/>
              </a:spcAft>
              <a:buClr>
                <a:schemeClr val="tx1"/>
              </a:buClr>
            </a:pPr>
            <a:r>
              <a:rPr lang="sv-SE" sz="1600" dirty="0"/>
              <a:t>Tjejerna i anpassad skola har lägre upplevd självkänsla än killarna, men överlag har tjejerna något bättre självkänsla i anpassad skola än i årskurs 9 och Gy 2. </a:t>
            </a:r>
          </a:p>
          <a:p>
            <a:pPr>
              <a:lnSpc>
                <a:spcPct val="100000"/>
              </a:lnSpc>
              <a:spcAft>
                <a:spcPts val="0"/>
              </a:spcAft>
              <a:buClr>
                <a:schemeClr val="tx1"/>
              </a:buClr>
            </a:pPr>
            <a:r>
              <a:rPr lang="sv-SE" sz="1600" dirty="0"/>
              <a:t>En lägre andel </a:t>
            </a:r>
            <a:r>
              <a:rPr lang="sv-SE" sz="1600"/>
              <a:t>av unga </a:t>
            </a:r>
            <a:r>
              <a:rPr lang="sv-SE" sz="1600" dirty="0"/>
              <a:t>i anpassad skola har psykosomatiska besvär jämfört </a:t>
            </a:r>
            <a:r>
              <a:rPr lang="sv-SE" sz="1600"/>
              <a:t>med unga </a:t>
            </a:r>
            <a:r>
              <a:rPr lang="sv-SE" sz="1600" dirty="0"/>
              <a:t>i årskurs 9 och Gy 2.  </a:t>
            </a:r>
          </a:p>
          <a:p>
            <a:pPr>
              <a:lnSpc>
                <a:spcPct val="100000"/>
              </a:lnSpc>
              <a:spcAft>
                <a:spcPts val="0"/>
              </a:spcAft>
              <a:buClr>
                <a:schemeClr val="tx1"/>
              </a:buClr>
            </a:pPr>
            <a:r>
              <a:rPr lang="sv-SE" sz="1600"/>
              <a:t>Minst en av tre av unga </a:t>
            </a:r>
            <a:r>
              <a:rPr lang="sv-SE" sz="1600" dirty="0"/>
              <a:t>i anpassad skola äter frukt och grönsaker varje dag. Dock </a:t>
            </a:r>
            <a:r>
              <a:rPr lang="sv-SE" sz="1600"/>
              <a:t>äter unga </a:t>
            </a:r>
            <a:r>
              <a:rPr lang="sv-SE" sz="1600" dirty="0"/>
              <a:t>i anpassad skola grönsaker i lägre utsträckning </a:t>
            </a:r>
            <a:r>
              <a:rPr lang="sv-SE" sz="1600"/>
              <a:t>än unga </a:t>
            </a:r>
            <a:r>
              <a:rPr lang="sv-SE" sz="1600" dirty="0"/>
              <a:t>i årskurs 9 och Gy 2.</a:t>
            </a:r>
          </a:p>
          <a:p>
            <a:pPr>
              <a:lnSpc>
                <a:spcPct val="100000"/>
              </a:lnSpc>
              <a:spcAft>
                <a:spcPts val="0"/>
              </a:spcAft>
              <a:buClr>
                <a:schemeClr val="tx1"/>
              </a:buClr>
            </a:pPr>
            <a:r>
              <a:rPr lang="sv-SE" sz="1600"/>
              <a:t>unga </a:t>
            </a:r>
            <a:r>
              <a:rPr lang="sv-SE" sz="1600" dirty="0"/>
              <a:t>i anpassad skola dricker energidryck i betydligt lägre grad </a:t>
            </a:r>
            <a:r>
              <a:rPr lang="sv-SE" sz="1600"/>
              <a:t>än unga </a:t>
            </a:r>
            <a:r>
              <a:rPr lang="sv-SE" sz="1600" dirty="0"/>
              <a:t>i årskurs 9 och Gy 2.</a:t>
            </a:r>
          </a:p>
          <a:p>
            <a:pPr>
              <a:lnSpc>
                <a:spcPct val="100000"/>
              </a:lnSpc>
              <a:spcAft>
                <a:spcPts val="0"/>
              </a:spcAft>
              <a:buClr>
                <a:schemeClr val="tx1"/>
              </a:buClr>
            </a:pPr>
            <a:r>
              <a:rPr lang="sv-SE" sz="1600" dirty="0"/>
              <a:t>Nästan 4 av </a:t>
            </a:r>
            <a:r>
              <a:rPr lang="sv-SE" sz="1600"/>
              <a:t>10 unga </a:t>
            </a:r>
            <a:r>
              <a:rPr lang="sv-SE" sz="1600" dirty="0"/>
              <a:t>i anpassad skola cyklar eller promenerar varje dag.</a:t>
            </a:r>
          </a:p>
          <a:p>
            <a:pPr>
              <a:lnSpc>
                <a:spcPct val="100000"/>
              </a:lnSpc>
              <a:spcAft>
                <a:spcPts val="0"/>
              </a:spcAft>
              <a:buClr>
                <a:schemeClr val="tx1"/>
              </a:buClr>
            </a:pPr>
            <a:r>
              <a:rPr lang="sv-SE" sz="1600" dirty="0"/>
              <a:t>Drygt 6 av </a:t>
            </a:r>
            <a:r>
              <a:rPr lang="sv-SE" sz="1600"/>
              <a:t>10 unga i </a:t>
            </a:r>
            <a:r>
              <a:rPr lang="sv-SE" sz="1600" dirty="0"/>
              <a:t>anpassad skola sover bra, vilket är en betydligt högre andel än i årskurs 9 och Gy 2.</a:t>
            </a:r>
          </a:p>
          <a:p>
            <a:pPr>
              <a:lnSpc>
                <a:spcPct val="100000"/>
              </a:lnSpc>
              <a:spcAft>
                <a:spcPts val="0"/>
              </a:spcAft>
              <a:buClr>
                <a:schemeClr val="tx1"/>
              </a:buClr>
            </a:pPr>
            <a:r>
              <a:rPr lang="sv-SE" sz="1600" dirty="0"/>
              <a:t>Närmare 3 av 10 vill veta mer om hur man hittar någon att bli tillsammans med.</a:t>
            </a:r>
          </a:p>
          <a:p>
            <a:pPr>
              <a:lnSpc>
                <a:spcPct val="100000"/>
              </a:lnSpc>
              <a:spcAft>
                <a:spcPts val="0"/>
              </a:spcAft>
              <a:buClr>
                <a:schemeClr val="tx1"/>
              </a:buClr>
            </a:pPr>
            <a:endParaRPr lang="sv-SE" sz="1600" dirty="0"/>
          </a:p>
          <a:p>
            <a:pPr marL="0" indent="0">
              <a:lnSpc>
                <a:spcPct val="100000"/>
              </a:lnSpc>
              <a:spcAft>
                <a:spcPts val="0"/>
              </a:spcAft>
              <a:buNone/>
            </a:pPr>
            <a:endParaRPr lang="sv-SE" sz="1600" dirty="0"/>
          </a:p>
          <a:p>
            <a:pPr marL="0" indent="0">
              <a:lnSpc>
                <a:spcPct val="100000"/>
              </a:lnSpc>
              <a:spcAft>
                <a:spcPts val="0"/>
              </a:spcAft>
              <a:buNone/>
            </a:pPr>
            <a:endParaRPr lang="sv-SE" sz="1600" dirty="0"/>
          </a:p>
        </p:txBody>
      </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844335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dirty="0"/>
              <a:t>Allmän hälsa </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5" name="Platshållare för bildnummer 4">
            <a:extLst>
              <a:ext uri="{FF2B5EF4-FFF2-40B4-BE49-F238E27FC236}">
                <a16:creationId xmlns:a16="http://schemas.microsoft.com/office/drawing/2014/main" id="{EAD83D2B-28CD-B89C-EF67-2B25D1C91A4E}"/>
              </a:ext>
            </a:extLst>
          </p:cNvPr>
          <p:cNvSpPr>
            <a:spLocks noGrp="1"/>
          </p:cNvSpPr>
          <p:nvPr>
            <p:ph type="sldNum" sz="quarter" idx="12"/>
          </p:nvPr>
        </p:nvSpPr>
        <p:spPr/>
        <p:txBody>
          <a:bodyPr/>
          <a:lstStyle/>
          <a:p>
            <a:fld id="{8EEB9E62-4301-493A-8C73-0409F1A2D539}" type="slidenum">
              <a:rPr lang="sv-SE" smtClean="0"/>
              <a:pPr/>
              <a:t>13</a:t>
            </a:fld>
            <a:endParaRPr lang="sv-SE"/>
          </a:p>
        </p:txBody>
      </p:sp>
      <p:graphicFrame>
        <p:nvGraphicFramePr>
          <p:cNvPr id="11" name="BodyContent">
            <a:extLst>
              <a:ext uri="{FF2B5EF4-FFF2-40B4-BE49-F238E27FC236}">
                <a16:creationId xmlns:a16="http://schemas.microsoft.com/office/drawing/2014/main" id="{1D2544EA-8F1B-4E81-4E07-67B830DED6E8}"/>
              </a:ext>
            </a:extLst>
          </p:cNvPr>
          <p:cNvGraphicFramePr>
            <a:graphicFrameLocks noGrp="1"/>
          </p:cNvGraphicFramePr>
          <p:nvPr>
            <p:ph sz="quarter" idx="10"/>
            <p:extLst>
              <p:ext uri="{D42A27DB-BD31-4B8C-83A1-F6EECF244321}">
                <p14:modId xmlns:p14="http://schemas.microsoft.com/office/powerpoint/2010/main" val="243397881"/>
              </p:ext>
            </p:extLst>
          </p:nvPr>
        </p:nvGraphicFramePr>
        <p:xfrm>
          <a:off x="1439863" y="2195513"/>
          <a:ext cx="4656137" cy="37798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BodyContent">
            <a:extLst>
              <a:ext uri="{FF2B5EF4-FFF2-40B4-BE49-F238E27FC236}">
                <a16:creationId xmlns:a16="http://schemas.microsoft.com/office/drawing/2014/main" id="{45E643A9-A501-7F3E-3852-219C8BA8B052}"/>
              </a:ext>
            </a:extLst>
          </p:cNvPr>
          <p:cNvGraphicFramePr>
            <a:graphicFrameLocks/>
          </p:cNvGraphicFramePr>
          <p:nvPr>
            <p:extLst>
              <p:ext uri="{D42A27DB-BD31-4B8C-83A1-F6EECF244321}">
                <p14:modId xmlns:p14="http://schemas.microsoft.com/office/powerpoint/2010/main" val="3498598557"/>
              </p:ext>
            </p:extLst>
          </p:nvPr>
        </p:nvGraphicFramePr>
        <p:xfrm>
          <a:off x="6095999" y="2195513"/>
          <a:ext cx="4703763" cy="3779837"/>
        </p:xfrm>
        <a:graphic>
          <a:graphicData uri="http://schemas.openxmlformats.org/drawingml/2006/chart">
            <c:chart xmlns:c="http://schemas.openxmlformats.org/drawingml/2006/chart" xmlns:r="http://schemas.openxmlformats.org/officeDocument/2006/relationships" r:id="rId3"/>
          </a:graphicData>
        </a:graphic>
      </p:graphicFrame>
      <p:sp>
        <p:nvSpPr>
          <p:cNvPr id="13" name="Rektangel: rundade hörn 12">
            <a:extLst>
              <a:ext uri="{FF2B5EF4-FFF2-40B4-BE49-F238E27FC236}">
                <a16:creationId xmlns:a16="http://schemas.microsoft.com/office/drawing/2014/main" id="{4D91A6E9-4211-7BB7-AA4F-D85332B04856}"/>
              </a:ext>
            </a:extLst>
          </p:cNvPr>
          <p:cNvSpPr/>
          <p:nvPr/>
        </p:nvSpPr>
        <p:spPr>
          <a:xfrm>
            <a:off x="6736350" y="889599"/>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Det är 54 % av tjejerna i anpassad skola som har en bra eller mycket bra hälsa, jämfört med 78 % av killarna.</a:t>
            </a:r>
            <a:endParaRPr lang="sv-SE" sz="1100" spc="50" noProof="1">
              <a:solidFill>
                <a:srgbClr val="790726"/>
              </a:solidFill>
            </a:endParaRPr>
          </a:p>
        </p:txBody>
      </p:sp>
      <p:grpSp>
        <p:nvGrpSpPr>
          <p:cNvPr id="6" name="BodyFooter">
            <a:extLst>
              <a:ext uri="{FF2B5EF4-FFF2-40B4-BE49-F238E27FC236}">
                <a16:creationId xmlns:a16="http://schemas.microsoft.com/office/drawing/2014/main" id="{7A88A8E6-EC3B-0E0A-4EDE-3CE32F5EC67A}"/>
              </a:ext>
            </a:extLst>
          </p:cNvPr>
          <p:cNvGrpSpPr/>
          <p:nvPr/>
        </p:nvGrpSpPr>
        <p:grpSpPr>
          <a:xfrm>
            <a:off x="6549514" y="6042724"/>
            <a:ext cx="4856163" cy="864000"/>
            <a:chOff x="720000" y="5508000"/>
            <a:chExt cx="10764000" cy="216000"/>
          </a:xfrm>
        </p:grpSpPr>
        <p:sp>
          <p:nvSpPr>
            <p:cNvPr id="7" name="BodyFooterRight">
              <a:extLst>
                <a:ext uri="{FF2B5EF4-FFF2-40B4-BE49-F238E27FC236}">
                  <a16:creationId xmlns:a16="http://schemas.microsoft.com/office/drawing/2014/main" id="{DF5FAEE8-B01E-D2E5-FEA6-5B04E0F7764A}"/>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anpassad skola</a:t>
              </a:r>
            </a:p>
          </p:txBody>
        </p:sp>
      </p:grpSp>
    </p:spTree>
    <p:extLst>
      <p:ext uri="{BB962C8B-B14F-4D97-AF65-F5344CB8AC3E}">
        <p14:creationId xmlns:p14="http://schemas.microsoft.com/office/powerpoint/2010/main" val="2139516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a:t>Upplevd självkänsla</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8" name="Platshållare för bildnummer 7">
            <a:extLst>
              <a:ext uri="{FF2B5EF4-FFF2-40B4-BE49-F238E27FC236}">
                <a16:creationId xmlns:a16="http://schemas.microsoft.com/office/drawing/2014/main" id="{BF948175-2172-9AC4-6C84-273FCEAD038F}"/>
              </a:ext>
            </a:extLst>
          </p:cNvPr>
          <p:cNvSpPr>
            <a:spLocks noGrp="1"/>
          </p:cNvSpPr>
          <p:nvPr>
            <p:ph type="sldNum" sz="quarter" idx="12"/>
          </p:nvPr>
        </p:nvSpPr>
        <p:spPr/>
        <p:txBody>
          <a:bodyPr/>
          <a:lstStyle/>
          <a:p>
            <a:fld id="{8EEB9E62-4301-493A-8C73-0409F1A2D539}" type="slidenum">
              <a:rPr lang="sv-SE" smtClean="0"/>
              <a:pPr/>
              <a:t>14</a:t>
            </a:fld>
            <a:endParaRPr lang="sv-SE"/>
          </a:p>
        </p:txBody>
      </p:sp>
      <p:graphicFrame>
        <p:nvGraphicFramePr>
          <p:cNvPr id="12" name="BodyContent">
            <a:extLst>
              <a:ext uri="{FF2B5EF4-FFF2-40B4-BE49-F238E27FC236}">
                <a16:creationId xmlns:a16="http://schemas.microsoft.com/office/drawing/2014/main" id="{313D59CA-D4C2-CCA9-3F8F-4CECFEEDEF97}"/>
              </a:ext>
            </a:extLst>
          </p:cNvPr>
          <p:cNvGraphicFramePr>
            <a:graphicFrameLocks noGrp="1"/>
          </p:cNvGraphicFramePr>
          <p:nvPr>
            <p:ph sz="quarter" idx="10"/>
            <p:extLst>
              <p:ext uri="{D42A27DB-BD31-4B8C-83A1-F6EECF244321}">
                <p14:modId xmlns:p14="http://schemas.microsoft.com/office/powerpoint/2010/main" val="1803013811"/>
              </p:ext>
            </p:extLst>
          </p:nvPr>
        </p:nvGraphicFramePr>
        <p:xfrm>
          <a:off x="886968" y="2195513"/>
          <a:ext cx="5209033" cy="37798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BodyContent">
            <a:extLst>
              <a:ext uri="{FF2B5EF4-FFF2-40B4-BE49-F238E27FC236}">
                <a16:creationId xmlns:a16="http://schemas.microsoft.com/office/drawing/2014/main" id="{FDE7E27B-5A73-55B0-3624-54145DA630C3}"/>
              </a:ext>
            </a:extLst>
          </p:cNvPr>
          <p:cNvGraphicFramePr>
            <a:graphicFrameLocks/>
          </p:cNvGraphicFramePr>
          <p:nvPr>
            <p:extLst>
              <p:ext uri="{D42A27DB-BD31-4B8C-83A1-F6EECF244321}">
                <p14:modId xmlns:p14="http://schemas.microsoft.com/office/powerpoint/2010/main" val="1704485307"/>
              </p:ext>
            </p:extLst>
          </p:nvPr>
        </p:nvGraphicFramePr>
        <p:xfrm>
          <a:off x="6095999" y="2195513"/>
          <a:ext cx="5119649" cy="3779837"/>
        </p:xfrm>
        <a:graphic>
          <a:graphicData uri="http://schemas.openxmlformats.org/drawingml/2006/chart">
            <c:chart xmlns:c="http://schemas.openxmlformats.org/drawingml/2006/chart" xmlns:r="http://schemas.openxmlformats.org/officeDocument/2006/relationships" r:id="rId3"/>
          </a:graphicData>
        </a:graphic>
      </p:graphicFrame>
      <p:sp>
        <p:nvSpPr>
          <p:cNvPr id="13" name="Rektangel: rundade hörn 12">
            <a:extLst>
              <a:ext uri="{FF2B5EF4-FFF2-40B4-BE49-F238E27FC236}">
                <a16:creationId xmlns:a16="http://schemas.microsoft.com/office/drawing/2014/main" id="{C2F17BE8-0DB2-7C8D-82D4-E8BC575B0DCB}"/>
              </a:ext>
            </a:extLst>
          </p:cNvPr>
          <p:cNvSpPr/>
          <p:nvPr/>
        </p:nvSpPr>
        <p:spPr>
          <a:xfrm>
            <a:off x="7152236" y="889599"/>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Det är 63 % av tjejerna i anpassad skola som tycker om sig själva, jämfört med 84 % av killarna.</a:t>
            </a:r>
            <a:endParaRPr lang="sv-SE" sz="1100" spc="50" noProof="1">
              <a:solidFill>
                <a:srgbClr val="790726"/>
              </a:solidFill>
            </a:endParaRPr>
          </a:p>
        </p:txBody>
      </p:sp>
      <p:grpSp>
        <p:nvGrpSpPr>
          <p:cNvPr id="5" name="BodyFooter">
            <a:extLst>
              <a:ext uri="{FF2B5EF4-FFF2-40B4-BE49-F238E27FC236}">
                <a16:creationId xmlns:a16="http://schemas.microsoft.com/office/drawing/2014/main" id="{53D5F435-6F22-7302-0ED4-399593F0AEB3}"/>
              </a:ext>
            </a:extLst>
          </p:cNvPr>
          <p:cNvGrpSpPr/>
          <p:nvPr/>
        </p:nvGrpSpPr>
        <p:grpSpPr>
          <a:xfrm>
            <a:off x="6549514" y="6042724"/>
            <a:ext cx="4856163" cy="864000"/>
            <a:chOff x="720000" y="5508000"/>
            <a:chExt cx="10764000" cy="216000"/>
          </a:xfrm>
        </p:grpSpPr>
        <p:sp>
          <p:nvSpPr>
            <p:cNvPr id="6" name="BodyFooterRight">
              <a:extLst>
                <a:ext uri="{FF2B5EF4-FFF2-40B4-BE49-F238E27FC236}">
                  <a16:creationId xmlns:a16="http://schemas.microsoft.com/office/drawing/2014/main" id="{1AD8D358-B256-0701-23C8-9A7FCC0C3FEF}"/>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anpassad skola</a:t>
              </a:r>
            </a:p>
          </p:txBody>
        </p:sp>
      </p:grpSp>
    </p:spTree>
    <p:extLst>
      <p:ext uri="{BB962C8B-B14F-4D97-AF65-F5344CB8AC3E}">
        <p14:creationId xmlns:p14="http://schemas.microsoft.com/office/powerpoint/2010/main" val="2139516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2863314384"/>
              </p:ext>
            </p:extLst>
          </p:nvPr>
        </p:nvGraphicFramePr>
        <p:xfrm>
          <a:off x="1439863" y="2195513"/>
          <a:ext cx="9359900" cy="3779837"/>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dirty="0"/>
              <a:t>Psykosomatiska besvär</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5" name="Platshållare för bildnummer 4">
            <a:extLst>
              <a:ext uri="{FF2B5EF4-FFF2-40B4-BE49-F238E27FC236}">
                <a16:creationId xmlns:a16="http://schemas.microsoft.com/office/drawing/2014/main" id="{2D2E668B-7B1A-E8F6-6431-4589D3B932AD}"/>
              </a:ext>
            </a:extLst>
          </p:cNvPr>
          <p:cNvSpPr>
            <a:spLocks noGrp="1"/>
          </p:cNvSpPr>
          <p:nvPr>
            <p:ph type="sldNum" sz="quarter" idx="12"/>
          </p:nvPr>
        </p:nvSpPr>
        <p:spPr/>
        <p:txBody>
          <a:bodyPr/>
          <a:lstStyle/>
          <a:p>
            <a:fld id="{8EEB9E62-4301-493A-8C73-0409F1A2D539}" type="slidenum">
              <a:rPr lang="sv-SE" smtClean="0"/>
              <a:pPr/>
              <a:t>15</a:t>
            </a:fld>
            <a:endParaRPr lang="sv-SE"/>
          </a:p>
        </p:txBody>
      </p:sp>
      <p:sp>
        <p:nvSpPr>
          <p:cNvPr id="9" name="Rektangel: rundade hörn 8">
            <a:extLst>
              <a:ext uri="{FF2B5EF4-FFF2-40B4-BE49-F238E27FC236}">
                <a16:creationId xmlns:a16="http://schemas.microsoft.com/office/drawing/2014/main" id="{17FAD36B-2108-3793-9586-0CC5E3E4C540}"/>
              </a:ext>
            </a:extLst>
          </p:cNvPr>
          <p:cNvSpPr/>
          <p:nvPr/>
        </p:nvSpPr>
        <p:spPr>
          <a:xfrm>
            <a:off x="7235363" y="889599"/>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Överlag har unga i anpassad skola mindre psykosomatiska besvär än unga i årskurs 9 och Gy 2. </a:t>
            </a:r>
            <a:endParaRPr lang="sv-SE" sz="1100" spc="50" noProof="1">
              <a:solidFill>
                <a:srgbClr val="790726"/>
              </a:solidFill>
            </a:endParaRPr>
          </a:p>
        </p:txBody>
      </p:sp>
    </p:spTree>
    <p:extLst>
      <p:ext uri="{BB962C8B-B14F-4D97-AF65-F5344CB8AC3E}">
        <p14:creationId xmlns:p14="http://schemas.microsoft.com/office/powerpoint/2010/main" val="3910834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dirty="0"/>
              <a:t>Psykosomatiska besvär</a:t>
            </a:r>
          </a:p>
        </p:txBody>
      </p:sp>
      <p:sp>
        <p:nvSpPr>
          <p:cNvPr id="5" name="Platshållare för bildnummer 4">
            <a:extLst>
              <a:ext uri="{FF2B5EF4-FFF2-40B4-BE49-F238E27FC236}">
                <a16:creationId xmlns:a16="http://schemas.microsoft.com/office/drawing/2014/main" id="{DC5EBCE1-D539-DC10-CF97-76189DC7A719}"/>
              </a:ext>
            </a:extLst>
          </p:cNvPr>
          <p:cNvSpPr>
            <a:spLocks noGrp="1"/>
          </p:cNvSpPr>
          <p:nvPr>
            <p:ph type="sldNum" sz="quarter" idx="12"/>
          </p:nvPr>
        </p:nvSpPr>
        <p:spPr/>
        <p:txBody>
          <a:bodyPr/>
          <a:lstStyle/>
          <a:p>
            <a:fld id="{8EEB9E62-4301-493A-8C73-0409F1A2D539}" type="slidenum">
              <a:rPr lang="sv-SE" smtClean="0"/>
              <a:pPr/>
              <a:t>16</a:t>
            </a:fld>
            <a:endParaRPr lang="sv-SE"/>
          </a:p>
        </p:txBody>
      </p:sp>
      <p:graphicFrame>
        <p:nvGraphicFramePr>
          <p:cNvPr id="7" name="BodyContentTable">
            <a:extLst>
              <a:ext uri="{FF2B5EF4-FFF2-40B4-BE49-F238E27FC236}">
                <a16:creationId xmlns:a16="http://schemas.microsoft.com/office/drawing/2014/main" id="{9FAF9E29-5721-7E44-A225-785C15FF235D}"/>
              </a:ext>
            </a:extLst>
          </p:cNvPr>
          <p:cNvGraphicFramePr>
            <a:graphicFrameLocks/>
          </p:cNvGraphicFramePr>
          <p:nvPr>
            <p:extLst>
              <p:ext uri="{D42A27DB-BD31-4B8C-83A1-F6EECF244321}">
                <p14:modId xmlns:p14="http://schemas.microsoft.com/office/powerpoint/2010/main" val="52340807"/>
              </p:ext>
            </p:extLst>
          </p:nvPr>
        </p:nvGraphicFramePr>
        <p:xfrm>
          <a:off x="714000" y="2224575"/>
          <a:ext cx="5364000" cy="331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BodyContentTable">
            <a:extLst>
              <a:ext uri="{FF2B5EF4-FFF2-40B4-BE49-F238E27FC236}">
                <a16:creationId xmlns:a16="http://schemas.microsoft.com/office/drawing/2014/main" id="{9D523CE4-3A0E-DDB6-9650-B60209C9A59B}"/>
              </a:ext>
            </a:extLst>
          </p:cNvPr>
          <p:cNvGraphicFramePr>
            <a:graphicFrameLocks/>
          </p:cNvGraphicFramePr>
          <p:nvPr>
            <p:extLst>
              <p:ext uri="{D42A27DB-BD31-4B8C-83A1-F6EECF244321}">
                <p14:modId xmlns:p14="http://schemas.microsoft.com/office/powerpoint/2010/main" val="1313451380"/>
              </p:ext>
            </p:extLst>
          </p:nvPr>
        </p:nvGraphicFramePr>
        <p:xfrm>
          <a:off x="6096000" y="2224575"/>
          <a:ext cx="5364000" cy="3312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Rektangel: rundade hörn 12">
            <a:extLst>
              <a:ext uri="{FF2B5EF4-FFF2-40B4-BE49-F238E27FC236}">
                <a16:creationId xmlns:a16="http://schemas.microsoft.com/office/drawing/2014/main" id="{4D524C2A-4385-9306-96F9-80FB1A691A4B}"/>
              </a:ext>
            </a:extLst>
          </p:cNvPr>
          <p:cNvSpPr/>
          <p:nvPr/>
        </p:nvSpPr>
        <p:spPr>
          <a:xfrm>
            <a:off x="7235363" y="889599"/>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Tjejerna i anpassad skola har i lägre grad ofta huvudvärk jämfört med unga i årskurs 9 och Gy 2.</a:t>
            </a:r>
          </a:p>
        </p:txBody>
      </p:sp>
      <p:grpSp>
        <p:nvGrpSpPr>
          <p:cNvPr id="2" name="BodyFooter">
            <a:extLst>
              <a:ext uri="{FF2B5EF4-FFF2-40B4-BE49-F238E27FC236}">
                <a16:creationId xmlns:a16="http://schemas.microsoft.com/office/drawing/2014/main" id="{8C8D39CD-FD5A-CEE3-329A-C89451DDB6AB}"/>
              </a:ext>
            </a:extLst>
          </p:cNvPr>
          <p:cNvGrpSpPr/>
          <p:nvPr/>
        </p:nvGrpSpPr>
        <p:grpSpPr>
          <a:xfrm>
            <a:off x="6993398" y="5729125"/>
            <a:ext cx="4856163" cy="864000"/>
            <a:chOff x="720000" y="5508000"/>
            <a:chExt cx="10764000" cy="216000"/>
          </a:xfrm>
        </p:grpSpPr>
        <p:sp>
          <p:nvSpPr>
            <p:cNvPr id="4" name="BodyFooterRight">
              <a:extLst>
                <a:ext uri="{FF2B5EF4-FFF2-40B4-BE49-F238E27FC236}">
                  <a16:creationId xmlns:a16="http://schemas.microsoft.com/office/drawing/2014/main" id="{F47DB1E2-C1CC-E0E2-B1DB-0705D7D3C8C1}"/>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anpassad skola</a:t>
              </a:r>
            </a:p>
          </p:txBody>
        </p:sp>
      </p:grpSp>
    </p:spTree>
    <p:extLst>
      <p:ext uri="{BB962C8B-B14F-4D97-AF65-F5344CB8AC3E}">
        <p14:creationId xmlns:p14="http://schemas.microsoft.com/office/powerpoint/2010/main" val="946243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dirty="0"/>
              <a:t>Psykosomatiska besvär</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5" name="Platshållare för bildnummer 4">
            <a:extLst>
              <a:ext uri="{FF2B5EF4-FFF2-40B4-BE49-F238E27FC236}">
                <a16:creationId xmlns:a16="http://schemas.microsoft.com/office/drawing/2014/main" id="{DC5EBCE1-D539-DC10-CF97-76189DC7A719}"/>
              </a:ext>
            </a:extLst>
          </p:cNvPr>
          <p:cNvSpPr>
            <a:spLocks noGrp="1"/>
          </p:cNvSpPr>
          <p:nvPr>
            <p:ph type="sldNum" sz="quarter" idx="12"/>
          </p:nvPr>
        </p:nvSpPr>
        <p:spPr/>
        <p:txBody>
          <a:bodyPr/>
          <a:lstStyle/>
          <a:p>
            <a:fld id="{8EEB9E62-4301-493A-8C73-0409F1A2D539}" type="slidenum">
              <a:rPr lang="sv-SE" smtClean="0"/>
              <a:pPr/>
              <a:t>17</a:t>
            </a:fld>
            <a:endParaRPr lang="sv-SE"/>
          </a:p>
        </p:txBody>
      </p:sp>
      <p:graphicFrame>
        <p:nvGraphicFramePr>
          <p:cNvPr id="10" name="BodyContentTable">
            <a:extLst>
              <a:ext uri="{FF2B5EF4-FFF2-40B4-BE49-F238E27FC236}">
                <a16:creationId xmlns:a16="http://schemas.microsoft.com/office/drawing/2014/main" id="{B0AED592-7F0E-FA49-F313-67109196CB31}"/>
              </a:ext>
            </a:extLst>
          </p:cNvPr>
          <p:cNvGraphicFramePr>
            <a:graphicFrameLocks/>
          </p:cNvGraphicFramePr>
          <p:nvPr>
            <p:extLst>
              <p:ext uri="{D42A27DB-BD31-4B8C-83A1-F6EECF244321}">
                <p14:modId xmlns:p14="http://schemas.microsoft.com/office/powerpoint/2010/main" val="3537985734"/>
              </p:ext>
            </p:extLst>
          </p:nvPr>
        </p:nvGraphicFramePr>
        <p:xfrm>
          <a:off x="755863" y="2224575"/>
          <a:ext cx="5364000" cy="331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BodyContentTable">
            <a:extLst>
              <a:ext uri="{FF2B5EF4-FFF2-40B4-BE49-F238E27FC236}">
                <a16:creationId xmlns:a16="http://schemas.microsoft.com/office/drawing/2014/main" id="{D504423A-44CA-A5EC-0D19-C410692D690C}"/>
              </a:ext>
            </a:extLst>
          </p:cNvPr>
          <p:cNvGraphicFramePr>
            <a:graphicFrameLocks/>
          </p:cNvGraphicFramePr>
          <p:nvPr>
            <p:extLst>
              <p:ext uri="{D42A27DB-BD31-4B8C-83A1-F6EECF244321}">
                <p14:modId xmlns:p14="http://schemas.microsoft.com/office/powerpoint/2010/main" val="125249395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Rektangel: rundade hörn 12">
            <a:extLst>
              <a:ext uri="{FF2B5EF4-FFF2-40B4-BE49-F238E27FC236}">
                <a16:creationId xmlns:a16="http://schemas.microsoft.com/office/drawing/2014/main" id="{8325D190-392E-6E54-3F98-CD65E9A5D355}"/>
              </a:ext>
            </a:extLst>
          </p:cNvPr>
          <p:cNvSpPr/>
          <p:nvPr/>
        </p:nvSpPr>
        <p:spPr>
          <a:xfrm>
            <a:off x="7235363" y="889599"/>
            <a:ext cx="4172444"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Tjejerna i anpassad skola har i lägre grad ofta magont jämfört med unga i årskurs 9 och </a:t>
            </a:r>
          </a:p>
          <a:p>
            <a:pPr algn="l"/>
            <a:r>
              <a:rPr lang="en-GB" sz="1100" spc="50" noProof="1">
                <a:solidFill>
                  <a:srgbClr val="790726"/>
                </a:solidFill>
              </a:rPr>
              <a:t>Gy 2.</a:t>
            </a:r>
          </a:p>
        </p:txBody>
      </p:sp>
      <p:grpSp>
        <p:nvGrpSpPr>
          <p:cNvPr id="6" name="BodyFooter">
            <a:extLst>
              <a:ext uri="{FF2B5EF4-FFF2-40B4-BE49-F238E27FC236}">
                <a16:creationId xmlns:a16="http://schemas.microsoft.com/office/drawing/2014/main" id="{F5F7C04F-0BF2-D046-302F-212629239126}"/>
              </a:ext>
            </a:extLst>
          </p:cNvPr>
          <p:cNvGrpSpPr/>
          <p:nvPr/>
        </p:nvGrpSpPr>
        <p:grpSpPr>
          <a:xfrm>
            <a:off x="6993398" y="5729125"/>
            <a:ext cx="4856163" cy="864000"/>
            <a:chOff x="720000" y="5508000"/>
            <a:chExt cx="10764000" cy="216000"/>
          </a:xfrm>
        </p:grpSpPr>
        <p:sp>
          <p:nvSpPr>
            <p:cNvPr id="7" name="BodyFooterRight">
              <a:extLst>
                <a:ext uri="{FF2B5EF4-FFF2-40B4-BE49-F238E27FC236}">
                  <a16:creationId xmlns:a16="http://schemas.microsoft.com/office/drawing/2014/main" id="{CD97D4AD-58BD-CA1F-2C28-46BC319B7735}"/>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anpassad skola</a:t>
              </a:r>
            </a:p>
          </p:txBody>
        </p:sp>
      </p:grpSp>
    </p:spTree>
    <p:extLst>
      <p:ext uri="{BB962C8B-B14F-4D97-AF65-F5344CB8AC3E}">
        <p14:creationId xmlns:p14="http://schemas.microsoft.com/office/powerpoint/2010/main" val="562283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16050" y="702000"/>
            <a:ext cx="9360000" cy="1296000"/>
          </a:xfrm>
        </p:spPr>
        <p:txBody>
          <a:bodyPr/>
          <a:lstStyle/>
          <a:p>
            <a:r>
              <a:rPr lang="sv-SE" dirty="0"/>
              <a:t>Psykosomatiska besvär</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5" name="Platshållare för bildnummer 4">
            <a:extLst>
              <a:ext uri="{FF2B5EF4-FFF2-40B4-BE49-F238E27FC236}">
                <a16:creationId xmlns:a16="http://schemas.microsoft.com/office/drawing/2014/main" id="{5202F9D7-CE34-C6A1-84DB-644B83547126}"/>
              </a:ext>
            </a:extLst>
          </p:cNvPr>
          <p:cNvSpPr>
            <a:spLocks noGrp="1"/>
          </p:cNvSpPr>
          <p:nvPr>
            <p:ph type="sldNum" sz="quarter" idx="12"/>
          </p:nvPr>
        </p:nvSpPr>
        <p:spPr/>
        <p:txBody>
          <a:bodyPr/>
          <a:lstStyle/>
          <a:p>
            <a:fld id="{8EEB9E62-4301-493A-8C73-0409F1A2D539}" type="slidenum">
              <a:rPr lang="sv-SE" smtClean="0"/>
              <a:pPr/>
              <a:t>18</a:t>
            </a:fld>
            <a:endParaRPr lang="sv-SE"/>
          </a:p>
        </p:txBody>
      </p:sp>
      <p:graphicFrame>
        <p:nvGraphicFramePr>
          <p:cNvPr id="7" name="BodyContentTable">
            <a:extLst>
              <a:ext uri="{FF2B5EF4-FFF2-40B4-BE49-F238E27FC236}">
                <a16:creationId xmlns:a16="http://schemas.microsoft.com/office/drawing/2014/main" id="{446B0F73-6BB9-1FE2-751D-185AFD789BB3}"/>
              </a:ext>
            </a:extLst>
          </p:cNvPr>
          <p:cNvGraphicFramePr>
            <a:graphicFrameLocks/>
          </p:cNvGraphicFramePr>
          <p:nvPr>
            <p:extLst>
              <p:ext uri="{D42A27DB-BD31-4B8C-83A1-F6EECF244321}">
                <p14:modId xmlns:p14="http://schemas.microsoft.com/office/powerpoint/2010/main" val="261333527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BodyContentTable">
            <a:extLst>
              <a:ext uri="{FF2B5EF4-FFF2-40B4-BE49-F238E27FC236}">
                <a16:creationId xmlns:a16="http://schemas.microsoft.com/office/drawing/2014/main" id="{BDA407AB-AE0F-0B06-490C-F0A422185E78}"/>
              </a:ext>
            </a:extLst>
          </p:cNvPr>
          <p:cNvGraphicFramePr>
            <a:graphicFrameLocks/>
          </p:cNvGraphicFramePr>
          <p:nvPr>
            <p:extLst>
              <p:ext uri="{D42A27DB-BD31-4B8C-83A1-F6EECF244321}">
                <p14:modId xmlns:p14="http://schemas.microsoft.com/office/powerpoint/2010/main" val="3753829501"/>
              </p:ext>
            </p:extLst>
          </p:nvPr>
        </p:nvGraphicFramePr>
        <p:xfrm>
          <a:off x="6084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ktangel: rundade hörn 12">
            <a:extLst>
              <a:ext uri="{FF2B5EF4-FFF2-40B4-BE49-F238E27FC236}">
                <a16:creationId xmlns:a16="http://schemas.microsoft.com/office/drawing/2014/main" id="{75F8378E-170E-5259-CEF0-CFFB2BFE229B}"/>
              </a:ext>
            </a:extLst>
          </p:cNvPr>
          <p:cNvSpPr/>
          <p:nvPr/>
        </p:nvSpPr>
        <p:spPr>
          <a:xfrm>
            <a:off x="7235363" y="889599"/>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Andelen tjejer i anpassad skola som ofta är ledsna har ökat jämfört med 2020.</a:t>
            </a:r>
          </a:p>
        </p:txBody>
      </p:sp>
      <p:grpSp>
        <p:nvGrpSpPr>
          <p:cNvPr id="6" name="BodyFooter">
            <a:extLst>
              <a:ext uri="{FF2B5EF4-FFF2-40B4-BE49-F238E27FC236}">
                <a16:creationId xmlns:a16="http://schemas.microsoft.com/office/drawing/2014/main" id="{810D932C-95C2-01D2-ABF4-E15F5224B919}"/>
              </a:ext>
            </a:extLst>
          </p:cNvPr>
          <p:cNvGrpSpPr/>
          <p:nvPr/>
        </p:nvGrpSpPr>
        <p:grpSpPr>
          <a:xfrm>
            <a:off x="6993398" y="5729125"/>
            <a:ext cx="4856163" cy="864000"/>
            <a:chOff x="720000" y="5508000"/>
            <a:chExt cx="10764000" cy="216000"/>
          </a:xfrm>
        </p:grpSpPr>
        <p:sp>
          <p:nvSpPr>
            <p:cNvPr id="8" name="BodyFooterRight">
              <a:extLst>
                <a:ext uri="{FF2B5EF4-FFF2-40B4-BE49-F238E27FC236}">
                  <a16:creationId xmlns:a16="http://schemas.microsoft.com/office/drawing/2014/main" id="{210BF788-9EFA-F020-D0CC-099F29E709C0}"/>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anpassad skola</a:t>
              </a:r>
            </a:p>
          </p:txBody>
        </p:sp>
      </p:grpSp>
    </p:spTree>
    <p:extLst>
      <p:ext uri="{BB962C8B-B14F-4D97-AF65-F5344CB8AC3E}">
        <p14:creationId xmlns:p14="http://schemas.microsoft.com/office/powerpoint/2010/main" val="1824447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dirty="0"/>
              <a:t>Psykosomatiska besvär</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5" name="Platshållare för bildnummer 4">
            <a:extLst>
              <a:ext uri="{FF2B5EF4-FFF2-40B4-BE49-F238E27FC236}">
                <a16:creationId xmlns:a16="http://schemas.microsoft.com/office/drawing/2014/main" id="{5202F9D7-CE34-C6A1-84DB-644B83547126}"/>
              </a:ext>
            </a:extLst>
          </p:cNvPr>
          <p:cNvSpPr>
            <a:spLocks noGrp="1"/>
          </p:cNvSpPr>
          <p:nvPr>
            <p:ph type="sldNum" sz="quarter" idx="12"/>
          </p:nvPr>
        </p:nvSpPr>
        <p:spPr/>
        <p:txBody>
          <a:bodyPr/>
          <a:lstStyle/>
          <a:p>
            <a:fld id="{8EEB9E62-4301-493A-8C73-0409F1A2D539}" type="slidenum">
              <a:rPr lang="sv-SE" smtClean="0"/>
              <a:pPr/>
              <a:t>19</a:t>
            </a:fld>
            <a:endParaRPr lang="sv-SE"/>
          </a:p>
        </p:txBody>
      </p:sp>
      <p:graphicFrame>
        <p:nvGraphicFramePr>
          <p:cNvPr id="10" name="BodyContentTable">
            <a:extLst>
              <a:ext uri="{FF2B5EF4-FFF2-40B4-BE49-F238E27FC236}">
                <a16:creationId xmlns:a16="http://schemas.microsoft.com/office/drawing/2014/main" id="{18EE6BAC-23EB-465F-75D2-1A7D4C07B8B4}"/>
              </a:ext>
            </a:extLst>
          </p:cNvPr>
          <p:cNvGraphicFramePr>
            <a:graphicFrameLocks/>
          </p:cNvGraphicFramePr>
          <p:nvPr>
            <p:extLst>
              <p:ext uri="{D42A27DB-BD31-4B8C-83A1-F6EECF244321}">
                <p14:modId xmlns:p14="http://schemas.microsoft.com/office/powerpoint/2010/main" val="1684276622"/>
              </p:ext>
            </p:extLst>
          </p:nvPr>
        </p:nvGraphicFramePr>
        <p:xfrm>
          <a:off x="755863" y="2260008"/>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BodyContentTable">
            <a:extLst>
              <a:ext uri="{FF2B5EF4-FFF2-40B4-BE49-F238E27FC236}">
                <a16:creationId xmlns:a16="http://schemas.microsoft.com/office/drawing/2014/main" id="{B8B99A7D-81E8-901F-FDED-0D53F463BE7F}"/>
              </a:ext>
            </a:extLst>
          </p:cNvPr>
          <p:cNvGraphicFramePr>
            <a:graphicFrameLocks/>
          </p:cNvGraphicFramePr>
          <p:nvPr>
            <p:extLst>
              <p:ext uri="{D42A27DB-BD31-4B8C-83A1-F6EECF244321}">
                <p14:modId xmlns:p14="http://schemas.microsoft.com/office/powerpoint/2010/main" val="113735437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ktangel: rundade hörn 12">
            <a:extLst>
              <a:ext uri="{FF2B5EF4-FFF2-40B4-BE49-F238E27FC236}">
                <a16:creationId xmlns:a16="http://schemas.microsoft.com/office/drawing/2014/main" id="{B29E5FCD-BD34-56A7-E8A8-DE53F1EC29FC}"/>
              </a:ext>
            </a:extLst>
          </p:cNvPr>
          <p:cNvSpPr/>
          <p:nvPr/>
        </p:nvSpPr>
        <p:spPr>
          <a:xfrm>
            <a:off x="7235363" y="889599"/>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Andelen tjejer i anpassad skola som ofta är oroliga/nervösa är lägre än tjejer i årskurs 9 och Gy 2.</a:t>
            </a:r>
          </a:p>
        </p:txBody>
      </p:sp>
      <p:grpSp>
        <p:nvGrpSpPr>
          <p:cNvPr id="6" name="BodyFooter">
            <a:extLst>
              <a:ext uri="{FF2B5EF4-FFF2-40B4-BE49-F238E27FC236}">
                <a16:creationId xmlns:a16="http://schemas.microsoft.com/office/drawing/2014/main" id="{445DA473-5492-2D43-55C2-5B24B8E94EE1}"/>
              </a:ext>
            </a:extLst>
          </p:cNvPr>
          <p:cNvGrpSpPr/>
          <p:nvPr/>
        </p:nvGrpSpPr>
        <p:grpSpPr>
          <a:xfrm>
            <a:off x="6993398" y="5729125"/>
            <a:ext cx="4856163" cy="864000"/>
            <a:chOff x="720000" y="5508000"/>
            <a:chExt cx="10764000" cy="216000"/>
          </a:xfrm>
        </p:grpSpPr>
        <p:sp>
          <p:nvSpPr>
            <p:cNvPr id="7" name="BodyFooterRight">
              <a:extLst>
                <a:ext uri="{FF2B5EF4-FFF2-40B4-BE49-F238E27FC236}">
                  <a16:creationId xmlns:a16="http://schemas.microsoft.com/office/drawing/2014/main" id="{BDE13EA2-F362-2B19-F699-460585C79E08}"/>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anpassad skola</a:t>
              </a:r>
            </a:p>
          </p:txBody>
        </p:sp>
      </p:grpSp>
    </p:spTree>
    <p:extLst>
      <p:ext uri="{BB962C8B-B14F-4D97-AF65-F5344CB8AC3E}">
        <p14:creationId xmlns:p14="http://schemas.microsoft.com/office/powerpoint/2010/main" val="2888604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dirty="0"/>
              <a:t>Information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2</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p:txBody>
          <a:bodyPr>
            <a:noAutofit/>
          </a:bodyPr>
          <a:lstStyle/>
          <a:p>
            <a:pPr>
              <a:lnSpc>
                <a:spcPct val="150000"/>
              </a:lnSpc>
              <a:spcAft>
                <a:spcPts val="0"/>
              </a:spcAft>
              <a:buClrTx/>
              <a:tabLst>
                <a:tab pos="457200" algn="l"/>
              </a:tabLst>
            </a:pPr>
            <a:r>
              <a:rPr lang="sv-SE" sz="1400">
                <a:effectLst/>
                <a:ea typeface="Calibri" panose="020F0502020204030204" pitchFamily="34" charset="0"/>
                <a:cs typeface="Times New Roman" panose="02020603050405020304" pitchFamily="18" charset="0"/>
              </a:rPr>
              <a:t>Samtliga unga </a:t>
            </a:r>
            <a:r>
              <a:rPr lang="sv-SE" sz="1400" dirty="0">
                <a:effectLst/>
                <a:ea typeface="Calibri" panose="020F0502020204030204" pitchFamily="34" charset="0"/>
                <a:cs typeface="Times New Roman" panose="02020603050405020304" pitchFamily="18" charset="0"/>
              </a:rPr>
              <a:t>i Jönköpings län i årskurs 7-9 i anpassad grundskola samt årskurs 1-4 i anpassad gymnasieskolan har erbjudits svara på enkäten.</a:t>
            </a:r>
          </a:p>
          <a:p>
            <a:pPr marL="342900" lvl="0" indent="-342900">
              <a:lnSpc>
                <a:spcPct val="150000"/>
              </a:lnSpc>
              <a:spcAft>
                <a:spcPts val="0"/>
              </a:spcAft>
              <a:buClrTx/>
              <a:buFont typeface="Arial" panose="020B0604020202020204" pitchFamily="34" charset="0"/>
              <a:buChar char="•"/>
              <a:tabLst>
                <a:tab pos="457200" algn="l"/>
              </a:tabLst>
            </a:pPr>
            <a:r>
              <a:rPr lang="sv-SE" sz="1400" dirty="0">
                <a:effectLst/>
                <a:ea typeface="Calibri" panose="020F0502020204030204" pitchFamily="34" charset="0"/>
                <a:cs typeface="Times New Roman" panose="02020603050405020304" pitchFamily="18" charset="0"/>
              </a:rPr>
              <a:t>Jämförelser har gjorts mellan anpassad skola och årskurs 9 i grundskolan och årskurs 2 på gymnasiet där frågorna och svarsalternativen är jämförbara. Åldersgrupperna i jämförelserna är inte exakt desamma vilket man också behöver ta i beaktande. </a:t>
            </a:r>
          </a:p>
          <a:p>
            <a:pPr marL="342900" lvl="0" indent="-342900">
              <a:lnSpc>
                <a:spcPct val="150000"/>
              </a:lnSpc>
              <a:spcAft>
                <a:spcPts val="0"/>
              </a:spcAft>
              <a:buClrTx/>
              <a:buFont typeface="Arial" panose="020B0604020202020204" pitchFamily="34" charset="0"/>
              <a:buChar char="•"/>
              <a:tabLst>
                <a:tab pos="457200" algn="l"/>
              </a:tabLst>
            </a:pPr>
            <a:r>
              <a:rPr lang="sv-SE" sz="1400" dirty="0">
                <a:effectLst/>
                <a:ea typeface="Calibri" panose="020F0502020204030204" pitchFamily="34" charset="0"/>
                <a:cs typeface="Times New Roman" panose="02020603050405020304" pitchFamily="18" charset="0"/>
              </a:rPr>
              <a:t>För ett antal frågor finns jämförelse med föregående års undersökning. </a:t>
            </a:r>
          </a:p>
          <a:p>
            <a:pPr marL="342900" lvl="0" indent="-342900">
              <a:lnSpc>
                <a:spcPct val="150000"/>
              </a:lnSpc>
              <a:spcAft>
                <a:spcPts val="0"/>
              </a:spcAft>
              <a:buClrTx/>
              <a:buFont typeface="Arial" panose="020B0604020202020204" pitchFamily="34" charset="0"/>
              <a:buChar char="•"/>
              <a:tabLst>
                <a:tab pos="457200" algn="l"/>
              </a:tabLst>
            </a:pPr>
            <a:r>
              <a:rPr lang="sv-SE" sz="1400" dirty="0">
                <a:effectLst/>
                <a:ea typeface="Calibri" panose="020F0502020204030204" pitchFamily="34" charset="0"/>
                <a:cs typeface="Times New Roman" panose="02020603050405020304" pitchFamily="18" charset="0"/>
              </a:rPr>
              <a:t>Eftersom antalet svarade är få presenteras endast resultatet på länsnivå och inte på kommunnivå. Resultatet bör tolkas med försiktighet, detta då få antal svarande kan ge ett stort procentuellt utslag. Där det är färre än 5 svarande visas inget resultat.  </a:t>
            </a:r>
          </a:p>
          <a:p>
            <a:pPr marL="342900" lvl="0" indent="-342900" fontAlgn="ctr">
              <a:lnSpc>
                <a:spcPct val="150000"/>
              </a:lnSpc>
              <a:buClrTx/>
              <a:buSzPts val="1000"/>
              <a:buFont typeface="Symbol" panose="05050102010706020507" pitchFamily="18" charset="2"/>
              <a:buChar char=""/>
              <a:tabLst>
                <a:tab pos="457200" algn="l"/>
              </a:tabLst>
            </a:pPr>
            <a:r>
              <a:rPr lang="sv-SE" sz="1400" dirty="0">
                <a:effectLst/>
                <a:ea typeface="Calibri" panose="020F0502020204030204" pitchFamily="34" charset="0"/>
              </a:rPr>
              <a:t>Har du frågor om materialet, kontakta Ida Erixon (</a:t>
            </a:r>
            <a:r>
              <a:rPr lang="sv-SE" sz="1400" u="sng" dirty="0">
                <a:effectLst/>
                <a:ea typeface="Calibri" panose="020F0502020204030204" pitchFamily="34" charset="0"/>
                <a:hlinkClick r:id="rId2">
                  <a:extLst>
                    <a:ext uri="{A12FA001-AC4F-418D-AE19-62706E023703}">
                      <ahyp:hlinkClr xmlns:ahyp="http://schemas.microsoft.com/office/drawing/2018/hyperlinkcolor" val="tx"/>
                    </a:ext>
                  </a:extLst>
                </a:hlinkClick>
              </a:rPr>
              <a:t>ida.erixon@rjl.se</a:t>
            </a:r>
            <a:r>
              <a:rPr lang="sv-SE" sz="1400" dirty="0">
                <a:effectLst/>
                <a:ea typeface="Calibri" panose="020F0502020204030204" pitchFamily="34" charset="0"/>
              </a:rPr>
              <a:t>), sektion Folkhälsa, Region Jönköpings län.</a:t>
            </a:r>
          </a:p>
        </p:txBody>
      </p:sp>
    </p:spTree>
    <p:extLst>
      <p:ext uri="{BB962C8B-B14F-4D97-AF65-F5344CB8AC3E}">
        <p14:creationId xmlns:p14="http://schemas.microsoft.com/office/powerpoint/2010/main" val="186617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dirty="0"/>
              <a:t>Matvanor</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5" name="Platshållare för bildnummer 4">
            <a:extLst>
              <a:ext uri="{FF2B5EF4-FFF2-40B4-BE49-F238E27FC236}">
                <a16:creationId xmlns:a16="http://schemas.microsoft.com/office/drawing/2014/main" id="{7A94401C-736C-92ED-4611-A7954D39212C}"/>
              </a:ext>
            </a:extLst>
          </p:cNvPr>
          <p:cNvSpPr>
            <a:spLocks noGrp="1"/>
          </p:cNvSpPr>
          <p:nvPr>
            <p:ph type="sldNum" sz="quarter" idx="12"/>
          </p:nvPr>
        </p:nvSpPr>
        <p:spPr/>
        <p:txBody>
          <a:bodyPr/>
          <a:lstStyle/>
          <a:p>
            <a:fld id="{8EEB9E62-4301-493A-8C73-0409F1A2D539}" type="slidenum">
              <a:rPr lang="sv-SE" smtClean="0"/>
              <a:pPr/>
              <a:t>20</a:t>
            </a:fld>
            <a:endParaRPr lang="sv-SE"/>
          </a:p>
        </p:txBody>
      </p:sp>
      <p:graphicFrame>
        <p:nvGraphicFramePr>
          <p:cNvPr id="12" name="BodyContentTable">
            <a:extLst>
              <a:ext uri="{FF2B5EF4-FFF2-40B4-BE49-F238E27FC236}">
                <a16:creationId xmlns:a16="http://schemas.microsoft.com/office/drawing/2014/main" id="{FAC6E3D1-1B62-3F5C-D39F-B7DFC8B9B545}"/>
              </a:ext>
            </a:extLst>
          </p:cNvPr>
          <p:cNvGraphicFramePr>
            <a:graphicFrameLocks/>
          </p:cNvGraphicFramePr>
          <p:nvPr>
            <p:extLst>
              <p:ext uri="{D42A27DB-BD31-4B8C-83A1-F6EECF244321}">
                <p14:modId xmlns:p14="http://schemas.microsoft.com/office/powerpoint/2010/main" val="143606912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BodyContentTable">
            <a:extLst>
              <a:ext uri="{FF2B5EF4-FFF2-40B4-BE49-F238E27FC236}">
                <a16:creationId xmlns:a16="http://schemas.microsoft.com/office/drawing/2014/main" id="{CDA1540A-54D6-F086-7CD9-08D4C2E098D3}"/>
              </a:ext>
            </a:extLst>
          </p:cNvPr>
          <p:cNvGraphicFramePr>
            <a:graphicFrameLocks/>
          </p:cNvGraphicFramePr>
          <p:nvPr>
            <p:extLst>
              <p:ext uri="{D42A27DB-BD31-4B8C-83A1-F6EECF244321}">
                <p14:modId xmlns:p14="http://schemas.microsoft.com/office/powerpoint/2010/main" val="2241612679"/>
              </p:ext>
            </p:extLst>
          </p:nvPr>
        </p:nvGraphicFramePr>
        <p:xfrm>
          <a:off x="6084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ktangel: rundade hörn 9">
            <a:extLst>
              <a:ext uri="{FF2B5EF4-FFF2-40B4-BE49-F238E27FC236}">
                <a16:creationId xmlns:a16="http://schemas.microsoft.com/office/drawing/2014/main" id="{0380D8A0-E31B-EEFD-AFC5-0914E62F54B6}"/>
              </a:ext>
            </a:extLst>
          </p:cNvPr>
          <p:cNvSpPr/>
          <p:nvPr/>
        </p:nvSpPr>
        <p:spPr>
          <a:xfrm>
            <a:off x="7235363" y="889599"/>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Unga i anpassad skola äter frukt i ungefär lika stor utstäckning som vad unga i årskurs 9 och Gy 2 gör.</a:t>
            </a:r>
          </a:p>
        </p:txBody>
      </p:sp>
      <p:grpSp>
        <p:nvGrpSpPr>
          <p:cNvPr id="6" name="BodyFooter">
            <a:extLst>
              <a:ext uri="{FF2B5EF4-FFF2-40B4-BE49-F238E27FC236}">
                <a16:creationId xmlns:a16="http://schemas.microsoft.com/office/drawing/2014/main" id="{5E19C0AF-D829-CF13-2C3E-231E40FD7401}"/>
              </a:ext>
            </a:extLst>
          </p:cNvPr>
          <p:cNvGrpSpPr/>
          <p:nvPr/>
        </p:nvGrpSpPr>
        <p:grpSpPr>
          <a:xfrm>
            <a:off x="6993398" y="5729125"/>
            <a:ext cx="4856163" cy="864000"/>
            <a:chOff x="720000" y="5508000"/>
            <a:chExt cx="10764000" cy="216000"/>
          </a:xfrm>
        </p:grpSpPr>
        <p:sp>
          <p:nvSpPr>
            <p:cNvPr id="8" name="BodyFooterRight">
              <a:extLst>
                <a:ext uri="{FF2B5EF4-FFF2-40B4-BE49-F238E27FC236}">
                  <a16:creationId xmlns:a16="http://schemas.microsoft.com/office/drawing/2014/main" id="{9AF3438D-927B-481B-D751-B7F9AAFE573A}"/>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anpassad skola</a:t>
              </a:r>
            </a:p>
          </p:txBody>
        </p:sp>
      </p:grpSp>
    </p:spTree>
    <p:extLst>
      <p:ext uri="{BB962C8B-B14F-4D97-AF65-F5344CB8AC3E}">
        <p14:creationId xmlns:p14="http://schemas.microsoft.com/office/powerpoint/2010/main" val="4029032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a:t>Matvanor</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5" name="Platshållare för bildnummer 4">
            <a:extLst>
              <a:ext uri="{FF2B5EF4-FFF2-40B4-BE49-F238E27FC236}">
                <a16:creationId xmlns:a16="http://schemas.microsoft.com/office/drawing/2014/main" id="{7A94401C-736C-92ED-4611-A7954D39212C}"/>
              </a:ext>
            </a:extLst>
          </p:cNvPr>
          <p:cNvSpPr>
            <a:spLocks noGrp="1"/>
          </p:cNvSpPr>
          <p:nvPr>
            <p:ph type="sldNum" sz="quarter" idx="12"/>
          </p:nvPr>
        </p:nvSpPr>
        <p:spPr/>
        <p:txBody>
          <a:bodyPr/>
          <a:lstStyle/>
          <a:p>
            <a:fld id="{8EEB9E62-4301-493A-8C73-0409F1A2D539}" type="slidenum">
              <a:rPr lang="sv-SE" smtClean="0"/>
              <a:pPr/>
              <a:t>21</a:t>
            </a:fld>
            <a:endParaRPr lang="sv-SE"/>
          </a:p>
        </p:txBody>
      </p:sp>
      <p:graphicFrame>
        <p:nvGraphicFramePr>
          <p:cNvPr id="13" name="BodyContentTable">
            <a:extLst>
              <a:ext uri="{FF2B5EF4-FFF2-40B4-BE49-F238E27FC236}">
                <a16:creationId xmlns:a16="http://schemas.microsoft.com/office/drawing/2014/main" id="{8501A3BF-407A-0F32-CE05-2B61BC4ED69E}"/>
              </a:ext>
            </a:extLst>
          </p:cNvPr>
          <p:cNvGraphicFramePr>
            <a:graphicFrameLocks/>
          </p:cNvGraphicFramePr>
          <p:nvPr>
            <p:extLst>
              <p:ext uri="{D42A27DB-BD31-4B8C-83A1-F6EECF244321}">
                <p14:modId xmlns:p14="http://schemas.microsoft.com/office/powerpoint/2010/main" val="119438353"/>
              </p:ext>
            </p:extLst>
          </p:nvPr>
        </p:nvGraphicFramePr>
        <p:xfrm>
          <a:off x="755863" y="2134088"/>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BodyContentTable">
            <a:extLst>
              <a:ext uri="{FF2B5EF4-FFF2-40B4-BE49-F238E27FC236}">
                <a16:creationId xmlns:a16="http://schemas.microsoft.com/office/drawing/2014/main" id="{8CB26192-C2AB-59AE-15F7-59E3C770FD5E}"/>
              </a:ext>
            </a:extLst>
          </p:cNvPr>
          <p:cNvGraphicFramePr>
            <a:graphicFrameLocks/>
          </p:cNvGraphicFramePr>
          <p:nvPr>
            <p:extLst>
              <p:ext uri="{D42A27DB-BD31-4B8C-83A1-F6EECF244321}">
                <p14:modId xmlns:p14="http://schemas.microsoft.com/office/powerpoint/2010/main" val="200116280"/>
              </p:ext>
            </p:extLst>
          </p:nvPr>
        </p:nvGraphicFramePr>
        <p:xfrm>
          <a:off x="6119863" y="2134088"/>
          <a:ext cx="5364000" cy="331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ktangel: rundade hörn 9">
            <a:extLst>
              <a:ext uri="{FF2B5EF4-FFF2-40B4-BE49-F238E27FC236}">
                <a16:creationId xmlns:a16="http://schemas.microsoft.com/office/drawing/2014/main" id="{CAA0D2D5-81B8-078C-6943-69F60A8A7460}"/>
              </a:ext>
            </a:extLst>
          </p:cNvPr>
          <p:cNvSpPr/>
          <p:nvPr/>
        </p:nvSpPr>
        <p:spPr>
          <a:xfrm>
            <a:off x="7235363" y="889599"/>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Unga i anpassad skola äter grönsaker i lägre utstäckning än vad unga i årskurs 9 och Gy 2 gör.</a:t>
            </a:r>
          </a:p>
        </p:txBody>
      </p:sp>
      <p:grpSp>
        <p:nvGrpSpPr>
          <p:cNvPr id="6" name="BodyFooter">
            <a:extLst>
              <a:ext uri="{FF2B5EF4-FFF2-40B4-BE49-F238E27FC236}">
                <a16:creationId xmlns:a16="http://schemas.microsoft.com/office/drawing/2014/main" id="{F467EDE8-F629-4726-A279-6DD8E404A7BA}"/>
              </a:ext>
            </a:extLst>
          </p:cNvPr>
          <p:cNvGrpSpPr/>
          <p:nvPr/>
        </p:nvGrpSpPr>
        <p:grpSpPr>
          <a:xfrm>
            <a:off x="6993398" y="5729125"/>
            <a:ext cx="4856163" cy="864000"/>
            <a:chOff x="720000" y="5508000"/>
            <a:chExt cx="10764000" cy="216000"/>
          </a:xfrm>
        </p:grpSpPr>
        <p:sp>
          <p:nvSpPr>
            <p:cNvPr id="8" name="BodyFooterRight">
              <a:extLst>
                <a:ext uri="{FF2B5EF4-FFF2-40B4-BE49-F238E27FC236}">
                  <a16:creationId xmlns:a16="http://schemas.microsoft.com/office/drawing/2014/main" id="{D567C36D-D3CD-B666-28B4-D2635815A9ED}"/>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anpassad skola</a:t>
              </a:r>
            </a:p>
          </p:txBody>
        </p:sp>
      </p:grpSp>
    </p:spTree>
    <p:extLst>
      <p:ext uri="{BB962C8B-B14F-4D97-AF65-F5344CB8AC3E}">
        <p14:creationId xmlns:p14="http://schemas.microsoft.com/office/powerpoint/2010/main" val="1496722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a:t>Matvanor</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5" name="Platshållare för bildnummer 4">
            <a:extLst>
              <a:ext uri="{FF2B5EF4-FFF2-40B4-BE49-F238E27FC236}">
                <a16:creationId xmlns:a16="http://schemas.microsoft.com/office/drawing/2014/main" id="{7A94401C-736C-92ED-4611-A7954D39212C}"/>
              </a:ext>
            </a:extLst>
          </p:cNvPr>
          <p:cNvSpPr>
            <a:spLocks noGrp="1"/>
          </p:cNvSpPr>
          <p:nvPr>
            <p:ph type="sldNum" sz="quarter" idx="12"/>
          </p:nvPr>
        </p:nvSpPr>
        <p:spPr/>
        <p:txBody>
          <a:bodyPr/>
          <a:lstStyle/>
          <a:p>
            <a:fld id="{8EEB9E62-4301-493A-8C73-0409F1A2D539}" type="slidenum">
              <a:rPr lang="sv-SE" smtClean="0"/>
              <a:pPr/>
              <a:t>22</a:t>
            </a:fld>
            <a:endParaRPr lang="sv-SE"/>
          </a:p>
        </p:txBody>
      </p:sp>
      <p:graphicFrame>
        <p:nvGraphicFramePr>
          <p:cNvPr id="13" name="BodyContentTable">
            <a:extLst>
              <a:ext uri="{FF2B5EF4-FFF2-40B4-BE49-F238E27FC236}">
                <a16:creationId xmlns:a16="http://schemas.microsoft.com/office/drawing/2014/main" id="{533D7883-A598-2085-00FA-99E76196E5E5}"/>
              </a:ext>
            </a:extLst>
          </p:cNvPr>
          <p:cNvGraphicFramePr>
            <a:graphicFrameLocks/>
          </p:cNvGraphicFramePr>
          <p:nvPr>
            <p:extLst>
              <p:ext uri="{D42A27DB-BD31-4B8C-83A1-F6EECF244321}">
                <p14:modId xmlns:p14="http://schemas.microsoft.com/office/powerpoint/2010/main" val="413187591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ktangel: rundade hörn 5">
            <a:extLst>
              <a:ext uri="{FF2B5EF4-FFF2-40B4-BE49-F238E27FC236}">
                <a16:creationId xmlns:a16="http://schemas.microsoft.com/office/drawing/2014/main" id="{2A8F195E-D259-3AAD-5E59-E051C610D24F}"/>
              </a:ext>
            </a:extLst>
          </p:cNvPr>
          <p:cNvSpPr/>
          <p:nvPr/>
        </p:nvSpPr>
        <p:spPr>
          <a:xfrm>
            <a:off x="7235363" y="889599"/>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Unga i anpassad skola dricker energidryck i lägre utstäckning än vad unga i årskurs 9 och Gy 2 gör.</a:t>
            </a:r>
          </a:p>
        </p:txBody>
      </p:sp>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extLst>
              <p:ext uri="{D42A27DB-BD31-4B8C-83A1-F6EECF244321}">
                <p14:modId xmlns:p14="http://schemas.microsoft.com/office/powerpoint/2010/main" val="1984241939"/>
              </p:ext>
            </p:extLst>
          </p:nvPr>
        </p:nvGraphicFramePr>
        <p:xfrm>
          <a:off x="940950" y="2196000"/>
          <a:ext cx="5179049" cy="331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7138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dirty="0"/>
              <a:t>Fysisk aktivitet</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6" name="Platshållare för bildnummer 5">
            <a:extLst>
              <a:ext uri="{FF2B5EF4-FFF2-40B4-BE49-F238E27FC236}">
                <a16:creationId xmlns:a16="http://schemas.microsoft.com/office/drawing/2014/main" id="{E1BCB7E7-4E57-B9EF-15E6-C99580A45623}"/>
              </a:ext>
            </a:extLst>
          </p:cNvPr>
          <p:cNvSpPr>
            <a:spLocks noGrp="1"/>
          </p:cNvSpPr>
          <p:nvPr>
            <p:ph type="sldNum" sz="quarter" idx="12"/>
          </p:nvPr>
        </p:nvSpPr>
        <p:spPr/>
        <p:txBody>
          <a:bodyPr/>
          <a:lstStyle/>
          <a:p>
            <a:fld id="{8EEB9E62-4301-493A-8C73-0409F1A2D539}" type="slidenum">
              <a:rPr lang="sv-SE" smtClean="0"/>
              <a:pPr/>
              <a:t>23</a:t>
            </a:fld>
            <a:endParaRPr lang="sv-SE"/>
          </a:p>
        </p:txBody>
      </p:sp>
      <p:graphicFrame>
        <p:nvGraphicFramePr>
          <p:cNvPr id="10" name="BodyContent">
            <a:extLst>
              <a:ext uri="{FF2B5EF4-FFF2-40B4-BE49-F238E27FC236}">
                <a16:creationId xmlns:a16="http://schemas.microsoft.com/office/drawing/2014/main" id="{ED91204F-054C-E9A2-B72A-F416591A22B1}"/>
              </a:ext>
            </a:extLst>
          </p:cNvPr>
          <p:cNvGraphicFramePr>
            <a:graphicFrameLocks noGrp="1"/>
          </p:cNvGraphicFramePr>
          <p:nvPr>
            <p:ph sz="quarter" idx="10"/>
            <p:extLst>
              <p:ext uri="{D42A27DB-BD31-4B8C-83A1-F6EECF244321}">
                <p14:modId xmlns:p14="http://schemas.microsoft.com/office/powerpoint/2010/main" val="3441009920"/>
              </p:ext>
            </p:extLst>
          </p:nvPr>
        </p:nvGraphicFramePr>
        <p:xfrm>
          <a:off x="954001" y="2195513"/>
          <a:ext cx="5142000" cy="37798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BodyContent">
            <a:extLst>
              <a:ext uri="{FF2B5EF4-FFF2-40B4-BE49-F238E27FC236}">
                <a16:creationId xmlns:a16="http://schemas.microsoft.com/office/drawing/2014/main" id="{755E2FA8-5AB9-89B8-487B-C8AE9B34E1CD}"/>
              </a:ext>
            </a:extLst>
          </p:cNvPr>
          <p:cNvGraphicFramePr>
            <a:graphicFrameLocks/>
          </p:cNvGraphicFramePr>
          <p:nvPr>
            <p:extLst>
              <p:ext uri="{D42A27DB-BD31-4B8C-83A1-F6EECF244321}">
                <p14:modId xmlns:p14="http://schemas.microsoft.com/office/powerpoint/2010/main" val="1146213849"/>
              </p:ext>
            </p:extLst>
          </p:nvPr>
        </p:nvGraphicFramePr>
        <p:xfrm>
          <a:off x="6119863" y="2195512"/>
          <a:ext cx="5376001" cy="3779837"/>
        </p:xfrm>
        <a:graphic>
          <a:graphicData uri="http://schemas.openxmlformats.org/drawingml/2006/chart">
            <c:chart xmlns:c="http://schemas.openxmlformats.org/drawingml/2006/chart" xmlns:r="http://schemas.openxmlformats.org/officeDocument/2006/relationships" r:id="rId3"/>
          </a:graphicData>
        </a:graphic>
      </p:graphicFrame>
      <p:sp>
        <p:nvSpPr>
          <p:cNvPr id="9" name="Rektangel: rundade hörn 8">
            <a:extLst>
              <a:ext uri="{FF2B5EF4-FFF2-40B4-BE49-F238E27FC236}">
                <a16:creationId xmlns:a16="http://schemas.microsoft.com/office/drawing/2014/main" id="{9EBA8CB6-0607-C541-48CD-55BC3992500B}"/>
              </a:ext>
            </a:extLst>
          </p:cNvPr>
          <p:cNvSpPr/>
          <p:nvPr/>
        </p:nvSpPr>
        <p:spPr>
          <a:xfrm>
            <a:off x="7235363" y="889599"/>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Ungefär lika stor andel av tjejerna som killarna i anpassad skola, nästan 4 av 10, cyklar eller promenerar varje dag. </a:t>
            </a:r>
          </a:p>
        </p:txBody>
      </p:sp>
      <p:grpSp>
        <p:nvGrpSpPr>
          <p:cNvPr id="5" name="BodyFooter">
            <a:extLst>
              <a:ext uri="{FF2B5EF4-FFF2-40B4-BE49-F238E27FC236}">
                <a16:creationId xmlns:a16="http://schemas.microsoft.com/office/drawing/2014/main" id="{A40D0A8C-3537-A515-53B0-7BA70C65451B}"/>
              </a:ext>
            </a:extLst>
          </p:cNvPr>
          <p:cNvGrpSpPr/>
          <p:nvPr/>
        </p:nvGrpSpPr>
        <p:grpSpPr>
          <a:xfrm>
            <a:off x="7126563" y="6042724"/>
            <a:ext cx="4856163" cy="864000"/>
            <a:chOff x="720000" y="5508000"/>
            <a:chExt cx="10764000" cy="216000"/>
          </a:xfrm>
        </p:grpSpPr>
        <p:sp>
          <p:nvSpPr>
            <p:cNvPr id="7" name="BodyFooterRight">
              <a:extLst>
                <a:ext uri="{FF2B5EF4-FFF2-40B4-BE49-F238E27FC236}">
                  <a16:creationId xmlns:a16="http://schemas.microsoft.com/office/drawing/2014/main" id="{FF8331E6-69E3-2FCE-B2C8-9FDFB05D8232}"/>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anpassad skola</a:t>
              </a:r>
            </a:p>
          </p:txBody>
        </p:sp>
      </p:grpSp>
    </p:spTree>
    <p:extLst>
      <p:ext uri="{BB962C8B-B14F-4D97-AF65-F5344CB8AC3E}">
        <p14:creationId xmlns:p14="http://schemas.microsoft.com/office/powerpoint/2010/main" val="2139516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a:t>Sömn</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6" name="Platshållare för bildnummer 5">
            <a:extLst>
              <a:ext uri="{FF2B5EF4-FFF2-40B4-BE49-F238E27FC236}">
                <a16:creationId xmlns:a16="http://schemas.microsoft.com/office/drawing/2014/main" id="{562A783F-018D-1DCD-D789-767CE95EE943}"/>
              </a:ext>
            </a:extLst>
          </p:cNvPr>
          <p:cNvSpPr>
            <a:spLocks noGrp="1"/>
          </p:cNvSpPr>
          <p:nvPr>
            <p:ph type="sldNum" sz="quarter" idx="12"/>
          </p:nvPr>
        </p:nvSpPr>
        <p:spPr/>
        <p:txBody>
          <a:bodyPr/>
          <a:lstStyle/>
          <a:p>
            <a:fld id="{8EEB9E62-4301-493A-8C73-0409F1A2D539}" type="slidenum">
              <a:rPr lang="sv-SE" smtClean="0"/>
              <a:pPr/>
              <a:t>24</a:t>
            </a:fld>
            <a:endParaRPr lang="sv-SE"/>
          </a:p>
        </p:txBody>
      </p:sp>
      <p:graphicFrame>
        <p:nvGraphicFramePr>
          <p:cNvPr id="11" name="BodyContent">
            <a:extLst>
              <a:ext uri="{FF2B5EF4-FFF2-40B4-BE49-F238E27FC236}">
                <a16:creationId xmlns:a16="http://schemas.microsoft.com/office/drawing/2014/main" id="{41CE4380-460D-3BD3-4E27-C9CED6651298}"/>
              </a:ext>
            </a:extLst>
          </p:cNvPr>
          <p:cNvGraphicFramePr>
            <a:graphicFrameLocks noGrp="1"/>
          </p:cNvGraphicFramePr>
          <p:nvPr>
            <p:ph sz="quarter" idx="10"/>
            <p:extLst>
              <p:ext uri="{D42A27DB-BD31-4B8C-83A1-F6EECF244321}">
                <p14:modId xmlns:p14="http://schemas.microsoft.com/office/powerpoint/2010/main" val="2131403506"/>
              </p:ext>
            </p:extLst>
          </p:nvPr>
        </p:nvGraphicFramePr>
        <p:xfrm>
          <a:off x="1439863" y="2195513"/>
          <a:ext cx="4656137" cy="37798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BodyContent">
            <a:extLst>
              <a:ext uri="{FF2B5EF4-FFF2-40B4-BE49-F238E27FC236}">
                <a16:creationId xmlns:a16="http://schemas.microsoft.com/office/drawing/2014/main" id="{AAFAE4D9-A4E7-AD6A-D60B-9024A4B314F3}"/>
              </a:ext>
            </a:extLst>
          </p:cNvPr>
          <p:cNvGraphicFramePr>
            <a:graphicFrameLocks/>
          </p:cNvGraphicFramePr>
          <p:nvPr>
            <p:extLst>
              <p:ext uri="{D42A27DB-BD31-4B8C-83A1-F6EECF244321}">
                <p14:modId xmlns:p14="http://schemas.microsoft.com/office/powerpoint/2010/main" val="3817226873"/>
              </p:ext>
            </p:extLst>
          </p:nvPr>
        </p:nvGraphicFramePr>
        <p:xfrm>
          <a:off x="6095999" y="2195513"/>
          <a:ext cx="4703763" cy="3779837"/>
        </p:xfrm>
        <a:graphic>
          <a:graphicData uri="http://schemas.openxmlformats.org/drawingml/2006/chart">
            <c:chart xmlns:c="http://schemas.openxmlformats.org/drawingml/2006/chart" xmlns:r="http://schemas.openxmlformats.org/officeDocument/2006/relationships" r:id="rId3"/>
          </a:graphicData>
        </a:graphic>
      </p:graphicFrame>
      <p:sp>
        <p:nvSpPr>
          <p:cNvPr id="9" name="Rektangel: rundade hörn 8">
            <a:extLst>
              <a:ext uri="{FF2B5EF4-FFF2-40B4-BE49-F238E27FC236}">
                <a16:creationId xmlns:a16="http://schemas.microsoft.com/office/drawing/2014/main" id="{AE5446A3-5FDF-F37A-8A05-7D93A97E8B3D}"/>
              </a:ext>
            </a:extLst>
          </p:cNvPr>
          <p:cNvSpPr/>
          <p:nvPr/>
        </p:nvSpPr>
        <p:spPr>
          <a:xfrm>
            <a:off x="7235363" y="889599"/>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Unga i anpassad skola tycker att de sover sämre jämfört med unga i årskurs 9 och </a:t>
            </a:r>
          </a:p>
          <a:p>
            <a:pPr algn="l"/>
            <a:r>
              <a:rPr lang="en-GB" sz="1100" spc="50" noProof="1">
                <a:solidFill>
                  <a:srgbClr val="790726"/>
                </a:solidFill>
              </a:rPr>
              <a:t>Gy 2.</a:t>
            </a:r>
          </a:p>
        </p:txBody>
      </p:sp>
      <p:grpSp>
        <p:nvGrpSpPr>
          <p:cNvPr id="5" name="BodyFooter">
            <a:extLst>
              <a:ext uri="{FF2B5EF4-FFF2-40B4-BE49-F238E27FC236}">
                <a16:creationId xmlns:a16="http://schemas.microsoft.com/office/drawing/2014/main" id="{DBAABDA0-253F-5EBF-C76F-A32E860D4280}"/>
              </a:ext>
            </a:extLst>
          </p:cNvPr>
          <p:cNvGrpSpPr/>
          <p:nvPr/>
        </p:nvGrpSpPr>
        <p:grpSpPr>
          <a:xfrm>
            <a:off x="6903837" y="5994000"/>
            <a:ext cx="4856163" cy="864000"/>
            <a:chOff x="720000" y="5508000"/>
            <a:chExt cx="10764000" cy="216000"/>
          </a:xfrm>
        </p:grpSpPr>
        <p:sp>
          <p:nvSpPr>
            <p:cNvPr id="7" name="BodyFooterRight">
              <a:extLst>
                <a:ext uri="{FF2B5EF4-FFF2-40B4-BE49-F238E27FC236}">
                  <a16:creationId xmlns:a16="http://schemas.microsoft.com/office/drawing/2014/main" id="{C40F7E50-8CFB-88E6-5F54-AC2D584D213D}"/>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anpassad skola</a:t>
              </a:r>
            </a:p>
          </p:txBody>
        </p:sp>
      </p:grpSp>
    </p:spTree>
    <p:extLst>
      <p:ext uri="{BB962C8B-B14F-4D97-AF65-F5344CB8AC3E}">
        <p14:creationId xmlns:p14="http://schemas.microsoft.com/office/powerpoint/2010/main" val="1949560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5" name="Title1Center">
            <a:extLst>
              <a:ext uri="{FF2B5EF4-FFF2-40B4-BE49-F238E27FC236}">
                <a16:creationId xmlns:a16="http://schemas.microsoft.com/office/drawing/2014/main" id="{E745AF95-7AFC-C855-886D-6766BA8B53EB}"/>
              </a:ext>
            </a:extLst>
          </p:cNvPr>
          <p:cNvSpPr>
            <a:spLocks noGrp="1"/>
          </p:cNvSpPr>
          <p:nvPr>
            <p:ph type="title"/>
          </p:nvPr>
        </p:nvSpPr>
        <p:spPr>
          <a:xfrm>
            <a:off x="1439863" y="740973"/>
            <a:ext cx="9360000" cy="1296000"/>
          </a:xfrm>
        </p:spPr>
        <p:txBody>
          <a:bodyPr/>
          <a:lstStyle/>
          <a:p>
            <a:r>
              <a:rPr lang="sv-SE"/>
              <a:t>Sex och samlevnad</a:t>
            </a:r>
          </a:p>
        </p:txBody>
      </p:sp>
      <p:sp>
        <p:nvSpPr>
          <p:cNvPr id="6" name="Platshållare för bildnummer 5">
            <a:extLst>
              <a:ext uri="{FF2B5EF4-FFF2-40B4-BE49-F238E27FC236}">
                <a16:creationId xmlns:a16="http://schemas.microsoft.com/office/drawing/2014/main" id="{980F103D-D415-6FC6-E8FF-C1904D54D0F9}"/>
              </a:ext>
            </a:extLst>
          </p:cNvPr>
          <p:cNvSpPr>
            <a:spLocks noGrp="1"/>
          </p:cNvSpPr>
          <p:nvPr>
            <p:ph type="sldNum" sz="quarter" idx="12"/>
          </p:nvPr>
        </p:nvSpPr>
        <p:spPr/>
        <p:txBody>
          <a:bodyPr/>
          <a:lstStyle/>
          <a:p>
            <a:fld id="{8EEB9E62-4301-493A-8C73-0409F1A2D539}" type="slidenum">
              <a:rPr lang="sv-SE" smtClean="0"/>
              <a:pPr/>
              <a:t>25</a:t>
            </a:fld>
            <a:endParaRPr lang="sv-SE"/>
          </a:p>
        </p:txBody>
      </p:sp>
      <p:graphicFrame>
        <p:nvGraphicFramePr>
          <p:cNvPr id="11" name="BodyContent">
            <a:extLst>
              <a:ext uri="{FF2B5EF4-FFF2-40B4-BE49-F238E27FC236}">
                <a16:creationId xmlns:a16="http://schemas.microsoft.com/office/drawing/2014/main" id="{90773A2E-B864-5363-08FE-DD6F29667232}"/>
              </a:ext>
            </a:extLst>
          </p:cNvPr>
          <p:cNvGraphicFramePr>
            <a:graphicFrameLocks noGrp="1"/>
          </p:cNvGraphicFramePr>
          <p:nvPr>
            <p:ph sz="quarter" idx="10"/>
            <p:extLst>
              <p:ext uri="{D42A27DB-BD31-4B8C-83A1-F6EECF244321}">
                <p14:modId xmlns:p14="http://schemas.microsoft.com/office/powerpoint/2010/main" val="761099650"/>
              </p:ext>
            </p:extLst>
          </p:nvPr>
        </p:nvGraphicFramePr>
        <p:xfrm>
          <a:off x="1439863" y="2195513"/>
          <a:ext cx="9359900" cy="3779837"/>
        </p:xfrm>
        <a:graphic>
          <a:graphicData uri="http://schemas.openxmlformats.org/drawingml/2006/chart">
            <c:chart xmlns:c="http://schemas.openxmlformats.org/drawingml/2006/chart" xmlns:r="http://schemas.openxmlformats.org/officeDocument/2006/relationships" r:id="rId2"/>
          </a:graphicData>
        </a:graphic>
      </p:graphicFrame>
      <p:sp>
        <p:nvSpPr>
          <p:cNvPr id="12" name="Rektangel: rundade hörn 11">
            <a:extLst>
              <a:ext uri="{FF2B5EF4-FFF2-40B4-BE49-F238E27FC236}">
                <a16:creationId xmlns:a16="http://schemas.microsoft.com/office/drawing/2014/main" id="{6A3D1AE5-87FD-2FD7-3B55-5B1757A5C852}"/>
              </a:ext>
            </a:extLst>
          </p:cNvPr>
          <p:cNvSpPr/>
          <p:nvPr/>
        </p:nvSpPr>
        <p:spPr>
          <a:xfrm>
            <a:off x="7235363" y="889599"/>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Ungefär lika stor andel av tjejerna och killarna i anpassad skola, cirka 3 av 10, vill veta mer om hur man hittar någon att bli tillsammans med.</a:t>
            </a:r>
          </a:p>
        </p:txBody>
      </p:sp>
    </p:spTree>
    <p:extLst>
      <p:ext uri="{BB962C8B-B14F-4D97-AF65-F5344CB8AC3E}">
        <p14:creationId xmlns:p14="http://schemas.microsoft.com/office/powerpoint/2010/main" val="2139516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5331049" cy="1296000"/>
          </a:xfrm>
        </p:spPr>
        <p:txBody>
          <a:bodyPr/>
          <a:lstStyle/>
          <a:p>
            <a:r>
              <a:rPr lang="sv-SE"/>
              <a:t>Tobak, alkohol, narkotika och spel</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26</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79888" y="2196000"/>
            <a:ext cx="5330992" cy="3780000"/>
          </a:xfrm>
        </p:spPr>
        <p:txBody>
          <a:bodyPr>
            <a:normAutofit/>
          </a:bodyPr>
          <a:lstStyle/>
          <a:p>
            <a:pPr marL="0" indent="0">
              <a:buNone/>
            </a:pPr>
            <a:r>
              <a:rPr lang="sv-SE"/>
              <a:t>• Tobak</a:t>
            </a:r>
            <a:br>
              <a:rPr lang="sv-SE"/>
            </a:br>
            <a:r>
              <a:rPr lang="sv-SE"/>
              <a:t>• Alkohol</a:t>
            </a:r>
            <a:br>
              <a:rPr lang="sv-SE"/>
            </a:br>
            <a:r>
              <a:rPr lang="sv-SE"/>
              <a:t>• Narkotika</a:t>
            </a:r>
            <a:br>
              <a:rPr lang="sv-SE"/>
            </a:br>
            <a:r>
              <a:rPr lang="sv-SE"/>
              <a:t>• Spel</a:t>
            </a:r>
          </a:p>
        </p:txBody>
      </p:sp>
      <p:pic>
        <p:nvPicPr>
          <p:cNvPr id="22" name="Title1Right" descr="//svara.indikator.org/MediaLibraries/ProjectLibraries/{0f7eaa13-338b-4991-b035-f1cae3013bd5}/4.Tobak...-min.jpg"/>
          <p:cNvPicPr>
            <a:picLocks noChangeAspect="1"/>
          </p:cNvPicPr>
          <p:nvPr/>
        </p:nvPicPr>
        <p:blipFill>
          <a:blip r:embed="rId2" cstate="print"/>
          <a:stretch/>
        </p:blipFill>
        <p:spPr>
          <a:xfrm>
            <a:off x="6096000" y="2195999"/>
            <a:ext cx="5331049" cy="3554033"/>
          </a:xfrm>
          <a:prstGeom prst="rect">
            <a:avLst/>
          </a:prstGeom>
          <a:noFill/>
        </p:spPr>
      </p:pic>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938207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788" y="305196"/>
            <a:ext cx="9360000" cy="1296000"/>
          </a:xfrm>
        </p:spPr>
        <p:txBody>
          <a:bodyPr/>
          <a:lstStyle/>
          <a:p>
            <a:r>
              <a:rPr lang="sv-SE"/>
              <a:t>Sammanfattning – Tobak, alkohol, narkotika och spel</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27</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79788" y="1840893"/>
            <a:ext cx="9359900" cy="3780000"/>
          </a:xfrm>
        </p:spPr>
        <p:txBody>
          <a:bodyPr>
            <a:noAutofit/>
          </a:bodyPr>
          <a:lstStyle/>
          <a:p>
            <a:pPr>
              <a:lnSpc>
                <a:spcPct val="100000"/>
              </a:lnSpc>
              <a:spcAft>
                <a:spcPts val="0"/>
              </a:spcAft>
              <a:buClrTx/>
            </a:pPr>
            <a:r>
              <a:rPr lang="sv-SE" sz="1600">
                <a:effectLst/>
                <a:ea typeface="Aptos" panose="020B0004020202020204" pitchFamily="34" charset="0"/>
                <a:cs typeface="Calibri" panose="020F0502020204030204" pitchFamily="34" charset="0"/>
              </a:rPr>
              <a:t>I anpassad skola är det 1 av 10 tjejer som röker och drygt 1 av 10 killar snusar.</a:t>
            </a:r>
          </a:p>
          <a:p>
            <a:pPr>
              <a:lnSpc>
                <a:spcPct val="100000"/>
              </a:lnSpc>
              <a:spcAft>
                <a:spcPts val="0"/>
              </a:spcAft>
              <a:buClrTx/>
            </a:pPr>
            <a:r>
              <a:rPr lang="sv-SE" sz="1600"/>
              <a:t>Det </a:t>
            </a:r>
            <a:r>
              <a:rPr lang="sv-SE" sz="1600" dirty="0"/>
              <a:t>är 6 av 10 eller fler </a:t>
            </a:r>
            <a:r>
              <a:rPr lang="sv-SE" sz="1600"/>
              <a:t>av ungas </a:t>
            </a:r>
            <a:r>
              <a:rPr lang="sv-SE" sz="1600" dirty="0"/>
              <a:t>föräldrar som förbjuder dem eller pratar med dem om att inte röka, snusa eller dricka alkohol.</a:t>
            </a:r>
          </a:p>
          <a:p>
            <a:pPr>
              <a:lnSpc>
                <a:spcPct val="100000"/>
              </a:lnSpc>
              <a:spcAft>
                <a:spcPts val="0"/>
              </a:spcAft>
              <a:buClrTx/>
            </a:pPr>
            <a:r>
              <a:rPr lang="sv-SE" sz="1600"/>
              <a:t>unga </a:t>
            </a:r>
            <a:r>
              <a:rPr lang="sv-SE" sz="1600" dirty="0"/>
              <a:t>i anpassad skola blir erbjuden att köpa narkotika i lägre utsträckning </a:t>
            </a:r>
            <a:r>
              <a:rPr lang="sv-SE" sz="1600"/>
              <a:t>än unga </a:t>
            </a:r>
            <a:r>
              <a:rPr lang="sv-SE" sz="1600" dirty="0"/>
              <a:t>i årskurs 9 och Gy 2.</a:t>
            </a:r>
          </a:p>
          <a:p>
            <a:pPr>
              <a:lnSpc>
                <a:spcPct val="100000"/>
              </a:lnSpc>
              <a:spcAft>
                <a:spcPts val="0"/>
              </a:spcAft>
              <a:buClrTx/>
            </a:pPr>
            <a:r>
              <a:rPr lang="sv-SE" sz="1600" dirty="0"/>
              <a:t>Tjejer i anpassad skola köper virtuella saker i data- eller mobilspel i högre grad än tjejer i årskurs 9 och Gy 2. </a:t>
            </a:r>
          </a:p>
          <a:p>
            <a:pPr>
              <a:lnSpc>
                <a:spcPct val="100000"/>
              </a:lnSpc>
              <a:spcAft>
                <a:spcPts val="0"/>
              </a:spcAft>
              <a:buClrTx/>
            </a:pPr>
            <a:endParaRPr lang="sv-SE" sz="1600" dirty="0"/>
          </a:p>
          <a:p>
            <a:pPr marL="0" indent="0">
              <a:lnSpc>
                <a:spcPct val="100000"/>
              </a:lnSpc>
              <a:spcAft>
                <a:spcPts val="0"/>
              </a:spcAft>
              <a:buNone/>
            </a:pPr>
            <a:endParaRPr lang="sv-SE" sz="1600" dirty="0"/>
          </a:p>
          <a:p>
            <a:pPr marL="0" indent="0">
              <a:lnSpc>
                <a:spcPct val="100000"/>
              </a:lnSpc>
              <a:spcAft>
                <a:spcPts val="0"/>
              </a:spcAft>
              <a:buNone/>
            </a:pPr>
            <a:endParaRPr lang="sv-SE" sz="1600" dirty="0"/>
          </a:p>
        </p:txBody>
      </p:sp>
    </p:spTree>
    <p:extLst>
      <p:ext uri="{BB962C8B-B14F-4D97-AF65-F5344CB8AC3E}">
        <p14:creationId xmlns:p14="http://schemas.microsoft.com/office/powerpoint/2010/main" val="127153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dirty="0"/>
              <a:t>Rökning</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6" name="Platshållare för bildnummer 5">
            <a:extLst>
              <a:ext uri="{FF2B5EF4-FFF2-40B4-BE49-F238E27FC236}">
                <a16:creationId xmlns:a16="http://schemas.microsoft.com/office/drawing/2014/main" id="{9FB8006F-D92E-00B2-A9CE-559AC4A5FAFC}"/>
              </a:ext>
            </a:extLst>
          </p:cNvPr>
          <p:cNvSpPr>
            <a:spLocks noGrp="1"/>
          </p:cNvSpPr>
          <p:nvPr>
            <p:ph type="sldNum" sz="quarter" idx="12"/>
          </p:nvPr>
        </p:nvSpPr>
        <p:spPr/>
        <p:txBody>
          <a:bodyPr/>
          <a:lstStyle/>
          <a:p>
            <a:fld id="{8EEB9E62-4301-493A-8C73-0409F1A2D539}" type="slidenum">
              <a:rPr lang="sv-SE" smtClean="0"/>
              <a:pPr/>
              <a:t>28</a:t>
            </a:fld>
            <a:endParaRPr lang="sv-SE"/>
          </a:p>
        </p:txBody>
      </p:sp>
      <p:graphicFrame>
        <p:nvGraphicFramePr>
          <p:cNvPr id="11" name="BodyContent">
            <a:extLst>
              <a:ext uri="{FF2B5EF4-FFF2-40B4-BE49-F238E27FC236}">
                <a16:creationId xmlns:a16="http://schemas.microsoft.com/office/drawing/2014/main" id="{0315D9C8-283D-4ABF-EA2F-6CCB8096DF37}"/>
              </a:ext>
            </a:extLst>
          </p:cNvPr>
          <p:cNvGraphicFramePr>
            <a:graphicFrameLocks/>
          </p:cNvGraphicFramePr>
          <p:nvPr>
            <p:extLst>
              <p:ext uri="{D42A27DB-BD31-4B8C-83A1-F6EECF244321}">
                <p14:modId xmlns:p14="http://schemas.microsoft.com/office/powerpoint/2010/main" val="2674707898"/>
              </p:ext>
            </p:extLst>
          </p:nvPr>
        </p:nvGraphicFramePr>
        <p:xfrm>
          <a:off x="1416050" y="2195513"/>
          <a:ext cx="4679950" cy="3779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BodyContent">
            <a:extLst>
              <a:ext uri="{FF2B5EF4-FFF2-40B4-BE49-F238E27FC236}">
                <a16:creationId xmlns:a16="http://schemas.microsoft.com/office/drawing/2014/main" id="{F4CACD67-ED7A-00B6-E05A-9C62B543CD28}"/>
              </a:ext>
            </a:extLst>
          </p:cNvPr>
          <p:cNvGraphicFramePr>
            <a:graphicFrameLocks noGrp="1"/>
          </p:cNvGraphicFramePr>
          <p:nvPr>
            <p:ph sz="quarter" idx="10"/>
            <p:extLst>
              <p:ext uri="{D42A27DB-BD31-4B8C-83A1-F6EECF244321}">
                <p14:modId xmlns:p14="http://schemas.microsoft.com/office/powerpoint/2010/main" val="68592333"/>
              </p:ext>
            </p:extLst>
          </p:nvPr>
        </p:nvGraphicFramePr>
        <p:xfrm>
          <a:off x="6118352" y="2195513"/>
          <a:ext cx="4703763" cy="3779837"/>
        </p:xfrm>
        <a:graphic>
          <a:graphicData uri="http://schemas.openxmlformats.org/drawingml/2006/chart">
            <c:chart xmlns:c="http://schemas.openxmlformats.org/drawingml/2006/chart" xmlns:r="http://schemas.openxmlformats.org/officeDocument/2006/relationships" r:id="rId4"/>
          </a:graphicData>
        </a:graphic>
      </p:graphicFrame>
      <p:sp>
        <p:nvSpPr>
          <p:cNvPr id="17" name="Rektangel: rundade hörn 16">
            <a:extLst>
              <a:ext uri="{FF2B5EF4-FFF2-40B4-BE49-F238E27FC236}">
                <a16:creationId xmlns:a16="http://schemas.microsoft.com/office/drawing/2014/main" id="{75C1EA32-527D-B997-A7D5-CDF82AF389E2}"/>
              </a:ext>
            </a:extLst>
          </p:cNvPr>
          <p:cNvSpPr/>
          <p:nvPr/>
        </p:nvSpPr>
        <p:spPr>
          <a:xfrm>
            <a:off x="7235363" y="889599"/>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Andelen tjejer i anpassad skola som röker har ökat något jämfört med 2020.</a:t>
            </a:r>
          </a:p>
        </p:txBody>
      </p:sp>
      <p:grpSp>
        <p:nvGrpSpPr>
          <p:cNvPr id="5" name="BodyFooter">
            <a:extLst>
              <a:ext uri="{FF2B5EF4-FFF2-40B4-BE49-F238E27FC236}">
                <a16:creationId xmlns:a16="http://schemas.microsoft.com/office/drawing/2014/main" id="{E3062385-5B28-1E52-DE3C-C2014A2F119E}"/>
              </a:ext>
            </a:extLst>
          </p:cNvPr>
          <p:cNvGrpSpPr/>
          <p:nvPr/>
        </p:nvGrpSpPr>
        <p:grpSpPr>
          <a:xfrm>
            <a:off x="6984521" y="6042724"/>
            <a:ext cx="4856163" cy="864000"/>
            <a:chOff x="720000" y="5508000"/>
            <a:chExt cx="10764000" cy="216000"/>
          </a:xfrm>
        </p:grpSpPr>
        <p:sp>
          <p:nvSpPr>
            <p:cNvPr id="7" name="BodyFooterRight">
              <a:extLst>
                <a:ext uri="{FF2B5EF4-FFF2-40B4-BE49-F238E27FC236}">
                  <a16:creationId xmlns:a16="http://schemas.microsoft.com/office/drawing/2014/main" id="{3AD27D5F-0E31-751D-4FE3-B57BBC9CEAF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anpassad skola</a:t>
              </a:r>
            </a:p>
          </p:txBody>
        </p:sp>
      </p:grpSp>
    </p:spTree>
    <p:extLst>
      <p:ext uri="{BB962C8B-B14F-4D97-AF65-F5344CB8AC3E}">
        <p14:creationId xmlns:p14="http://schemas.microsoft.com/office/powerpoint/2010/main" val="4280848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dirty="0"/>
              <a:t>Snusning</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6" name="Platshållare för bildnummer 5">
            <a:extLst>
              <a:ext uri="{FF2B5EF4-FFF2-40B4-BE49-F238E27FC236}">
                <a16:creationId xmlns:a16="http://schemas.microsoft.com/office/drawing/2014/main" id="{9FB8006F-D92E-00B2-A9CE-559AC4A5FAFC}"/>
              </a:ext>
            </a:extLst>
          </p:cNvPr>
          <p:cNvSpPr>
            <a:spLocks noGrp="1"/>
          </p:cNvSpPr>
          <p:nvPr>
            <p:ph type="sldNum" sz="quarter" idx="12"/>
          </p:nvPr>
        </p:nvSpPr>
        <p:spPr/>
        <p:txBody>
          <a:bodyPr/>
          <a:lstStyle/>
          <a:p>
            <a:fld id="{8EEB9E62-4301-493A-8C73-0409F1A2D539}" type="slidenum">
              <a:rPr lang="sv-SE" smtClean="0"/>
              <a:pPr/>
              <a:t>29</a:t>
            </a:fld>
            <a:endParaRPr lang="sv-SE"/>
          </a:p>
        </p:txBody>
      </p:sp>
      <p:graphicFrame>
        <p:nvGraphicFramePr>
          <p:cNvPr id="10" name="BodyContent">
            <a:extLst>
              <a:ext uri="{FF2B5EF4-FFF2-40B4-BE49-F238E27FC236}">
                <a16:creationId xmlns:a16="http://schemas.microsoft.com/office/drawing/2014/main" id="{7E48A613-EBF6-6BC6-F4EF-F8227544D24A}"/>
              </a:ext>
            </a:extLst>
          </p:cNvPr>
          <p:cNvGraphicFramePr>
            <a:graphicFrameLocks noGrp="1"/>
          </p:cNvGraphicFramePr>
          <p:nvPr>
            <p:ph sz="quarter" idx="10"/>
            <p:extLst>
              <p:ext uri="{D42A27DB-BD31-4B8C-83A1-F6EECF244321}">
                <p14:modId xmlns:p14="http://schemas.microsoft.com/office/powerpoint/2010/main" val="1174369315"/>
              </p:ext>
            </p:extLst>
          </p:nvPr>
        </p:nvGraphicFramePr>
        <p:xfrm>
          <a:off x="1416100" y="2195513"/>
          <a:ext cx="4703763" cy="3779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BodyContent">
            <a:extLst>
              <a:ext uri="{FF2B5EF4-FFF2-40B4-BE49-F238E27FC236}">
                <a16:creationId xmlns:a16="http://schemas.microsoft.com/office/drawing/2014/main" id="{3083DA0D-63EC-2D8D-1592-E43A36D9A8A0}"/>
              </a:ext>
            </a:extLst>
          </p:cNvPr>
          <p:cNvGraphicFramePr>
            <a:graphicFrameLocks/>
          </p:cNvGraphicFramePr>
          <p:nvPr>
            <p:extLst>
              <p:ext uri="{D42A27DB-BD31-4B8C-83A1-F6EECF244321}">
                <p14:modId xmlns:p14="http://schemas.microsoft.com/office/powerpoint/2010/main" val="2276266047"/>
              </p:ext>
            </p:extLst>
          </p:nvPr>
        </p:nvGraphicFramePr>
        <p:xfrm>
          <a:off x="6095999" y="2195513"/>
          <a:ext cx="4703763" cy="3779837"/>
        </p:xfrm>
        <a:graphic>
          <a:graphicData uri="http://schemas.openxmlformats.org/drawingml/2006/chart">
            <c:chart xmlns:c="http://schemas.openxmlformats.org/drawingml/2006/chart" xmlns:r="http://schemas.openxmlformats.org/officeDocument/2006/relationships" r:id="rId4"/>
          </a:graphicData>
        </a:graphic>
      </p:graphicFrame>
      <p:sp>
        <p:nvSpPr>
          <p:cNvPr id="14" name="Rektangel: rundade hörn 13">
            <a:extLst>
              <a:ext uri="{FF2B5EF4-FFF2-40B4-BE49-F238E27FC236}">
                <a16:creationId xmlns:a16="http://schemas.microsoft.com/office/drawing/2014/main" id="{578ACA83-F998-076C-0D04-92DE8DB9A74F}"/>
              </a:ext>
            </a:extLst>
          </p:cNvPr>
          <p:cNvSpPr/>
          <p:nvPr/>
        </p:nvSpPr>
        <p:spPr>
          <a:xfrm>
            <a:off x="7235363" y="889599"/>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Andelen tjejer i anpassad skola som snusar har ökat jämfört med 2020, dock är det en lägre andel tjejer än killar som snusar.</a:t>
            </a:r>
          </a:p>
        </p:txBody>
      </p:sp>
      <p:grpSp>
        <p:nvGrpSpPr>
          <p:cNvPr id="5" name="BodyFooter">
            <a:extLst>
              <a:ext uri="{FF2B5EF4-FFF2-40B4-BE49-F238E27FC236}">
                <a16:creationId xmlns:a16="http://schemas.microsoft.com/office/drawing/2014/main" id="{EC1B0B9C-DD1E-F071-C96C-9FCAC5B1D2B8}"/>
              </a:ext>
            </a:extLst>
          </p:cNvPr>
          <p:cNvGrpSpPr/>
          <p:nvPr/>
        </p:nvGrpSpPr>
        <p:grpSpPr>
          <a:xfrm>
            <a:off x="6966765" y="6042724"/>
            <a:ext cx="4856163" cy="864000"/>
            <a:chOff x="720000" y="5508000"/>
            <a:chExt cx="10764000" cy="216000"/>
          </a:xfrm>
        </p:grpSpPr>
        <p:sp>
          <p:nvSpPr>
            <p:cNvPr id="7" name="BodyFooterRight">
              <a:extLst>
                <a:ext uri="{FF2B5EF4-FFF2-40B4-BE49-F238E27FC236}">
                  <a16:creationId xmlns:a16="http://schemas.microsoft.com/office/drawing/2014/main" id="{F43B7DF4-6B0B-DD89-15B8-FC2D3A9F8294}"/>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anpassad skola</a:t>
              </a:r>
            </a:p>
          </p:txBody>
        </p:sp>
      </p:grpSp>
    </p:spTree>
    <p:extLst>
      <p:ext uri="{BB962C8B-B14F-4D97-AF65-F5344CB8AC3E}">
        <p14:creationId xmlns:p14="http://schemas.microsoft.com/office/powerpoint/2010/main" val="2317070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Svarsfrekvenser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5" name="Platshållare för bildnummer 4">
            <a:extLst>
              <a:ext uri="{FF2B5EF4-FFF2-40B4-BE49-F238E27FC236}">
                <a16:creationId xmlns:a16="http://schemas.microsoft.com/office/drawing/2014/main" id="{EB5E4A03-437D-0049-6682-B3D307837D60}"/>
              </a:ext>
            </a:extLst>
          </p:cNvPr>
          <p:cNvSpPr>
            <a:spLocks noGrp="1"/>
          </p:cNvSpPr>
          <p:nvPr>
            <p:ph type="sldNum" sz="quarter" idx="12"/>
          </p:nvPr>
        </p:nvSpPr>
        <p:spPr/>
        <p:txBody>
          <a:bodyPr/>
          <a:lstStyle/>
          <a:p>
            <a:fld id="{8EEB9E62-4301-493A-8C73-0409F1A2D539}" type="slidenum">
              <a:rPr lang="sv-SE" smtClean="0"/>
              <a:pPr/>
              <a:t>3</a:t>
            </a:fld>
            <a:endParaRPr lang="sv-SE"/>
          </a:p>
        </p:txBody>
      </p:sp>
      <p:graphicFrame>
        <p:nvGraphicFramePr>
          <p:cNvPr id="6" name="Tabell 14">
            <a:extLst>
              <a:ext uri="{FF2B5EF4-FFF2-40B4-BE49-F238E27FC236}">
                <a16:creationId xmlns:a16="http://schemas.microsoft.com/office/drawing/2014/main" id="{6D253709-E6D5-A540-1E94-89D22F17BE45}"/>
              </a:ext>
            </a:extLst>
          </p:cNvPr>
          <p:cNvGraphicFramePr>
            <a:graphicFrameLocks noGrp="1"/>
          </p:cNvGraphicFramePr>
          <p:nvPr>
            <p:extLst>
              <p:ext uri="{D42A27DB-BD31-4B8C-83A1-F6EECF244321}">
                <p14:modId xmlns:p14="http://schemas.microsoft.com/office/powerpoint/2010/main" val="1776528446"/>
              </p:ext>
            </p:extLst>
          </p:nvPr>
        </p:nvGraphicFramePr>
        <p:xfrm>
          <a:off x="2060960" y="2544999"/>
          <a:ext cx="8070080" cy="2168572"/>
        </p:xfrm>
        <a:graphic>
          <a:graphicData uri="http://schemas.openxmlformats.org/drawingml/2006/table">
            <a:tbl>
              <a:tblPr firstRow="1" bandRow="1"/>
              <a:tblGrid>
                <a:gridCol w="2017520">
                  <a:extLst>
                    <a:ext uri="{9D8B030D-6E8A-4147-A177-3AD203B41FA5}">
                      <a16:colId xmlns:a16="http://schemas.microsoft.com/office/drawing/2014/main" val="1578566406"/>
                    </a:ext>
                  </a:extLst>
                </a:gridCol>
                <a:gridCol w="2017520">
                  <a:extLst>
                    <a:ext uri="{9D8B030D-6E8A-4147-A177-3AD203B41FA5}">
                      <a16:colId xmlns:a16="http://schemas.microsoft.com/office/drawing/2014/main" val="1035222760"/>
                    </a:ext>
                  </a:extLst>
                </a:gridCol>
                <a:gridCol w="2017520">
                  <a:extLst>
                    <a:ext uri="{9D8B030D-6E8A-4147-A177-3AD203B41FA5}">
                      <a16:colId xmlns:a16="http://schemas.microsoft.com/office/drawing/2014/main" val="179018176"/>
                    </a:ext>
                  </a:extLst>
                </a:gridCol>
                <a:gridCol w="2017520">
                  <a:extLst>
                    <a:ext uri="{9D8B030D-6E8A-4147-A177-3AD203B41FA5}">
                      <a16:colId xmlns:a16="http://schemas.microsoft.com/office/drawing/2014/main" val="3535217673"/>
                    </a:ext>
                  </a:extLst>
                </a:gridCol>
              </a:tblGrid>
              <a:tr h="542143">
                <a:tc>
                  <a:txBody>
                    <a:bodyPr/>
                    <a:lstStyle/>
                    <a:p>
                      <a:pPr algn="just" fontAlgn="ctr">
                        <a:defRPr spc="50"/>
                      </a:pPr>
                      <a:r>
                        <a:rPr lang="sv-SE" sz="1600" b="1" dirty="0">
                          <a:solidFill>
                            <a:schemeClr val="bg1"/>
                          </a:solidFill>
                        </a:rPr>
                        <a:t>Årskurs</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a:solidFill>
                            <a:schemeClr val="bg1"/>
                          </a:solidFill>
                        </a:rPr>
                        <a:t>Antal unga</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Antal svarande</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Svarsfrekvens (%)</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extLst>
                  <a:ext uri="{0D108BD9-81ED-4DB2-BD59-A6C34878D82A}">
                    <a16:rowId xmlns:a16="http://schemas.microsoft.com/office/drawing/2014/main" val="3974158637"/>
                  </a:ext>
                </a:extLst>
              </a:tr>
              <a:tr h="542143">
                <a:tc>
                  <a:txBody>
                    <a:bodyPr/>
                    <a:lstStyle/>
                    <a:p>
                      <a:pPr algn="just" fontAlgn="ctr">
                        <a:defRPr spc="50"/>
                      </a:pPr>
                      <a:r>
                        <a:rPr lang="en-GB" sz="1600" b="1" spc="50" noProof="1">
                          <a:solidFill>
                            <a:schemeClr val="tx1">
                              <a:tint val="100000"/>
                            </a:schemeClr>
                          </a:solidFill>
                        </a:rPr>
                        <a:t>Anpassad skola</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432</a:t>
                      </a:r>
                    </a:p>
                  </a:txBody>
                  <a:tcPr marL="72000" marR="7200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209</a:t>
                      </a:r>
                    </a:p>
                  </a:txBody>
                  <a:tcPr marL="72000" marR="7200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48</a:t>
                      </a:r>
                    </a:p>
                  </a:txBody>
                  <a:tcPr marL="72000" marR="7200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3251561706"/>
                  </a:ext>
                </a:extLst>
              </a:tr>
              <a:tr h="542143">
                <a:tc>
                  <a:txBody>
                    <a:bodyPr/>
                    <a:lstStyle/>
                    <a:p>
                      <a:pPr algn="just" fontAlgn="ctr">
                        <a:defRPr spc="50"/>
                      </a:pPr>
                      <a:r>
                        <a:rPr lang="sv-SE" sz="1600" b="1" dirty="0"/>
                        <a:t>Länet åk 9</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4 227</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3 248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77</a:t>
                      </a:r>
                    </a:p>
                  </a:txBody>
                  <a:tcPr marL="72000" marR="72000"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2301546638"/>
                  </a:ext>
                </a:extLst>
              </a:tr>
              <a:tr h="542143">
                <a:tc>
                  <a:txBody>
                    <a:bodyPr/>
                    <a:lstStyle/>
                    <a:p>
                      <a:pPr algn="just" fontAlgn="ctr">
                        <a:defRPr spc="50"/>
                      </a:pPr>
                      <a:r>
                        <a:rPr lang="sv-SE" sz="1600" b="1" dirty="0"/>
                        <a:t>Länet Gy 2</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4 058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3 108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77</a:t>
                      </a:r>
                    </a:p>
                  </a:txBody>
                  <a:tcPr marL="72000" marR="72000"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4122910005"/>
                  </a:ext>
                </a:extLst>
              </a:tr>
            </a:tbl>
          </a:graphicData>
        </a:graphic>
      </p:graphicFrame>
    </p:spTree>
    <p:extLst>
      <p:ext uri="{BB962C8B-B14F-4D97-AF65-F5344CB8AC3E}">
        <p14:creationId xmlns:p14="http://schemas.microsoft.com/office/powerpoint/2010/main" val="999375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dirty="0"/>
              <a:t>Rökning och snusning</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6" name="Platshållare för bildnummer 5">
            <a:extLst>
              <a:ext uri="{FF2B5EF4-FFF2-40B4-BE49-F238E27FC236}">
                <a16:creationId xmlns:a16="http://schemas.microsoft.com/office/drawing/2014/main" id="{9FB8006F-D92E-00B2-A9CE-559AC4A5FAFC}"/>
              </a:ext>
            </a:extLst>
          </p:cNvPr>
          <p:cNvSpPr>
            <a:spLocks noGrp="1"/>
          </p:cNvSpPr>
          <p:nvPr>
            <p:ph type="sldNum" sz="quarter" idx="12"/>
          </p:nvPr>
        </p:nvSpPr>
        <p:spPr/>
        <p:txBody>
          <a:bodyPr/>
          <a:lstStyle/>
          <a:p>
            <a:fld id="{8EEB9E62-4301-493A-8C73-0409F1A2D539}" type="slidenum">
              <a:rPr lang="sv-SE" smtClean="0"/>
              <a:pPr/>
              <a:t>30</a:t>
            </a:fld>
            <a:endParaRPr lang="sv-SE"/>
          </a:p>
        </p:txBody>
      </p:sp>
      <p:sp>
        <p:nvSpPr>
          <p:cNvPr id="11" name="Rektangel: rundade hörn 10">
            <a:extLst>
              <a:ext uri="{FF2B5EF4-FFF2-40B4-BE49-F238E27FC236}">
                <a16:creationId xmlns:a16="http://schemas.microsoft.com/office/drawing/2014/main" id="{AFC9EAED-DC8D-B290-7332-9F60B0E04719}"/>
              </a:ext>
            </a:extLst>
          </p:cNvPr>
          <p:cNvSpPr/>
          <p:nvPr/>
        </p:nvSpPr>
        <p:spPr>
          <a:xfrm>
            <a:off x="7235363" y="889599"/>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Vanligast är att unga köper tobaken själv i en butik, kiosk eller liknande.</a:t>
            </a:r>
          </a:p>
        </p:txBody>
      </p:sp>
      <p:graphicFrame>
        <p:nvGraphicFramePr>
          <p:cNvPr id="9" name="BodyContent">
            <a:extLst>
              <a:ext uri="{FF2B5EF4-FFF2-40B4-BE49-F238E27FC236}">
                <a16:creationId xmlns:a16="http://schemas.microsoft.com/office/drawing/2014/main" id="{CFC5CB0E-8B6F-01ED-6EA5-EDC8B42B38F7}"/>
              </a:ext>
            </a:extLst>
          </p:cNvPr>
          <p:cNvGraphicFramePr>
            <a:graphicFrameLocks noGrp="1"/>
          </p:cNvGraphicFramePr>
          <p:nvPr>
            <p:ph sz="quarter" idx="10"/>
            <p:extLst>
              <p:ext uri="{D42A27DB-BD31-4B8C-83A1-F6EECF244321}">
                <p14:modId xmlns:p14="http://schemas.microsoft.com/office/powerpoint/2010/main" val="2662127454"/>
              </p:ext>
            </p:extLst>
          </p:nvPr>
        </p:nvGraphicFramePr>
        <p:xfrm>
          <a:off x="1439863" y="2195513"/>
          <a:ext cx="9359900" cy="3779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8318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5359952" cy="1296000"/>
          </a:xfrm>
        </p:spPr>
        <p:txBody>
          <a:bodyPr/>
          <a:lstStyle/>
          <a:p>
            <a:r>
              <a:rPr lang="sv-SE" dirty="0"/>
              <a:t>Föräldrars inställning till alkohol och tobak</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10" name="Platshållare för bildnummer 9">
            <a:extLst>
              <a:ext uri="{FF2B5EF4-FFF2-40B4-BE49-F238E27FC236}">
                <a16:creationId xmlns:a16="http://schemas.microsoft.com/office/drawing/2014/main" id="{1EF9C846-6A33-9F23-7E71-6A40FC53CBC1}"/>
              </a:ext>
            </a:extLst>
          </p:cNvPr>
          <p:cNvSpPr>
            <a:spLocks noGrp="1"/>
          </p:cNvSpPr>
          <p:nvPr>
            <p:ph type="sldNum" sz="quarter" idx="12"/>
          </p:nvPr>
        </p:nvSpPr>
        <p:spPr/>
        <p:txBody>
          <a:bodyPr/>
          <a:lstStyle/>
          <a:p>
            <a:fld id="{8EEB9E62-4301-493A-8C73-0409F1A2D539}" type="slidenum">
              <a:rPr lang="sv-SE" smtClean="0"/>
              <a:pPr/>
              <a:t>31</a:t>
            </a:fld>
            <a:endParaRPr lang="sv-SE"/>
          </a:p>
        </p:txBody>
      </p:sp>
      <p:grpSp>
        <p:nvGrpSpPr>
          <p:cNvPr id="15" name="BodyContent">
            <a:extLst>
              <a:ext uri="{FF2B5EF4-FFF2-40B4-BE49-F238E27FC236}">
                <a16:creationId xmlns:a16="http://schemas.microsoft.com/office/drawing/2014/main" id="{538DD7DB-77D8-7433-5795-7EF21F7177BF}"/>
              </a:ext>
            </a:extLst>
          </p:cNvPr>
          <p:cNvGrpSpPr/>
          <p:nvPr/>
        </p:nvGrpSpPr>
        <p:grpSpPr>
          <a:xfrm>
            <a:off x="720000" y="2550989"/>
            <a:ext cx="10764000" cy="3312000"/>
            <a:chOff x="720000" y="2196000"/>
            <a:chExt cx="10764000" cy="3312000"/>
          </a:xfrm>
        </p:grpSpPr>
        <p:graphicFrame>
          <p:nvGraphicFramePr>
            <p:cNvPr id="16" name="BodyContentTable">
              <a:extLst>
                <a:ext uri="{FF2B5EF4-FFF2-40B4-BE49-F238E27FC236}">
                  <a16:creationId xmlns:a16="http://schemas.microsoft.com/office/drawing/2014/main" id="{9F49E9FE-60BE-16E8-FC0E-278A66FF4244}"/>
                </a:ext>
              </a:extLst>
            </p:cNvPr>
            <p:cNvGraphicFramePr>
              <a:graphicFrameLocks/>
            </p:cNvGraphicFramePr>
            <p:nvPr>
              <p:extLst>
                <p:ext uri="{D42A27DB-BD31-4B8C-83A1-F6EECF244321}">
                  <p14:modId xmlns:p14="http://schemas.microsoft.com/office/powerpoint/2010/main" val="3161643823"/>
                </p:ext>
              </p:extLst>
            </p:nvPr>
          </p:nvGraphicFramePr>
          <p:xfrm>
            <a:off x="720000" y="2196000"/>
            <a:ext cx="35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BodyContentTable">
              <a:extLst>
                <a:ext uri="{FF2B5EF4-FFF2-40B4-BE49-F238E27FC236}">
                  <a16:creationId xmlns:a16="http://schemas.microsoft.com/office/drawing/2014/main" id="{E9D0107D-C01B-3234-326C-4CAB2E8E75E5}"/>
                </a:ext>
              </a:extLst>
            </p:cNvPr>
            <p:cNvGraphicFramePr>
              <a:graphicFrameLocks/>
            </p:cNvGraphicFramePr>
            <p:nvPr>
              <p:extLst>
                <p:ext uri="{D42A27DB-BD31-4B8C-83A1-F6EECF244321}">
                  <p14:modId xmlns:p14="http://schemas.microsoft.com/office/powerpoint/2010/main" val="1726644295"/>
                </p:ext>
              </p:extLst>
            </p:nvPr>
          </p:nvGraphicFramePr>
          <p:xfrm>
            <a:off x="4320000" y="2196000"/>
            <a:ext cx="3564000" cy="331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BodyContentTable">
              <a:extLst>
                <a:ext uri="{FF2B5EF4-FFF2-40B4-BE49-F238E27FC236}">
                  <a16:creationId xmlns:a16="http://schemas.microsoft.com/office/drawing/2014/main" id="{ABE8C5C3-CD2A-B308-D229-9448859002C5}"/>
                </a:ext>
              </a:extLst>
            </p:cNvPr>
            <p:cNvGraphicFramePr>
              <a:graphicFrameLocks/>
            </p:cNvGraphicFramePr>
            <p:nvPr>
              <p:extLst>
                <p:ext uri="{D42A27DB-BD31-4B8C-83A1-F6EECF244321}">
                  <p14:modId xmlns:p14="http://schemas.microsoft.com/office/powerpoint/2010/main" val="343392144"/>
                </p:ext>
              </p:extLst>
            </p:nvPr>
          </p:nvGraphicFramePr>
          <p:xfrm>
            <a:off x="7920000" y="2196000"/>
            <a:ext cx="3564000" cy="3312000"/>
          </p:xfrm>
          <a:graphic>
            <a:graphicData uri="http://schemas.openxmlformats.org/drawingml/2006/chart">
              <c:chart xmlns:c="http://schemas.openxmlformats.org/drawingml/2006/chart" xmlns:r="http://schemas.openxmlformats.org/officeDocument/2006/relationships" r:id="rId4"/>
            </a:graphicData>
          </a:graphic>
        </p:graphicFrame>
      </p:grpSp>
      <p:sp>
        <p:nvSpPr>
          <p:cNvPr id="6" name="Rektangel: rundade hörn 5">
            <a:extLst>
              <a:ext uri="{FF2B5EF4-FFF2-40B4-BE49-F238E27FC236}">
                <a16:creationId xmlns:a16="http://schemas.microsoft.com/office/drawing/2014/main" id="{DCE263BD-CF12-6CAC-5648-7AC9870255D6}"/>
              </a:ext>
            </a:extLst>
          </p:cNvPr>
          <p:cNvSpPr/>
          <p:nvPr/>
        </p:nvSpPr>
        <p:spPr>
          <a:xfrm>
            <a:off x="7420588" y="925864"/>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Det är 65 % av tjejerna som svarar att deras föräldrar förbjuder dem eller pratar med dem om att de inte ska röka, jämfört med 78 % bland killarna.</a:t>
            </a:r>
          </a:p>
        </p:txBody>
      </p:sp>
    </p:spTree>
    <p:extLst>
      <p:ext uri="{BB962C8B-B14F-4D97-AF65-F5344CB8AC3E}">
        <p14:creationId xmlns:p14="http://schemas.microsoft.com/office/powerpoint/2010/main" val="2139516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dirty="0"/>
              <a:t>Alkohol</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6" name="Platshållare för bildnummer 5">
            <a:extLst>
              <a:ext uri="{FF2B5EF4-FFF2-40B4-BE49-F238E27FC236}">
                <a16:creationId xmlns:a16="http://schemas.microsoft.com/office/drawing/2014/main" id="{0C097E38-05D4-CDB7-D8E2-26F994A6A297}"/>
              </a:ext>
            </a:extLst>
          </p:cNvPr>
          <p:cNvSpPr>
            <a:spLocks noGrp="1"/>
          </p:cNvSpPr>
          <p:nvPr>
            <p:ph type="sldNum" sz="quarter" idx="12"/>
          </p:nvPr>
        </p:nvSpPr>
        <p:spPr/>
        <p:txBody>
          <a:bodyPr/>
          <a:lstStyle/>
          <a:p>
            <a:fld id="{8EEB9E62-4301-493A-8C73-0409F1A2D539}" type="slidenum">
              <a:rPr lang="sv-SE" smtClean="0"/>
              <a:pPr/>
              <a:t>32</a:t>
            </a:fld>
            <a:endParaRPr lang="sv-SE"/>
          </a:p>
        </p:txBody>
      </p:sp>
      <p:graphicFrame>
        <p:nvGraphicFramePr>
          <p:cNvPr id="7" name="BodyContent">
            <a:extLst>
              <a:ext uri="{FF2B5EF4-FFF2-40B4-BE49-F238E27FC236}">
                <a16:creationId xmlns:a16="http://schemas.microsoft.com/office/drawing/2014/main" id="{8C9EB176-4800-9B40-DBD3-C0F46DC4542C}"/>
              </a:ext>
            </a:extLst>
          </p:cNvPr>
          <p:cNvGraphicFramePr>
            <a:graphicFrameLocks/>
          </p:cNvGraphicFramePr>
          <p:nvPr>
            <p:extLst>
              <p:ext uri="{D42A27DB-BD31-4B8C-83A1-F6EECF244321}">
                <p14:modId xmlns:p14="http://schemas.microsoft.com/office/powerpoint/2010/main" val="1173854003"/>
              </p:ext>
            </p:extLst>
          </p:nvPr>
        </p:nvGraphicFramePr>
        <p:xfrm>
          <a:off x="6118352" y="2195513"/>
          <a:ext cx="4703763" cy="37798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BodyContent">
            <a:extLst>
              <a:ext uri="{FF2B5EF4-FFF2-40B4-BE49-F238E27FC236}">
                <a16:creationId xmlns:a16="http://schemas.microsoft.com/office/drawing/2014/main" id="{2B3E6707-5FB3-A8CB-2B03-B2D0203C7432}"/>
              </a:ext>
            </a:extLst>
          </p:cNvPr>
          <p:cNvGraphicFramePr>
            <a:graphicFrameLocks noGrp="1"/>
          </p:cNvGraphicFramePr>
          <p:nvPr>
            <p:ph sz="quarter" idx="10"/>
            <p:extLst>
              <p:ext uri="{D42A27DB-BD31-4B8C-83A1-F6EECF244321}">
                <p14:modId xmlns:p14="http://schemas.microsoft.com/office/powerpoint/2010/main" val="1430934702"/>
              </p:ext>
            </p:extLst>
          </p:nvPr>
        </p:nvGraphicFramePr>
        <p:xfrm>
          <a:off x="1439863" y="2195513"/>
          <a:ext cx="4656137" cy="3779837"/>
        </p:xfrm>
        <a:graphic>
          <a:graphicData uri="http://schemas.openxmlformats.org/drawingml/2006/chart">
            <c:chart xmlns:c="http://schemas.openxmlformats.org/drawingml/2006/chart" xmlns:r="http://schemas.openxmlformats.org/officeDocument/2006/relationships" r:id="rId3"/>
          </a:graphicData>
        </a:graphic>
      </p:graphicFrame>
      <p:sp>
        <p:nvSpPr>
          <p:cNvPr id="15" name="Rektangel: rundade hörn 14">
            <a:extLst>
              <a:ext uri="{FF2B5EF4-FFF2-40B4-BE49-F238E27FC236}">
                <a16:creationId xmlns:a16="http://schemas.microsoft.com/office/drawing/2014/main" id="{2B2FE26E-B5D8-7A91-E494-0351D177693F}"/>
              </a:ext>
            </a:extLst>
          </p:cNvPr>
          <p:cNvSpPr/>
          <p:nvPr/>
        </p:nvSpPr>
        <p:spPr>
          <a:xfrm>
            <a:off x="7420588" y="925864"/>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Det är 16 % av tjejerna i anpassad skola som druckit alcohol någon gång de senaste månaderna, jämfört med 49 % av tjejerna i årskurs 9 och Gy 2.</a:t>
            </a:r>
          </a:p>
        </p:txBody>
      </p:sp>
      <p:grpSp>
        <p:nvGrpSpPr>
          <p:cNvPr id="5" name="BodyFooter">
            <a:extLst>
              <a:ext uri="{FF2B5EF4-FFF2-40B4-BE49-F238E27FC236}">
                <a16:creationId xmlns:a16="http://schemas.microsoft.com/office/drawing/2014/main" id="{E2892456-5FCD-EED5-4E33-B71627FBB3EC}"/>
              </a:ext>
            </a:extLst>
          </p:cNvPr>
          <p:cNvGrpSpPr/>
          <p:nvPr/>
        </p:nvGrpSpPr>
        <p:grpSpPr>
          <a:xfrm>
            <a:off x="6966765" y="6042724"/>
            <a:ext cx="4856163" cy="864000"/>
            <a:chOff x="720000" y="5508000"/>
            <a:chExt cx="10764000" cy="216000"/>
          </a:xfrm>
        </p:grpSpPr>
        <p:sp>
          <p:nvSpPr>
            <p:cNvPr id="8" name="BodyFooterRight">
              <a:extLst>
                <a:ext uri="{FF2B5EF4-FFF2-40B4-BE49-F238E27FC236}">
                  <a16:creationId xmlns:a16="http://schemas.microsoft.com/office/drawing/2014/main" id="{2D4E0AD4-B093-EA24-9C91-4DC32DBFFCC4}"/>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anpassad skola</a:t>
              </a:r>
            </a:p>
          </p:txBody>
        </p:sp>
      </p:grpSp>
    </p:spTree>
    <p:extLst>
      <p:ext uri="{BB962C8B-B14F-4D97-AF65-F5344CB8AC3E}">
        <p14:creationId xmlns:p14="http://schemas.microsoft.com/office/powerpoint/2010/main" val="1514127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a:t>Alkohol</a:t>
            </a:r>
            <a:endParaRPr lang="sv-SE" dirty="0"/>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6" name="Platshållare för bildnummer 5">
            <a:extLst>
              <a:ext uri="{FF2B5EF4-FFF2-40B4-BE49-F238E27FC236}">
                <a16:creationId xmlns:a16="http://schemas.microsoft.com/office/drawing/2014/main" id="{4C713DB1-F187-EEB2-9629-1840BC8636E5}"/>
              </a:ext>
            </a:extLst>
          </p:cNvPr>
          <p:cNvSpPr>
            <a:spLocks noGrp="1"/>
          </p:cNvSpPr>
          <p:nvPr>
            <p:ph type="sldNum" sz="quarter" idx="12"/>
          </p:nvPr>
        </p:nvSpPr>
        <p:spPr/>
        <p:txBody>
          <a:bodyPr/>
          <a:lstStyle/>
          <a:p>
            <a:fld id="{8EEB9E62-4301-493A-8C73-0409F1A2D539}" type="slidenum">
              <a:rPr lang="sv-SE" smtClean="0"/>
              <a:pPr/>
              <a:t>33</a:t>
            </a:fld>
            <a:endParaRPr lang="sv-SE"/>
          </a:p>
        </p:txBody>
      </p:sp>
      <p:graphicFrame>
        <p:nvGraphicFramePr>
          <p:cNvPr id="11" name="BodyContentTable">
            <a:extLst>
              <a:ext uri="{FF2B5EF4-FFF2-40B4-BE49-F238E27FC236}">
                <a16:creationId xmlns:a16="http://schemas.microsoft.com/office/drawing/2014/main" id="{11B61A08-9BC2-F3BD-38BA-04B1D3800151}"/>
              </a:ext>
            </a:extLst>
          </p:cNvPr>
          <p:cNvGraphicFramePr>
            <a:graphicFrameLocks/>
          </p:cNvGraphicFramePr>
          <p:nvPr>
            <p:extLst>
              <p:ext uri="{D42A27DB-BD31-4B8C-83A1-F6EECF244321}">
                <p14:modId xmlns:p14="http://schemas.microsoft.com/office/powerpoint/2010/main" val="361918918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13" name="Rektangel: rundade hörn 12">
            <a:extLst>
              <a:ext uri="{FF2B5EF4-FFF2-40B4-BE49-F238E27FC236}">
                <a16:creationId xmlns:a16="http://schemas.microsoft.com/office/drawing/2014/main" id="{CC07BC54-A78E-5386-8FA5-C355777919F9}"/>
              </a:ext>
            </a:extLst>
          </p:cNvPr>
          <p:cNvSpPr/>
          <p:nvPr/>
        </p:nvSpPr>
        <p:spPr>
          <a:xfrm>
            <a:off x="7420588" y="925864"/>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Vanligast bland unga i anpassad skola är att de får tag på alkohol på annat sätt än de listade alternativen.</a:t>
            </a:r>
          </a:p>
        </p:txBody>
      </p:sp>
      <p:graphicFrame>
        <p:nvGraphicFramePr>
          <p:cNvPr id="5" name="BodyContent">
            <a:extLst>
              <a:ext uri="{FF2B5EF4-FFF2-40B4-BE49-F238E27FC236}">
                <a16:creationId xmlns:a16="http://schemas.microsoft.com/office/drawing/2014/main" id="{DD5E67B0-A5D0-297C-3EA0-CFEF3C2A025C}"/>
              </a:ext>
            </a:extLst>
          </p:cNvPr>
          <p:cNvGraphicFramePr>
            <a:graphicFrameLocks noGrp="1"/>
          </p:cNvGraphicFramePr>
          <p:nvPr>
            <p:ph sz="quarter" idx="10"/>
            <p:extLst>
              <p:ext uri="{D42A27DB-BD31-4B8C-83A1-F6EECF244321}">
                <p14:modId xmlns:p14="http://schemas.microsoft.com/office/powerpoint/2010/main" val="2606292668"/>
              </p:ext>
            </p:extLst>
          </p:nvPr>
        </p:nvGraphicFramePr>
        <p:xfrm>
          <a:off x="6084000" y="2195514"/>
          <a:ext cx="5678704" cy="331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0016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a:t>Narkotika och spel</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grpSp>
        <p:nvGrpSpPr>
          <p:cNvPr id="5" name="Title2">
            <a:extLst>
              <a:ext uri="{FF2B5EF4-FFF2-40B4-BE49-F238E27FC236}">
                <a16:creationId xmlns:a16="http://schemas.microsoft.com/office/drawing/2014/main" id="{FC4EA6A8-00D4-8D1D-3C0C-F2DF6F2D0EC7}"/>
              </a:ext>
            </a:extLst>
          </p:cNvPr>
          <p:cNvGrpSpPr/>
          <p:nvPr/>
        </p:nvGrpSpPr>
        <p:grpSpPr>
          <a:xfrm>
            <a:off x="1128752" y="6127750"/>
            <a:ext cx="10764000" cy="998748"/>
            <a:chOff x="743813" y="682200"/>
            <a:chExt cx="10764000" cy="998748"/>
          </a:xfrm>
        </p:grpSpPr>
        <p:sp>
          <p:nvSpPr>
            <p:cNvPr id="6" name="Title2Center">
              <a:extLst>
                <a:ext uri="{FF2B5EF4-FFF2-40B4-BE49-F238E27FC236}">
                  <a16:creationId xmlns:a16="http://schemas.microsoft.com/office/drawing/2014/main" id="{28B3A2C9-9749-E329-3DEE-A8F9ACAC479C}"/>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9" name="Platshållare för bildnummer 8">
            <a:extLst>
              <a:ext uri="{FF2B5EF4-FFF2-40B4-BE49-F238E27FC236}">
                <a16:creationId xmlns:a16="http://schemas.microsoft.com/office/drawing/2014/main" id="{68767C40-CABB-C7A1-6487-009145A60849}"/>
              </a:ext>
            </a:extLst>
          </p:cNvPr>
          <p:cNvSpPr>
            <a:spLocks noGrp="1"/>
          </p:cNvSpPr>
          <p:nvPr>
            <p:ph type="sldNum" sz="quarter" idx="12"/>
          </p:nvPr>
        </p:nvSpPr>
        <p:spPr/>
        <p:txBody>
          <a:bodyPr/>
          <a:lstStyle/>
          <a:p>
            <a:fld id="{8EEB9E62-4301-493A-8C73-0409F1A2D539}" type="slidenum">
              <a:rPr lang="sv-SE" smtClean="0"/>
              <a:pPr/>
              <a:t>34</a:t>
            </a:fld>
            <a:endParaRPr lang="sv-SE"/>
          </a:p>
        </p:txBody>
      </p:sp>
      <p:graphicFrame>
        <p:nvGraphicFramePr>
          <p:cNvPr id="12" name="BodyContent">
            <a:extLst>
              <a:ext uri="{FF2B5EF4-FFF2-40B4-BE49-F238E27FC236}">
                <a16:creationId xmlns:a16="http://schemas.microsoft.com/office/drawing/2014/main" id="{15BDC951-758A-F092-7E10-6F37D215084C}"/>
              </a:ext>
            </a:extLst>
          </p:cNvPr>
          <p:cNvGraphicFramePr>
            <a:graphicFrameLocks/>
          </p:cNvGraphicFramePr>
          <p:nvPr>
            <p:extLst>
              <p:ext uri="{D42A27DB-BD31-4B8C-83A1-F6EECF244321}">
                <p14:modId xmlns:p14="http://schemas.microsoft.com/office/powerpoint/2010/main" val="2337017967"/>
              </p:ext>
            </p:extLst>
          </p:nvPr>
        </p:nvGraphicFramePr>
        <p:xfrm>
          <a:off x="1439863" y="2195513"/>
          <a:ext cx="4656137" cy="37798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BodyContent">
            <a:extLst>
              <a:ext uri="{FF2B5EF4-FFF2-40B4-BE49-F238E27FC236}">
                <a16:creationId xmlns:a16="http://schemas.microsoft.com/office/drawing/2014/main" id="{1857D80A-F29B-4775-0626-625206E2045B}"/>
              </a:ext>
            </a:extLst>
          </p:cNvPr>
          <p:cNvGraphicFramePr>
            <a:graphicFrameLocks noGrp="1"/>
          </p:cNvGraphicFramePr>
          <p:nvPr>
            <p:ph sz="quarter" idx="10"/>
            <p:extLst>
              <p:ext uri="{D42A27DB-BD31-4B8C-83A1-F6EECF244321}">
                <p14:modId xmlns:p14="http://schemas.microsoft.com/office/powerpoint/2010/main" val="693328176"/>
              </p:ext>
            </p:extLst>
          </p:nvPr>
        </p:nvGraphicFramePr>
        <p:xfrm>
          <a:off x="6095999" y="2195513"/>
          <a:ext cx="4703763" cy="3779837"/>
        </p:xfrm>
        <a:graphic>
          <a:graphicData uri="http://schemas.openxmlformats.org/drawingml/2006/chart">
            <c:chart xmlns:c="http://schemas.openxmlformats.org/drawingml/2006/chart" xmlns:r="http://schemas.openxmlformats.org/officeDocument/2006/relationships" r:id="rId3"/>
          </a:graphicData>
        </a:graphic>
      </p:graphicFrame>
      <p:sp>
        <p:nvSpPr>
          <p:cNvPr id="7" name="Rektangel: rundade hörn 6">
            <a:extLst>
              <a:ext uri="{FF2B5EF4-FFF2-40B4-BE49-F238E27FC236}">
                <a16:creationId xmlns:a16="http://schemas.microsoft.com/office/drawing/2014/main" id="{4713B9C4-B373-0A81-1402-B328BDCF4C4A}"/>
              </a:ext>
            </a:extLst>
          </p:cNvPr>
          <p:cNvSpPr/>
          <p:nvPr/>
        </p:nvSpPr>
        <p:spPr>
          <a:xfrm>
            <a:off x="7420588" y="925864"/>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Det är 10 % av killarna i anpassad skola som blivit erbjuden narkotika, jämfört med 21 % av killarna i årskurs 9 och Gy 2.</a:t>
            </a:r>
          </a:p>
        </p:txBody>
      </p:sp>
    </p:spTree>
    <p:extLst>
      <p:ext uri="{BB962C8B-B14F-4D97-AF65-F5344CB8AC3E}">
        <p14:creationId xmlns:p14="http://schemas.microsoft.com/office/powerpoint/2010/main" val="4108388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5331049" cy="1296000"/>
          </a:xfrm>
        </p:spPr>
        <p:txBody>
          <a:bodyPr/>
          <a:lstStyle/>
          <a:p>
            <a:r>
              <a:rPr lang="sv-SE"/>
              <a:t>Skola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35</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79888" y="2196000"/>
            <a:ext cx="5330992" cy="3780000"/>
          </a:xfrm>
        </p:spPr>
        <p:txBody>
          <a:bodyPr>
            <a:normAutofit/>
          </a:bodyPr>
          <a:lstStyle/>
          <a:p>
            <a:pPr marL="0" indent="0">
              <a:spcAft>
                <a:spcPts val="0"/>
              </a:spcAft>
              <a:buNone/>
            </a:pPr>
            <a:r>
              <a:rPr lang="sv-SE"/>
              <a:t>• Arbetsmiljö</a:t>
            </a:r>
            <a:br>
              <a:rPr lang="sv-SE"/>
            </a:br>
            <a:r>
              <a:rPr lang="sv-SE"/>
              <a:t>• Skolk</a:t>
            </a:r>
          </a:p>
          <a:p>
            <a:pPr marL="0" indent="0">
              <a:buNone/>
            </a:pPr>
            <a:r>
              <a:rPr lang="sv-SE"/>
              <a:t>• Möjlighet att föra fram åsikter</a:t>
            </a:r>
          </a:p>
          <a:p>
            <a:pPr marL="0" indent="0">
              <a:buNone/>
            </a:pPr>
            <a:endParaRPr lang="sv-SE"/>
          </a:p>
          <a:p>
            <a:pPr marL="0" indent="0">
              <a:buNone/>
            </a:pPr>
            <a:endParaRPr lang="sv-SE"/>
          </a:p>
        </p:txBody>
      </p:sp>
      <p:pic>
        <p:nvPicPr>
          <p:cNvPr id="22" name="Title1Right" descr="//svara.indikator.org/MediaLibraries/ProjectLibraries/{0f7eaa13-338b-4991-b035-f1cae3013bd5}/5.Skola-min.jpg"/>
          <p:cNvPicPr>
            <a:picLocks noChangeAspect="1"/>
          </p:cNvPicPr>
          <p:nvPr/>
        </p:nvPicPr>
        <p:blipFill>
          <a:blip r:embed="rId2" cstate="print"/>
          <a:stretch/>
        </p:blipFill>
        <p:spPr>
          <a:xfrm>
            <a:off x="6096000" y="2195999"/>
            <a:ext cx="5331049" cy="3554033"/>
          </a:xfrm>
          <a:prstGeom prst="rect">
            <a:avLst/>
          </a:prstGeom>
          <a:noFill/>
        </p:spPr>
      </p:pic>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3228346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788" y="305196"/>
            <a:ext cx="9360000" cy="1296000"/>
          </a:xfrm>
        </p:spPr>
        <p:txBody>
          <a:bodyPr/>
          <a:lstStyle/>
          <a:p>
            <a:r>
              <a:rPr lang="sv-SE"/>
              <a:t>Sammanfattning – Skola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36</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79788" y="1840893"/>
            <a:ext cx="9359900" cy="3780000"/>
          </a:xfrm>
        </p:spPr>
        <p:txBody>
          <a:bodyPr>
            <a:noAutofit/>
          </a:bodyPr>
          <a:lstStyle/>
          <a:p>
            <a:pPr>
              <a:lnSpc>
                <a:spcPct val="100000"/>
              </a:lnSpc>
              <a:spcAft>
                <a:spcPts val="0"/>
              </a:spcAft>
              <a:buClrTx/>
            </a:pPr>
            <a:r>
              <a:rPr lang="sv-SE" sz="1600" dirty="0"/>
              <a:t>Drygt 4 av 10 av tjejerna i anpassad skola upplever ofta arbetsro i lektionerna, medan samma andel för killarna är närmare 6 av 10.</a:t>
            </a:r>
          </a:p>
          <a:p>
            <a:pPr>
              <a:lnSpc>
                <a:spcPct val="100000"/>
              </a:lnSpc>
              <a:spcAft>
                <a:spcPts val="0"/>
              </a:spcAft>
              <a:buClrTx/>
            </a:pPr>
            <a:r>
              <a:rPr lang="sv-SE" sz="1600" dirty="0"/>
              <a:t>Överlag </a:t>
            </a:r>
            <a:r>
              <a:rPr lang="sv-SE" sz="1600"/>
              <a:t>upplever unga </a:t>
            </a:r>
            <a:r>
              <a:rPr lang="sv-SE" sz="1600" dirty="0"/>
              <a:t>i anpassad skola mindre ofta att det är arbetsro på lektionerna, jämfört </a:t>
            </a:r>
            <a:r>
              <a:rPr lang="sv-SE" sz="1600"/>
              <a:t>med unga </a:t>
            </a:r>
            <a:r>
              <a:rPr lang="sv-SE" sz="1600" dirty="0"/>
              <a:t>i årskurs 9 och Gy 2.</a:t>
            </a:r>
          </a:p>
          <a:p>
            <a:pPr>
              <a:lnSpc>
                <a:spcPct val="100000"/>
              </a:lnSpc>
              <a:spcAft>
                <a:spcPts val="0"/>
              </a:spcAft>
              <a:buClrTx/>
            </a:pPr>
            <a:r>
              <a:rPr lang="sv-SE" sz="1600" dirty="0"/>
              <a:t>Drygt 8 av 10 av både killarna och tjejerna skolkar aldrig.</a:t>
            </a:r>
          </a:p>
          <a:p>
            <a:pPr>
              <a:lnSpc>
                <a:spcPct val="100000"/>
              </a:lnSpc>
              <a:spcAft>
                <a:spcPts val="0"/>
              </a:spcAft>
              <a:buClrTx/>
            </a:pPr>
            <a:r>
              <a:rPr lang="sv-SE" sz="1600" dirty="0"/>
              <a:t>Killarna upplever att de har större möjligheter att föra fram sina åsikter än vad tjejerna gör – närmare hälften av killarna anser detta.</a:t>
            </a:r>
          </a:p>
          <a:p>
            <a:pPr marL="0" indent="0">
              <a:lnSpc>
                <a:spcPct val="100000"/>
              </a:lnSpc>
              <a:spcAft>
                <a:spcPts val="0"/>
              </a:spcAft>
              <a:buNone/>
            </a:pPr>
            <a:endParaRPr lang="sv-SE" sz="1600" dirty="0"/>
          </a:p>
          <a:p>
            <a:pPr marL="0" indent="0">
              <a:lnSpc>
                <a:spcPct val="100000"/>
              </a:lnSpc>
              <a:spcAft>
                <a:spcPts val="0"/>
              </a:spcAft>
              <a:buNone/>
            </a:pPr>
            <a:endParaRPr lang="sv-SE" sz="1600" dirty="0"/>
          </a:p>
        </p:txBody>
      </p:sp>
    </p:spTree>
    <p:extLst>
      <p:ext uri="{BB962C8B-B14F-4D97-AF65-F5344CB8AC3E}">
        <p14:creationId xmlns:p14="http://schemas.microsoft.com/office/powerpoint/2010/main" val="744742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a:t>Arbetsro</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6" name="Platshållare för bildnummer 5">
            <a:extLst>
              <a:ext uri="{FF2B5EF4-FFF2-40B4-BE49-F238E27FC236}">
                <a16:creationId xmlns:a16="http://schemas.microsoft.com/office/drawing/2014/main" id="{62409E40-48D3-69A5-B357-A68C976AAF34}"/>
              </a:ext>
            </a:extLst>
          </p:cNvPr>
          <p:cNvSpPr>
            <a:spLocks noGrp="1"/>
          </p:cNvSpPr>
          <p:nvPr>
            <p:ph type="sldNum" sz="quarter" idx="12"/>
          </p:nvPr>
        </p:nvSpPr>
        <p:spPr/>
        <p:txBody>
          <a:bodyPr/>
          <a:lstStyle/>
          <a:p>
            <a:fld id="{8EEB9E62-4301-493A-8C73-0409F1A2D539}" type="slidenum">
              <a:rPr lang="sv-SE" smtClean="0"/>
              <a:pPr/>
              <a:t>37</a:t>
            </a:fld>
            <a:endParaRPr lang="sv-SE"/>
          </a:p>
        </p:txBody>
      </p:sp>
      <p:graphicFrame>
        <p:nvGraphicFramePr>
          <p:cNvPr id="10" name="BodyContent">
            <a:extLst>
              <a:ext uri="{FF2B5EF4-FFF2-40B4-BE49-F238E27FC236}">
                <a16:creationId xmlns:a16="http://schemas.microsoft.com/office/drawing/2014/main" id="{2453B95F-5315-5473-9C91-B64F1D440440}"/>
              </a:ext>
            </a:extLst>
          </p:cNvPr>
          <p:cNvGraphicFramePr>
            <a:graphicFrameLocks noGrp="1"/>
          </p:cNvGraphicFramePr>
          <p:nvPr>
            <p:ph sz="quarter" idx="10"/>
            <p:extLst>
              <p:ext uri="{D42A27DB-BD31-4B8C-83A1-F6EECF244321}">
                <p14:modId xmlns:p14="http://schemas.microsoft.com/office/powerpoint/2010/main" val="3978633228"/>
              </p:ext>
            </p:extLst>
          </p:nvPr>
        </p:nvGraphicFramePr>
        <p:xfrm>
          <a:off x="1439863" y="2195513"/>
          <a:ext cx="9359900" cy="3779837"/>
        </p:xfrm>
        <a:graphic>
          <a:graphicData uri="http://schemas.openxmlformats.org/drawingml/2006/chart">
            <c:chart xmlns:c="http://schemas.openxmlformats.org/drawingml/2006/chart" xmlns:r="http://schemas.openxmlformats.org/officeDocument/2006/relationships" r:id="rId2"/>
          </a:graphicData>
        </a:graphic>
      </p:graphicFrame>
      <p:sp>
        <p:nvSpPr>
          <p:cNvPr id="11" name="Rektangel: rundade hörn 10">
            <a:extLst>
              <a:ext uri="{FF2B5EF4-FFF2-40B4-BE49-F238E27FC236}">
                <a16:creationId xmlns:a16="http://schemas.microsoft.com/office/drawing/2014/main" id="{2168E482-A816-8365-7C69-8FED89EC4464}"/>
              </a:ext>
            </a:extLst>
          </p:cNvPr>
          <p:cNvSpPr/>
          <p:nvPr/>
        </p:nvSpPr>
        <p:spPr>
          <a:xfrm>
            <a:off x="7420588" y="925864"/>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Det är 42 % av tjejerna i anpassad skola som upplever arbetsro på lektionerna, jämfört med 57 % av tjejerna i årskurs 9 och Gy 2.</a:t>
            </a:r>
          </a:p>
        </p:txBody>
      </p:sp>
    </p:spTree>
    <p:extLst>
      <p:ext uri="{BB962C8B-B14F-4D97-AF65-F5344CB8AC3E}">
        <p14:creationId xmlns:p14="http://schemas.microsoft.com/office/powerpoint/2010/main" val="2139516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a:t>Skolk</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6" name="Platshållare för bildnummer 5">
            <a:extLst>
              <a:ext uri="{FF2B5EF4-FFF2-40B4-BE49-F238E27FC236}">
                <a16:creationId xmlns:a16="http://schemas.microsoft.com/office/drawing/2014/main" id="{B5923BB4-A153-07DA-6664-F6EA66E9C39C}"/>
              </a:ext>
            </a:extLst>
          </p:cNvPr>
          <p:cNvSpPr>
            <a:spLocks noGrp="1"/>
          </p:cNvSpPr>
          <p:nvPr>
            <p:ph type="sldNum" sz="quarter" idx="12"/>
          </p:nvPr>
        </p:nvSpPr>
        <p:spPr/>
        <p:txBody>
          <a:bodyPr/>
          <a:lstStyle/>
          <a:p>
            <a:fld id="{8EEB9E62-4301-493A-8C73-0409F1A2D539}" type="slidenum">
              <a:rPr lang="sv-SE" smtClean="0"/>
              <a:pPr/>
              <a:t>38</a:t>
            </a:fld>
            <a:endParaRPr lang="sv-SE"/>
          </a:p>
        </p:txBody>
      </p:sp>
      <p:graphicFrame>
        <p:nvGraphicFramePr>
          <p:cNvPr id="10" name="BodyContent">
            <a:extLst>
              <a:ext uri="{FF2B5EF4-FFF2-40B4-BE49-F238E27FC236}">
                <a16:creationId xmlns:a16="http://schemas.microsoft.com/office/drawing/2014/main" id="{AC6F87B4-A9D1-FCF3-2C3A-D129B7B350C5}"/>
              </a:ext>
            </a:extLst>
          </p:cNvPr>
          <p:cNvGraphicFramePr>
            <a:graphicFrameLocks noGrp="1"/>
          </p:cNvGraphicFramePr>
          <p:nvPr>
            <p:ph sz="quarter" idx="10"/>
            <p:extLst>
              <p:ext uri="{D42A27DB-BD31-4B8C-83A1-F6EECF244321}">
                <p14:modId xmlns:p14="http://schemas.microsoft.com/office/powerpoint/2010/main" val="4127641955"/>
              </p:ext>
            </p:extLst>
          </p:nvPr>
        </p:nvGraphicFramePr>
        <p:xfrm>
          <a:off x="1439963" y="2195513"/>
          <a:ext cx="9359900" cy="3779837"/>
        </p:xfrm>
        <a:graphic>
          <a:graphicData uri="http://schemas.openxmlformats.org/drawingml/2006/chart">
            <c:chart xmlns:c="http://schemas.openxmlformats.org/drawingml/2006/chart" xmlns:r="http://schemas.openxmlformats.org/officeDocument/2006/relationships" r:id="rId2"/>
          </a:graphicData>
        </a:graphic>
      </p:graphicFrame>
      <p:sp>
        <p:nvSpPr>
          <p:cNvPr id="7" name="Rektangel: rundade hörn 6">
            <a:extLst>
              <a:ext uri="{FF2B5EF4-FFF2-40B4-BE49-F238E27FC236}">
                <a16:creationId xmlns:a16="http://schemas.microsoft.com/office/drawing/2014/main" id="{8D4F4DD5-2028-6A1F-0126-F16CCA62DE65}"/>
              </a:ext>
            </a:extLst>
          </p:cNvPr>
          <p:cNvSpPr/>
          <p:nvPr/>
        </p:nvSpPr>
        <p:spPr>
          <a:xfrm>
            <a:off x="7420588" y="925864"/>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Det är ungefär lika många tjejer som killar, cirka 8 av 10, som aldrig brukar skolka från skolan.</a:t>
            </a:r>
          </a:p>
        </p:txBody>
      </p:sp>
    </p:spTree>
    <p:extLst>
      <p:ext uri="{BB962C8B-B14F-4D97-AF65-F5344CB8AC3E}">
        <p14:creationId xmlns:p14="http://schemas.microsoft.com/office/powerpoint/2010/main" val="2139516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5980725" cy="1296000"/>
          </a:xfrm>
        </p:spPr>
        <p:txBody>
          <a:bodyPr/>
          <a:lstStyle/>
          <a:p>
            <a:r>
              <a:rPr lang="sv-SE" dirty="0"/>
              <a:t>Möjlighet att föra fram åsikter</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6" name="Platshållare för bildnummer 5">
            <a:extLst>
              <a:ext uri="{FF2B5EF4-FFF2-40B4-BE49-F238E27FC236}">
                <a16:creationId xmlns:a16="http://schemas.microsoft.com/office/drawing/2014/main" id="{182A47B4-CCFF-9716-D553-7C3053DE2FD5}"/>
              </a:ext>
            </a:extLst>
          </p:cNvPr>
          <p:cNvSpPr>
            <a:spLocks noGrp="1"/>
          </p:cNvSpPr>
          <p:nvPr>
            <p:ph type="sldNum" sz="quarter" idx="12"/>
          </p:nvPr>
        </p:nvSpPr>
        <p:spPr/>
        <p:txBody>
          <a:bodyPr/>
          <a:lstStyle/>
          <a:p>
            <a:fld id="{8EEB9E62-4301-493A-8C73-0409F1A2D539}" type="slidenum">
              <a:rPr lang="sv-SE" smtClean="0"/>
              <a:pPr/>
              <a:t>39</a:t>
            </a:fld>
            <a:endParaRPr lang="sv-SE"/>
          </a:p>
        </p:txBody>
      </p:sp>
      <p:graphicFrame>
        <p:nvGraphicFramePr>
          <p:cNvPr id="11" name="BodyContent">
            <a:extLst>
              <a:ext uri="{FF2B5EF4-FFF2-40B4-BE49-F238E27FC236}">
                <a16:creationId xmlns:a16="http://schemas.microsoft.com/office/drawing/2014/main" id="{D2CA317E-4BD3-BC65-30C3-4BF853D5FCD8}"/>
              </a:ext>
            </a:extLst>
          </p:cNvPr>
          <p:cNvGraphicFramePr>
            <a:graphicFrameLocks noGrp="1"/>
          </p:cNvGraphicFramePr>
          <p:nvPr>
            <p:ph sz="quarter" idx="10"/>
            <p:extLst>
              <p:ext uri="{D42A27DB-BD31-4B8C-83A1-F6EECF244321}">
                <p14:modId xmlns:p14="http://schemas.microsoft.com/office/powerpoint/2010/main" val="599425246"/>
              </p:ext>
            </p:extLst>
          </p:nvPr>
        </p:nvGraphicFramePr>
        <p:xfrm>
          <a:off x="1439863" y="2195513"/>
          <a:ext cx="9359900" cy="3779837"/>
        </p:xfrm>
        <a:graphic>
          <a:graphicData uri="http://schemas.openxmlformats.org/drawingml/2006/chart">
            <c:chart xmlns:c="http://schemas.openxmlformats.org/drawingml/2006/chart" xmlns:r="http://schemas.openxmlformats.org/officeDocument/2006/relationships" r:id="rId2"/>
          </a:graphicData>
        </a:graphic>
      </p:graphicFrame>
      <p:sp>
        <p:nvSpPr>
          <p:cNvPr id="7" name="Rektangel: rundade hörn 6">
            <a:extLst>
              <a:ext uri="{FF2B5EF4-FFF2-40B4-BE49-F238E27FC236}">
                <a16:creationId xmlns:a16="http://schemas.microsoft.com/office/drawing/2014/main" id="{0852A04D-7C90-25C3-5AE6-E07A91F2193E}"/>
              </a:ext>
            </a:extLst>
          </p:cNvPr>
          <p:cNvSpPr/>
          <p:nvPr/>
        </p:nvSpPr>
        <p:spPr>
          <a:xfrm>
            <a:off x="7420588" y="925864"/>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Det är 47 % av killarna som anser att de har stora möjligheter att föra fram sina åsikt till de som bestämmer i skolan, jämför med tjejerna där andelen är 36 %.</a:t>
            </a:r>
          </a:p>
        </p:txBody>
      </p:sp>
    </p:spTree>
    <p:extLst>
      <p:ext uri="{BB962C8B-B14F-4D97-AF65-F5344CB8AC3E}">
        <p14:creationId xmlns:p14="http://schemas.microsoft.com/office/powerpoint/2010/main" val="213951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788" y="305196"/>
            <a:ext cx="9360000" cy="1296000"/>
          </a:xfrm>
        </p:spPr>
        <p:txBody>
          <a:bodyPr/>
          <a:lstStyle/>
          <a:p>
            <a:r>
              <a:rPr lang="sv-SE"/>
              <a:t>Sammanfattning</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4</a:t>
            </a:fld>
            <a:endParaRPr lang="sv-SE"/>
          </a:p>
        </p:txBody>
      </p:sp>
      <p:sp>
        <p:nvSpPr>
          <p:cNvPr id="6" name="Platshållare för text 5">
            <a:extLst>
              <a:ext uri="{FF2B5EF4-FFF2-40B4-BE49-F238E27FC236}">
                <a16:creationId xmlns:a16="http://schemas.microsoft.com/office/drawing/2014/main" id="{8D7449CA-3B88-0CD5-C53B-220FE624CDB5}"/>
              </a:ext>
            </a:extLst>
          </p:cNvPr>
          <p:cNvSpPr>
            <a:spLocks noGrp="1"/>
          </p:cNvSpPr>
          <p:nvPr>
            <p:ph type="body" sz="quarter" idx="13"/>
          </p:nvPr>
        </p:nvSpPr>
        <p:spPr/>
        <p:txBody>
          <a:bodyPr/>
          <a:lstStyle/>
          <a:p>
            <a:pPr>
              <a:lnSpc>
                <a:spcPct val="100000"/>
              </a:lnSpc>
              <a:spcAft>
                <a:spcPts val="0"/>
              </a:spcAft>
              <a:buClrTx/>
            </a:pPr>
            <a:r>
              <a:rPr lang="sv-SE" sz="1600"/>
              <a:t>unga </a:t>
            </a:r>
            <a:r>
              <a:rPr lang="sv-SE" sz="1600" dirty="0"/>
              <a:t>i anpassad skola har något lägre allmän hälsa jämfört </a:t>
            </a:r>
            <a:r>
              <a:rPr lang="sv-SE" sz="1600"/>
              <a:t>med unga </a:t>
            </a:r>
            <a:r>
              <a:rPr lang="sv-SE" sz="1600" dirty="0"/>
              <a:t>i årskurs 9 och Gy 2, däremot har de mindre ofta psykosomatiska besvär.</a:t>
            </a:r>
          </a:p>
          <a:p>
            <a:pPr>
              <a:lnSpc>
                <a:spcPct val="100000"/>
              </a:lnSpc>
              <a:spcAft>
                <a:spcPts val="0"/>
              </a:spcAft>
              <a:buClrTx/>
            </a:pPr>
            <a:r>
              <a:rPr lang="sv-SE" sz="1600" dirty="0"/>
              <a:t>Jämfört </a:t>
            </a:r>
            <a:r>
              <a:rPr lang="sv-SE" sz="1600"/>
              <a:t>med unga </a:t>
            </a:r>
            <a:r>
              <a:rPr lang="sv-SE" sz="1600" dirty="0"/>
              <a:t>i årskurs 9 och Gy 2 </a:t>
            </a:r>
            <a:r>
              <a:rPr lang="sv-SE" sz="1600"/>
              <a:t>äter unga </a:t>
            </a:r>
            <a:r>
              <a:rPr lang="sv-SE" sz="1600" dirty="0"/>
              <a:t>i anpassad skola frukt och grönsaker i lägre grad, däremot </a:t>
            </a:r>
            <a:r>
              <a:rPr lang="sv-SE" sz="1600"/>
              <a:t>anser unga </a:t>
            </a:r>
            <a:r>
              <a:rPr lang="sv-SE" sz="1600" dirty="0"/>
              <a:t>i anpassad skola att de sover bättre.</a:t>
            </a:r>
          </a:p>
          <a:p>
            <a:pPr>
              <a:lnSpc>
                <a:spcPct val="100000"/>
              </a:lnSpc>
              <a:spcAft>
                <a:spcPts val="0"/>
              </a:spcAft>
              <a:buClrTx/>
            </a:pPr>
            <a:r>
              <a:rPr lang="sv-SE" sz="1600" dirty="0"/>
              <a:t>Jämfört med årskurs 9 och Gy 2 röker och </a:t>
            </a:r>
            <a:r>
              <a:rPr lang="sv-SE" sz="1600"/>
              <a:t>snusar unga </a:t>
            </a:r>
            <a:r>
              <a:rPr lang="sv-SE" sz="1600" dirty="0"/>
              <a:t>i anpassad skola i något lägre grad och dricker alkohol i mycket lägre grad.</a:t>
            </a:r>
          </a:p>
          <a:p>
            <a:pPr>
              <a:lnSpc>
                <a:spcPct val="100000"/>
              </a:lnSpc>
              <a:spcAft>
                <a:spcPts val="0"/>
              </a:spcAft>
              <a:buClrTx/>
            </a:pPr>
            <a:r>
              <a:rPr lang="sv-SE" sz="1600" dirty="0"/>
              <a:t>Arbetsron upplevs vara något sämre i anpassad skola jämfört med årskurs 9 och Gy 2.</a:t>
            </a:r>
          </a:p>
          <a:p>
            <a:pPr>
              <a:lnSpc>
                <a:spcPct val="100000"/>
              </a:lnSpc>
              <a:spcAft>
                <a:spcPts val="0"/>
              </a:spcAft>
              <a:buClrTx/>
            </a:pPr>
            <a:r>
              <a:rPr lang="sv-SE" sz="1600"/>
              <a:t>Unga </a:t>
            </a:r>
            <a:r>
              <a:rPr lang="sv-SE" sz="1600" dirty="0"/>
              <a:t>i anpassad skola svarar överlag mer negativt vad gäller påståenden om deras fritid, till exempel att det finns saker som intresserar dem men deras föräldrar säger nej.</a:t>
            </a:r>
          </a:p>
          <a:p>
            <a:pPr>
              <a:lnSpc>
                <a:spcPct val="100000"/>
              </a:lnSpc>
              <a:spcAft>
                <a:spcPts val="0"/>
              </a:spcAft>
              <a:buClrTx/>
            </a:pPr>
            <a:r>
              <a:rPr lang="sv-SE" sz="1600" dirty="0"/>
              <a:t>Runt 1 av 4 tjejer blir mobbade och 3 av 10 tjejer har varit med om någon typ av utsatthet.</a:t>
            </a:r>
          </a:p>
          <a:p>
            <a:pPr>
              <a:lnSpc>
                <a:spcPct val="100000"/>
              </a:lnSpc>
              <a:spcAft>
                <a:spcPts val="0"/>
              </a:spcAft>
              <a:buClrTx/>
            </a:pPr>
            <a:r>
              <a:rPr lang="sv-SE" sz="1600" dirty="0"/>
              <a:t>Det är 3 av 4 killar i anpassad skola som ser positivt på framtiden, vilket är en högre andel än bland tjejerna, men en lägre andel av tjejerna och killarna i årskurs 9 och Gy 2.</a:t>
            </a:r>
          </a:p>
        </p:txBody>
      </p:sp>
    </p:spTree>
    <p:extLst>
      <p:ext uri="{BB962C8B-B14F-4D97-AF65-F5344CB8AC3E}">
        <p14:creationId xmlns:p14="http://schemas.microsoft.com/office/powerpoint/2010/main" val="2429238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5331049" cy="1296000"/>
          </a:xfrm>
        </p:spPr>
        <p:txBody>
          <a:bodyPr/>
          <a:lstStyle/>
          <a:p>
            <a:r>
              <a:rPr lang="sv-SE"/>
              <a:t>Fritid</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40</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79888" y="2196000"/>
            <a:ext cx="5330992" cy="3780000"/>
          </a:xfrm>
        </p:spPr>
        <p:txBody>
          <a:bodyPr>
            <a:noAutofit/>
          </a:bodyPr>
          <a:lstStyle/>
          <a:p>
            <a:pPr marL="0" indent="0">
              <a:spcAft>
                <a:spcPts val="0"/>
              </a:spcAft>
              <a:buNone/>
            </a:pPr>
            <a:r>
              <a:rPr lang="sv-SE"/>
              <a:t>• Påståenden om fritid</a:t>
            </a:r>
            <a:br>
              <a:rPr lang="sv-SE"/>
            </a:br>
            <a:r>
              <a:rPr lang="sv-SE"/>
              <a:t>• Fritidsaktiviteter</a:t>
            </a:r>
            <a:br>
              <a:rPr lang="sv-SE"/>
            </a:br>
            <a:r>
              <a:rPr lang="sv-SE"/>
              <a:t>• Medlem i en förening</a:t>
            </a:r>
            <a:br>
              <a:rPr lang="sv-SE"/>
            </a:br>
            <a:r>
              <a:rPr lang="sv-SE"/>
              <a:t>• Skärmtid</a:t>
            </a:r>
            <a:br>
              <a:rPr lang="sv-SE"/>
            </a:br>
            <a:r>
              <a:rPr lang="sv-SE"/>
              <a:t>• Trygghet</a:t>
            </a:r>
            <a:br>
              <a:rPr lang="sv-SE"/>
            </a:br>
            <a:r>
              <a:rPr lang="sv-SE"/>
              <a:t>• Tillit</a:t>
            </a:r>
            <a:br>
              <a:rPr lang="sv-SE"/>
            </a:br>
            <a:r>
              <a:rPr lang="sv-SE"/>
              <a:t>• Mobbing och trakasserier</a:t>
            </a:r>
          </a:p>
          <a:p>
            <a:pPr marL="0" indent="0">
              <a:spcAft>
                <a:spcPts val="0"/>
              </a:spcAft>
              <a:buNone/>
            </a:pPr>
            <a:r>
              <a:rPr lang="sv-SE"/>
              <a:t>• Utsatthet</a:t>
            </a:r>
          </a:p>
        </p:txBody>
      </p:sp>
      <p:pic>
        <p:nvPicPr>
          <p:cNvPr id="22" name="Title1Right" descr="//svara.indikator.org/MediaLibraries/ProjectLibraries/{0f7eaa13-338b-4991-b035-f1cae3013bd5}/6.Fritid-min.jpeg"/>
          <p:cNvPicPr>
            <a:picLocks noChangeAspect="1"/>
          </p:cNvPicPr>
          <p:nvPr/>
        </p:nvPicPr>
        <p:blipFill>
          <a:blip r:embed="rId2" cstate="print"/>
          <a:stretch/>
        </p:blipFill>
        <p:spPr>
          <a:xfrm>
            <a:off x="6096000" y="2195999"/>
            <a:ext cx="5331049" cy="3554033"/>
          </a:xfrm>
          <a:prstGeom prst="rect">
            <a:avLst/>
          </a:prstGeom>
          <a:noFill/>
        </p:spPr>
      </p:pic>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3498721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788" y="305196"/>
            <a:ext cx="9360000" cy="1296000"/>
          </a:xfrm>
        </p:spPr>
        <p:txBody>
          <a:bodyPr/>
          <a:lstStyle/>
          <a:p>
            <a:r>
              <a:rPr lang="sv-SE"/>
              <a:t>Sammanfattning – Fritid</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41</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79788" y="1840893"/>
            <a:ext cx="9359900" cy="3780000"/>
          </a:xfrm>
        </p:spPr>
        <p:txBody>
          <a:bodyPr>
            <a:noAutofit/>
          </a:bodyPr>
          <a:lstStyle/>
          <a:p>
            <a:pPr>
              <a:lnSpc>
                <a:spcPct val="100000"/>
              </a:lnSpc>
              <a:spcAft>
                <a:spcPts val="0"/>
              </a:spcAft>
              <a:buClrTx/>
            </a:pPr>
            <a:r>
              <a:rPr lang="sv-SE" sz="1600" dirty="0"/>
              <a:t>Tjejerna i anpassad skola </a:t>
            </a:r>
            <a:r>
              <a:rPr lang="sv-SE" sz="1600"/>
              <a:t>anser i högre grad än killarna </a:t>
            </a:r>
            <a:r>
              <a:rPr lang="sv-SE" sz="1600" dirty="0"/>
              <a:t>i anpassad </a:t>
            </a:r>
            <a:r>
              <a:rPr lang="sv-SE" sz="1600"/>
              <a:t>skola att </a:t>
            </a:r>
            <a:r>
              <a:rPr lang="sv-SE" sz="1600" dirty="0"/>
              <a:t>det finns saker att göra på deras fritid men att inget intresserar dem.</a:t>
            </a:r>
          </a:p>
          <a:p>
            <a:pPr>
              <a:lnSpc>
                <a:spcPct val="100000"/>
              </a:lnSpc>
              <a:spcAft>
                <a:spcPts val="0"/>
              </a:spcAft>
              <a:buClrTx/>
            </a:pPr>
            <a:r>
              <a:rPr lang="sv-SE" sz="1600" dirty="0"/>
              <a:t>Runt 6 av </a:t>
            </a:r>
            <a:r>
              <a:rPr lang="sv-SE" sz="1600"/>
              <a:t>10 unga i </a:t>
            </a:r>
            <a:r>
              <a:rPr lang="sv-SE" sz="1600" dirty="0"/>
              <a:t>anpassad skola är på stan/samhället minst 1-2 kvällar i veckan, vilket är en något lägre andel jämfört </a:t>
            </a:r>
            <a:r>
              <a:rPr lang="sv-SE" sz="1600"/>
              <a:t>med unga </a:t>
            </a:r>
            <a:r>
              <a:rPr lang="sv-SE" sz="1600" dirty="0"/>
              <a:t>i årskurs 9 och Gy 2.</a:t>
            </a:r>
          </a:p>
          <a:p>
            <a:pPr>
              <a:lnSpc>
                <a:spcPct val="100000"/>
              </a:lnSpc>
              <a:spcAft>
                <a:spcPts val="0"/>
              </a:spcAft>
              <a:buClrTx/>
            </a:pPr>
            <a:r>
              <a:rPr lang="sv-SE" sz="1600" dirty="0"/>
              <a:t>Runt 4 </a:t>
            </a:r>
            <a:r>
              <a:rPr lang="sv-SE" sz="1600"/>
              <a:t>av 10 unga i anpassad skola </a:t>
            </a:r>
            <a:r>
              <a:rPr lang="sv-SE" sz="1600" dirty="0"/>
              <a:t>är medlem i någon typ av förening.</a:t>
            </a:r>
          </a:p>
          <a:p>
            <a:pPr>
              <a:lnSpc>
                <a:spcPct val="100000"/>
              </a:lnSpc>
              <a:spcAft>
                <a:spcPts val="0"/>
              </a:spcAft>
              <a:buClrTx/>
            </a:pPr>
            <a:r>
              <a:rPr lang="sv-SE" sz="1600" dirty="0"/>
              <a:t>Närmare 6 av </a:t>
            </a:r>
            <a:r>
              <a:rPr lang="sv-SE" sz="1600"/>
              <a:t>10 killar i anpassad skola </a:t>
            </a:r>
            <a:r>
              <a:rPr lang="sv-SE" sz="1600" dirty="0"/>
              <a:t>spelar tv-, data- eller </a:t>
            </a:r>
            <a:r>
              <a:rPr lang="sv-SE" sz="1600"/>
              <a:t>mobilspel i två timmar eller mer efter </a:t>
            </a:r>
            <a:r>
              <a:rPr lang="sv-SE" sz="1600" dirty="0"/>
              <a:t>skolan varje dag</a:t>
            </a:r>
            <a:r>
              <a:rPr lang="sv-SE" sz="1600"/>
              <a:t>. </a:t>
            </a:r>
          </a:p>
          <a:p>
            <a:pPr>
              <a:lnSpc>
                <a:spcPct val="100000"/>
              </a:lnSpc>
              <a:spcAft>
                <a:spcPts val="0"/>
              </a:spcAft>
              <a:buClrTx/>
            </a:pPr>
            <a:r>
              <a:rPr lang="sv-SE" sz="1600"/>
              <a:t>Det är 1 av 4 tjejer </a:t>
            </a:r>
            <a:r>
              <a:rPr lang="sv-SE" sz="1600" dirty="0"/>
              <a:t>i anpassad </a:t>
            </a:r>
            <a:r>
              <a:rPr lang="sv-SE" sz="1600"/>
              <a:t>skola som alltid känner sig trygg på nätet, vilket är en betydligt lägre andel jämfört med killarna.</a:t>
            </a:r>
            <a:endParaRPr lang="sv-SE" sz="1600" dirty="0"/>
          </a:p>
          <a:p>
            <a:pPr>
              <a:lnSpc>
                <a:spcPct val="100000"/>
              </a:lnSpc>
              <a:spcAft>
                <a:spcPts val="0"/>
              </a:spcAft>
              <a:buClrTx/>
            </a:pPr>
            <a:r>
              <a:rPr lang="sv-SE" sz="1600" dirty="0"/>
              <a:t>Det är 1 av 4 tjejer som har blivit mobbade/trakasserade på den skola de går på nu, vilket är en något högre andel jämfört med killarna.</a:t>
            </a:r>
          </a:p>
          <a:p>
            <a:pPr>
              <a:lnSpc>
                <a:spcPct val="100000"/>
              </a:lnSpc>
              <a:spcAft>
                <a:spcPts val="0"/>
              </a:spcAft>
              <a:buClrTx/>
            </a:pPr>
            <a:r>
              <a:rPr lang="sv-SE" sz="1600" dirty="0"/>
              <a:t>Av </a:t>
            </a:r>
            <a:r>
              <a:rPr lang="sv-SE" sz="1600"/>
              <a:t>tjejerna i </a:t>
            </a:r>
            <a:r>
              <a:rPr lang="sv-SE" sz="1600" dirty="0"/>
              <a:t>anpassad skola är det 3 av 10 </a:t>
            </a:r>
            <a:r>
              <a:rPr lang="sv-SE" sz="1600"/>
              <a:t>som råkat ut för någon typ av utsatthet.</a:t>
            </a:r>
            <a:endParaRPr lang="sv-SE" sz="1600" dirty="0"/>
          </a:p>
          <a:p>
            <a:pPr marL="0" indent="0">
              <a:buNone/>
            </a:pPr>
            <a:endParaRPr lang="sv-SE" sz="1600" dirty="0"/>
          </a:p>
          <a:p>
            <a:pPr marL="0" indent="0">
              <a:buNone/>
            </a:pPr>
            <a:endParaRPr lang="sv-SE" sz="1600" dirty="0"/>
          </a:p>
        </p:txBody>
      </p:sp>
    </p:spTree>
    <p:extLst>
      <p:ext uri="{BB962C8B-B14F-4D97-AF65-F5344CB8AC3E}">
        <p14:creationId xmlns:p14="http://schemas.microsoft.com/office/powerpoint/2010/main" val="744736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a:t>Påståenden om fritid</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grpSp>
        <p:nvGrpSpPr>
          <p:cNvPr id="5" name="Title2">
            <a:extLst>
              <a:ext uri="{FF2B5EF4-FFF2-40B4-BE49-F238E27FC236}">
                <a16:creationId xmlns:a16="http://schemas.microsoft.com/office/drawing/2014/main" id="{D2CE0315-2AF7-AECB-13A2-1206C4EA3499}"/>
              </a:ext>
            </a:extLst>
          </p:cNvPr>
          <p:cNvGrpSpPr/>
          <p:nvPr/>
        </p:nvGrpSpPr>
        <p:grpSpPr>
          <a:xfrm>
            <a:off x="1128752" y="6127750"/>
            <a:ext cx="10764000" cy="998748"/>
            <a:chOff x="743813" y="682200"/>
            <a:chExt cx="10764000" cy="998748"/>
          </a:xfrm>
        </p:grpSpPr>
        <p:sp>
          <p:nvSpPr>
            <p:cNvPr id="6" name="Title2Center">
              <a:extLst>
                <a:ext uri="{FF2B5EF4-FFF2-40B4-BE49-F238E27FC236}">
                  <a16:creationId xmlns:a16="http://schemas.microsoft.com/office/drawing/2014/main" id="{A90A378C-BC7F-3935-D63D-3DE3F320B555}"/>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9" name="Platshållare för bildnummer 8">
            <a:extLst>
              <a:ext uri="{FF2B5EF4-FFF2-40B4-BE49-F238E27FC236}">
                <a16:creationId xmlns:a16="http://schemas.microsoft.com/office/drawing/2014/main" id="{8D6353B5-B47D-61A2-6EB0-2E9251F963A5}"/>
              </a:ext>
            </a:extLst>
          </p:cNvPr>
          <p:cNvSpPr>
            <a:spLocks noGrp="1"/>
          </p:cNvSpPr>
          <p:nvPr>
            <p:ph type="sldNum" sz="quarter" idx="12"/>
          </p:nvPr>
        </p:nvSpPr>
        <p:spPr/>
        <p:txBody>
          <a:bodyPr/>
          <a:lstStyle/>
          <a:p>
            <a:fld id="{8EEB9E62-4301-493A-8C73-0409F1A2D539}" type="slidenum">
              <a:rPr lang="sv-SE" smtClean="0"/>
              <a:pPr/>
              <a:t>42</a:t>
            </a:fld>
            <a:endParaRPr lang="sv-SE"/>
          </a:p>
        </p:txBody>
      </p:sp>
      <p:graphicFrame>
        <p:nvGraphicFramePr>
          <p:cNvPr id="13" name="BodyContent">
            <a:extLst>
              <a:ext uri="{FF2B5EF4-FFF2-40B4-BE49-F238E27FC236}">
                <a16:creationId xmlns:a16="http://schemas.microsoft.com/office/drawing/2014/main" id="{56CD2353-3B4E-42CC-7BF7-61EA09751610}"/>
              </a:ext>
            </a:extLst>
          </p:cNvPr>
          <p:cNvGraphicFramePr>
            <a:graphicFrameLocks noGrp="1"/>
          </p:cNvGraphicFramePr>
          <p:nvPr>
            <p:ph sz="quarter" idx="10"/>
            <p:extLst>
              <p:ext uri="{D42A27DB-BD31-4B8C-83A1-F6EECF244321}">
                <p14:modId xmlns:p14="http://schemas.microsoft.com/office/powerpoint/2010/main" val="4155315180"/>
              </p:ext>
            </p:extLst>
          </p:nvPr>
        </p:nvGraphicFramePr>
        <p:xfrm>
          <a:off x="1439863" y="2195513"/>
          <a:ext cx="9359900" cy="3779837"/>
        </p:xfrm>
        <a:graphic>
          <a:graphicData uri="http://schemas.openxmlformats.org/drawingml/2006/chart">
            <c:chart xmlns:c="http://schemas.openxmlformats.org/drawingml/2006/chart" xmlns:r="http://schemas.openxmlformats.org/officeDocument/2006/relationships" r:id="rId2"/>
          </a:graphicData>
        </a:graphic>
      </p:graphicFrame>
      <p:sp>
        <p:nvSpPr>
          <p:cNvPr id="7" name="Rektangel: rundade hörn 6">
            <a:extLst>
              <a:ext uri="{FF2B5EF4-FFF2-40B4-BE49-F238E27FC236}">
                <a16:creationId xmlns:a16="http://schemas.microsoft.com/office/drawing/2014/main" id="{AC973725-A75C-CFEE-850B-11C3667ADB4C}"/>
              </a:ext>
            </a:extLst>
          </p:cNvPr>
          <p:cNvSpPr/>
          <p:nvPr/>
        </p:nvSpPr>
        <p:spPr>
          <a:xfrm>
            <a:off x="7420588" y="925864"/>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Det är en högre andel av unga i anpassad skola än i årskurs 9 och Gy 2, som uppger att det inte finns något som intresserar dem på fritiden.</a:t>
            </a:r>
          </a:p>
        </p:txBody>
      </p:sp>
    </p:spTree>
    <p:extLst>
      <p:ext uri="{BB962C8B-B14F-4D97-AF65-F5344CB8AC3E}">
        <p14:creationId xmlns:p14="http://schemas.microsoft.com/office/powerpoint/2010/main" val="2139516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a:t>Fritidsaktiviteter</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6" name="Platshållare för bildnummer 5">
            <a:extLst>
              <a:ext uri="{FF2B5EF4-FFF2-40B4-BE49-F238E27FC236}">
                <a16:creationId xmlns:a16="http://schemas.microsoft.com/office/drawing/2014/main" id="{C20BB841-DE26-2E07-00F2-998C8E06016E}"/>
              </a:ext>
            </a:extLst>
          </p:cNvPr>
          <p:cNvSpPr>
            <a:spLocks noGrp="1"/>
          </p:cNvSpPr>
          <p:nvPr>
            <p:ph type="sldNum" sz="quarter" idx="12"/>
          </p:nvPr>
        </p:nvSpPr>
        <p:spPr/>
        <p:txBody>
          <a:bodyPr/>
          <a:lstStyle/>
          <a:p>
            <a:fld id="{8EEB9E62-4301-493A-8C73-0409F1A2D539}" type="slidenum">
              <a:rPr lang="sv-SE" smtClean="0"/>
              <a:pPr/>
              <a:t>43</a:t>
            </a:fld>
            <a:endParaRPr lang="sv-SE"/>
          </a:p>
        </p:txBody>
      </p:sp>
      <p:graphicFrame>
        <p:nvGraphicFramePr>
          <p:cNvPr id="10" name="BodyContent">
            <a:extLst>
              <a:ext uri="{FF2B5EF4-FFF2-40B4-BE49-F238E27FC236}">
                <a16:creationId xmlns:a16="http://schemas.microsoft.com/office/drawing/2014/main" id="{E2B06ABB-F3EE-44B0-182A-D6E591B3175C}"/>
              </a:ext>
            </a:extLst>
          </p:cNvPr>
          <p:cNvGraphicFramePr>
            <a:graphicFrameLocks noGrp="1"/>
          </p:cNvGraphicFramePr>
          <p:nvPr>
            <p:ph sz="quarter" idx="10"/>
            <p:extLst>
              <p:ext uri="{D42A27DB-BD31-4B8C-83A1-F6EECF244321}">
                <p14:modId xmlns:p14="http://schemas.microsoft.com/office/powerpoint/2010/main" val="750701599"/>
              </p:ext>
            </p:extLst>
          </p:nvPr>
        </p:nvGraphicFramePr>
        <p:xfrm>
          <a:off x="1439863" y="2195513"/>
          <a:ext cx="9359900" cy="3779837"/>
        </p:xfrm>
        <a:graphic>
          <a:graphicData uri="http://schemas.openxmlformats.org/drawingml/2006/chart">
            <c:chart xmlns:c="http://schemas.openxmlformats.org/drawingml/2006/chart" xmlns:r="http://schemas.openxmlformats.org/officeDocument/2006/relationships" r:id="rId2"/>
          </a:graphicData>
        </a:graphic>
      </p:graphicFrame>
      <p:sp>
        <p:nvSpPr>
          <p:cNvPr id="7" name="Rektangel: rundade hörn 6">
            <a:extLst>
              <a:ext uri="{FF2B5EF4-FFF2-40B4-BE49-F238E27FC236}">
                <a16:creationId xmlns:a16="http://schemas.microsoft.com/office/drawing/2014/main" id="{A2CFB866-6A7C-3F45-EF2F-1E34FAC0E6CA}"/>
              </a:ext>
            </a:extLst>
          </p:cNvPr>
          <p:cNvSpPr/>
          <p:nvPr/>
        </p:nvSpPr>
        <p:spPr>
          <a:xfrm>
            <a:off x="7420588" y="925864"/>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Det är en lägre andel av unga i anpassad skola än i årskurs 9 och Gy 2, som är på stan/samhället, hemma hos kompisar eller som håller på med idrottsaktiviteter minst 1-2 kvällar I veckan.</a:t>
            </a:r>
          </a:p>
        </p:txBody>
      </p:sp>
    </p:spTree>
    <p:extLst>
      <p:ext uri="{BB962C8B-B14F-4D97-AF65-F5344CB8AC3E}">
        <p14:creationId xmlns:p14="http://schemas.microsoft.com/office/powerpoint/2010/main" val="2139516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a:t>Medlem i en förening</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6" name="Platshållare för bildnummer 5">
            <a:extLst>
              <a:ext uri="{FF2B5EF4-FFF2-40B4-BE49-F238E27FC236}">
                <a16:creationId xmlns:a16="http://schemas.microsoft.com/office/drawing/2014/main" id="{718EB15C-6C57-6957-E9A6-1DD7565C938C}"/>
              </a:ext>
            </a:extLst>
          </p:cNvPr>
          <p:cNvSpPr>
            <a:spLocks noGrp="1"/>
          </p:cNvSpPr>
          <p:nvPr>
            <p:ph type="sldNum" sz="quarter" idx="12"/>
          </p:nvPr>
        </p:nvSpPr>
        <p:spPr/>
        <p:txBody>
          <a:bodyPr/>
          <a:lstStyle/>
          <a:p>
            <a:fld id="{8EEB9E62-4301-493A-8C73-0409F1A2D539}" type="slidenum">
              <a:rPr lang="sv-SE" smtClean="0"/>
              <a:pPr/>
              <a:t>44</a:t>
            </a:fld>
            <a:endParaRPr lang="sv-SE"/>
          </a:p>
        </p:txBody>
      </p:sp>
      <p:graphicFrame>
        <p:nvGraphicFramePr>
          <p:cNvPr id="9" name="BodyContent">
            <a:extLst>
              <a:ext uri="{FF2B5EF4-FFF2-40B4-BE49-F238E27FC236}">
                <a16:creationId xmlns:a16="http://schemas.microsoft.com/office/drawing/2014/main" id="{0D450FD0-D421-245C-3F54-58926859DAF3}"/>
              </a:ext>
            </a:extLst>
          </p:cNvPr>
          <p:cNvGraphicFramePr>
            <a:graphicFrameLocks noGrp="1"/>
          </p:cNvGraphicFramePr>
          <p:nvPr>
            <p:ph sz="quarter" idx="10"/>
            <p:extLst>
              <p:ext uri="{D42A27DB-BD31-4B8C-83A1-F6EECF244321}">
                <p14:modId xmlns:p14="http://schemas.microsoft.com/office/powerpoint/2010/main" val="2226596829"/>
              </p:ext>
            </p:extLst>
          </p:nvPr>
        </p:nvGraphicFramePr>
        <p:xfrm>
          <a:off x="1439863" y="2195513"/>
          <a:ext cx="9359900" cy="3779837"/>
        </p:xfrm>
        <a:graphic>
          <a:graphicData uri="http://schemas.openxmlformats.org/drawingml/2006/chart">
            <c:chart xmlns:c="http://schemas.openxmlformats.org/drawingml/2006/chart" xmlns:r="http://schemas.openxmlformats.org/officeDocument/2006/relationships" r:id="rId2"/>
          </a:graphicData>
        </a:graphic>
      </p:graphicFrame>
      <p:sp>
        <p:nvSpPr>
          <p:cNvPr id="7" name="Rektangel: rundade hörn 6">
            <a:extLst>
              <a:ext uri="{FF2B5EF4-FFF2-40B4-BE49-F238E27FC236}">
                <a16:creationId xmlns:a16="http://schemas.microsoft.com/office/drawing/2014/main" id="{BECFBE4D-6C4B-27D6-6EF9-F3C7F0B276EC}"/>
              </a:ext>
            </a:extLst>
          </p:cNvPr>
          <p:cNvSpPr/>
          <p:nvPr/>
        </p:nvSpPr>
        <p:spPr>
          <a:xfrm>
            <a:off x="7420588" y="925864"/>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Det är 36 % av killarna i anpassad skola som är medlem i en förening, jämfört med 44 % av killarna i årskurs 9 och Gy 2.</a:t>
            </a:r>
          </a:p>
        </p:txBody>
      </p:sp>
    </p:spTree>
    <p:extLst>
      <p:ext uri="{BB962C8B-B14F-4D97-AF65-F5344CB8AC3E}">
        <p14:creationId xmlns:p14="http://schemas.microsoft.com/office/powerpoint/2010/main" val="21395168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a:t>Skärmtid</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6" name="Platshållare för bildnummer 5">
            <a:extLst>
              <a:ext uri="{FF2B5EF4-FFF2-40B4-BE49-F238E27FC236}">
                <a16:creationId xmlns:a16="http://schemas.microsoft.com/office/drawing/2014/main" id="{EA9AA52B-8614-812F-1283-FFA0435D7DDC}"/>
              </a:ext>
            </a:extLst>
          </p:cNvPr>
          <p:cNvSpPr>
            <a:spLocks noGrp="1"/>
          </p:cNvSpPr>
          <p:nvPr>
            <p:ph type="sldNum" sz="quarter" idx="12"/>
          </p:nvPr>
        </p:nvSpPr>
        <p:spPr/>
        <p:txBody>
          <a:bodyPr/>
          <a:lstStyle/>
          <a:p>
            <a:fld id="{8EEB9E62-4301-493A-8C73-0409F1A2D539}" type="slidenum">
              <a:rPr lang="sv-SE" smtClean="0"/>
              <a:pPr/>
              <a:t>45</a:t>
            </a:fld>
            <a:endParaRPr lang="sv-SE"/>
          </a:p>
        </p:txBody>
      </p:sp>
      <p:graphicFrame>
        <p:nvGraphicFramePr>
          <p:cNvPr id="8" name="BodyContent">
            <a:extLst>
              <a:ext uri="{FF2B5EF4-FFF2-40B4-BE49-F238E27FC236}">
                <a16:creationId xmlns:a16="http://schemas.microsoft.com/office/drawing/2014/main" id="{D8C9947F-D163-406A-E894-FE1D47233FAE}"/>
              </a:ext>
            </a:extLst>
          </p:cNvPr>
          <p:cNvGraphicFramePr>
            <a:graphicFrameLocks noGrp="1"/>
          </p:cNvGraphicFramePr>
          <p:nvPr>
            <p:ph sz="quarter" idx="10"/>
            <p:extLst>
              <p:ext uri="{D42A27DB-BD31-4B8C-83A1-F6EECF244321}">
                <p14:modId xmlns:p14="http://schemas.microsoft.com/office/powerpoint/2010/main" val="2331172209"/>
              </p:ext>
            </p:extLst>
          </p:nvPr>
        </p:nvGraphicFramePr>
        <p:xfrm>
          <a:off x="1439863" y="2195513"/>
          <a:ext cx="9359900" cy="3779837"/>
        </p:xfrm>
        <a:graphic>
          <a:graphicData uri="http://schemas.openxmlformats.org/drawingml/2006/chart">
            <c:chart xmlns:c="http://schemas.openxmlformats.org/drawingml/2006/chart" xmlns:r="http://schemas.openxmlformats.org/officeDocument/2006/relationships" r:id="rId2"/>
          </a:graphicData>
        </a:graphic>
      </p:graphicFrame>
      <p:sp>
        <p:nvSpPr>
          <p:cNvPr id="7" name="Rektangel: rundade hörn 6">
            <a:extLst>
              <a:ext uri="{FF2B5EF4-FFF2-40B4-BE49-F238E27FC236}">
                <a16:creationId xmlns:a16="http://schemas.microsoft.com/office/drawing/2014/main" id="{09DB368C-832B-C550-807B-5EEE043C7715}"/>
              </a:ext>
            </a:extLst>
          </p:cNvPr>
          <p:cNvSpPr/>
          <p:nvPr/>
        </p:nvSpPr>
        <p:spPr>
          <a:xfrm>
            <a:off x="7420588" y="925864"/>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Det är 1 av 3 tjejer i anpassad skola som spelar tv-, data- eller mobilspel i mer än 2 timmar om dagen, jämfört med närmare 6 av 10 killar.</a:t>
            </a:r>
          </a:p>
        </p:txBody>
      </p:sp>
    </p:spTree>
    <p:extLst>
      <p:ext uri="{BB962C8B-B14F-4D97-AF65-F5344CB8AC3E}">
        <p14:creationId xmlns:p14="http://schemas.microsoft.com/office/powerpoint/2010/main" val="21395168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a:t>Skärmtid</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6" name="Platshållare för bildnummer 5">
            <a:extLst>
              <a:ext uri="{FF2B5EF4-FFF2-40B4-BE49-F238E27FC236}">
                <a16:creationId xmlns:a16="http://schemas.microsoft.com/office/drawing/2014/main" id="{C209CF84-8F1D-97B0-41AA-F23928C80D0D}"/>
              </a:ext>
            </a:extLst>
          </p:cNvPr>
          <p:cNvSpPr>
            <a:spLocks noGrp="1"/>
          </p:cNvSpPr>
          <p:nvPr>
            <p:ph type="sldNum" sz="quarter" idx="12"/>
          </p:nvPr>
        </p:nvSpPr>
        <p:spPr/>
        <p:txBody>
          <a:bodyPr/>
          <a:lstStyle/>
          <a:p>
            <a:fld id="{8EEB9E62-4301-493A-8C73-0409F1A2D539}" type="slidenum">
              <a:rPr lang="sv-SE" smtClean="0"/>
              <a:pPr/>
              <a:t>46</a:t>
            </a:fld>
            <a:endParaRPr lang="sv-SE"/>
          </a:p>
        </p:txBody>
      </p:sp>
      <p:graphicFrame>
        <p:nvGraphicFramePr>
          <p:cNvPr id="7" name="BodyContent">
            <a:extLst>
              <a:ext uri="{FF2B5EF4-FFF2-40B4-BE49-F238E27FC236}">
                <a16:creationId xmlns:a16="http://schemas.microsoft.com/office/drawing/2014/main" id="{33B09D34-346D-967B-E118-803EA725F4B8}"/>
              </a:ext>
            </a:extLst>
          </p:cNvPr>
          <p:cNvGraphicFramePr>
            <a:graphicFrameLocks noGrp="1"/>
          </p:cNvGraphicFramePr>
          <p:nvPr>
            <p:ph sz="quarter" idx="10"/>
            <p:extLst>
              <p:ext uri="{D42A27DB-BD31-4B8C-83A1-F6EECF244321}">
                <p14:modId xmlns:p14="http://schemas.microsoft.com/office/powerpoint/2010/main" val="1047433133"/>
              </p:ext>
            </p:extLst>
          </p:nvPr>
        </p:nvGraphicFramePr>
        <p:xfrm>
          <a:off x="1439863" y="2195513"/>
          <a:ext cx="4723193" cy="37798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BodyContent">
            <a:extLst>
              <a:ext uri="{FF2B5EF4-FFF2-40B4-BE49-F238E27FC236}">
                <a16:creationId xmlns:a16="http://schemas.microsoft.com/office/drawing/2014/main" id="{40218A81-0C0A-62D0-8FFC-B8F83C62A660}"/>
              </a:ext>
            </a:extLst>
          </p:cNvPr>
          <p:cNvGraphicFramePr>
            <a:graphicFrameLocks/>
          </p:cNvGraphicFramePr>
          <p:nvPr>
            <p:extLst>
              <p:ext uri="{D42A27DB-BD31-4B8C-83A1-F6EECF244321}">
                <p14:modId xmlns:p14="http://schemas.microsoft.com/office/powerpoint/2010/main" val="3122575353"/>
              </p:ext>
            </p:extLst>
          </p:nvPr>
        </p:nvGraphicFramePr>
        <p:xfrm>
          <a:off x="6096000" y="2195513"/>
          <a:ext cx="4703763" cy="3779837"/>
        </p:xfrm>
        <a:graphic>
          <a:graphicData uri="http://schemas.openxmlformats.org/drawingml/2006/chart">
            <c:chart xmlns:c="http://schemas.openxmlformats.org/drawingml/2006/chart" xmlns:r="http://schemas.openxmlformats.org/officeDocument/2006/relationships" r:id="rId3"/>
          </a:graphicData>
        </a:graphic>
      </p:graphicFrame>
      <p:sp>
        <p:nvSpPr>
          <p:cNvPr id="9" name="Rektangel: rundade hörn 8">
            <a:extLst>
              <a:ext uri="{FF2B5EF4-FFF2-40B4-BE49-F238E27FC236}">
                <a16:creationId xmlns:a16="http://schemas.microsoft.com/office/drawing/2014/main" id="{617ED848-9019-AB56-AF19-72943C7DBBFA}"/>
              </a:ext>
            </a:extLst>
          </p:cNvPr>
          <p:cNvSpPr/>
          <p:nvPr/>
        </p:nvSpPr>
        <p:spPr>
          <a:xfrm>
            <a:off x="7420588" y="925864"/>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Det är närmare hälften av tjejerna i anpassad skola som brukar använda sociala medier i mer än 2 timmar om dagen, jämfört med 4 av 10 killar.</a:t>
            </a:r>
          </a:p>
        </p:txBody>
      </p:sp>
    </p:spTree>
    <p:extLst>
      <p:ext uri="{BB962C8B-B14F-4D97-AF65-F5344CB8AC3E}">
        <p14:creationId xmlns:p14="http://schemas.microsoft.com/office/powerpoint/2010/main" val="2139516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7884504"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031305926"/>
                </p:ext>
              </p:extLst>
            </p:nvPr>
          </p:nvGraphicFramePr>
          <p:xfrm>
            <a:off x="720000" y="2196000"/>
            <a:ext cx="35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112576257"/>
                </p:ext>
              </p:extLst>
            </p:nvPr>
          </p:nvGraphicFramePr>
          <p:xfrm>
            <a:off x="4320000" y="2196000"/>
            <a:ext cx="3564000" cy="331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008" name="BodyContentTable"/>
            <p:cNvGraphicFramePr>
              <a:graphicFrameLocks/>
            </p:cNvGraphicFramePr>
            <p:nvPr>
              <p:extLst>
                <p:ext uri="{D42A27DB-BD31-4B8C-83A1-F6EECF244321}">
                  <p14:modId xmlns:p14="http://schemas.microsoft.com/office/powerpoint/2010/main" val="4138581418"/>
                </p:ext>
              </p:extLst>
            </p:nvPr>
          </p:nvGraphicFramePr>
          <p:xfrm>
            <a:off x="7920000" y="2196000"/>
            <a:ext cx="3564000" cy="3312000"/>
          </p:xfrm>
          <a:graphic>
            <a:graphicData uri="http://schemas.openxmlformats.org/drawingml/2006/chart">
              <c:chart xmlns:c="http://schemas.openxmlformats.org/drawingml/2006/chart" xmlns:r="http://schemas.openxmlformats.org/officeDocument/2006/relationships" r:id="rId4"/>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dirty="0"/>
              <a:t>Trygghet</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6" name="Platshållare för bildnummer 5">
            <a:extLst>
              <a:ext uri="{FF2B5EF4-FFF2-40B4-BE49-F238E27FC236}">
                <a16:creationId xmlns:a16="http://schemas.microsoft.com/office/drawing/2014/main" id="{6CAC157F-F5B2-60ED-265E-A8E944A692BE}"/>
              </a:ext>
            </a:extLst>
          </p:cNvPr>
          <p:cNvSpPr>
            <a:spLocks noGrp="1"/>
          </p:cNvSpPr>
          <p:nvPr>
            <p:ph type="sldNum" sz="quarter" idx="12"/>
          </p:nvPr>
        </p:nvSpPr>
        <p:spPr/>
        <p:txBody>
          <a:bodyPr/>
          <a:lstStyle/>
          <a:p>
            <a:fld id="{8EEB9E62-4301-493A-8C73-0409F1A2D539}" type="slidenum">
              <a:rPr lang="sv-SE" smtClean="0"/>
              <a:pPr/>
              <a:t>47</a:t>
            </a:fld>
            <a:endParaRPr lang="sv-SE"/>
          </a:p>
        </p:txBody>
      </p:sp>
      <p:graphicFrame>
        <p:nvGraphicFramePr>
          <p:cNvPr id="7" name="BodyContentTable">
            <a:extLst>
              <a:ext uri="{FF2B5EF4-FFF2-40B4-BE49-F238E27FC236}">
                <a16:creationId xmlns:a16="http://schemas.microsoft.com/office/drawing/2014/main" id="{14B0B44F-D76A-6C4E-73DF-C331EFD9B30F}"/>
              </a:ext>
            </a:extLst>
          </p:cNvPr>
          <p:cNvGraphicFramePr>
            <a:graphicFrameLocks/>
          </p:cNvGraphicFramePr>
          <p:nvPr>
            <p:extLst>
              <p:ext uri="{D42A27DB-BD31-4B8C-83A1-F6EECF244321}">
                <p14:modId xmlns:p14="http://schemas.microsoft.com/office/powerpoint/2010/main" val="3493617384"/>
              </p:ext>
            </p:extLst>
          </p:nvPr>
        </p:nvGraphicFramePr>
        <p:xfrm>
          <a:off x="8630874" y="2141792"/>
          <a:ext cx="3007832" cy="3312000"/>
        </p:xfrm>
        <a:graphic>
          <a:graphicData uri="http://schemas.openxmlformats.org/drawingml/2006/chart">
            <c:chart xmlns:c="http://schemas.openxmlformats.org/drawingml/2006/chart" xmlns:r="http://schemas.openxmlformats.org/officeDocument/2006/relationships" r:id="rId5"/>
          </a:graphicData>
        </a:graphic>
      </p:graphicFrame>
      <p:sp>
        <p:nvSpPr>
          <p:cNvPr id="8" name="Rektangel: rundade hörn 7">
            <a:extLst>
              <a:ext uri="{FF2B5EF4-FFF2-40B4-BE49-F238E27FC236}">
                <a16:creationId xmlns:a16="http://schemas.microsoft.com/office/drawing/2014/main" id="{3F87DF34-C2E1-04E9-23FF-B57182DDFAA8}"/>
              </a:ext>
            </a:extLst>
          </p:cNvPr>
          <p:cNvSpPr/>
          <p:nvPr/>
        </p:nvSpPr>
        <p:spPr>
          <a:xfrm>
            <a:off x="7420588" y="925864"/>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Killarna i årskurs 9 och Gy 2 känner sig alltid tryggare på väg till skolan i högre grad än vad killarna i anpassad skola gör.</a:t>
            </a:r>
          </a:p>
        </p:txBody>
      </p:sp>
    </p:spTree>
    <p:extLst>
      <p:ext uri="{BB962C8B-B14F-4D97-AF65-F5344CB8AC3E}">
        <p14:creationId xmlns:p14="http://schemas.microsoft.com/office/powerpoint/2010/main" val="38134899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05" name="BodyContentTable"/>
          <p:cNvGraphicFramePr>
            <a:graphicFrameLocks/>
          </p:cNvGraphicFramePr>
          <p:nvPr>
            <p:extLst>
              <p:ext uri="{D42A27DB-BD31-4B8C-83A1-F6EECF244321}">
                <p14:modId xmlns:p14="http://schemas.microsoft.com/office/powerpoint/2010/main" val="563675975"/>
              </p:ext>
            </p:extLst>
          </p:nvPr>
        </p:nvGraphicFramePr>
        <p:xfrm>
          <a:off x="954000" y="2195513"/>
          <a:ext cx="5101647" cy="3779837"/>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dirty="0"/>
              <a:t>Trygghet</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6" name="Platshållare för bildnummer 5">
            <a:extLst>
              <a:ext uri="{FF2B5EF4-FFF2-40B4-BE49-F238E27FC236}">
                <a16:creationId xmlns:a16="http://schemas.microsoft.com/office/drawing/2014/main" id="{B9FA6C70-C624-E327-E638-9F2EF4962CE6}"/>
              </a:ext>
            </a:extLst>
          </p:cNvPr>
          <p:cNvSpPr>
            <a:spLocks noGrp="1"/>
          </p:cNvSpPr>
          <p:nvPr>
            <p:ph type="sldNum" sz="quarter" idx="12"/>
          </p:nvPr>
        </p:nvSpPr>
        <p:spPr/>
        <p:txBody>
          <a:bodyPr/>
          <a:lstStyle/>
          <a:p>
            <a:fld id="{8EEB9E62-4301-493A-8C73-0409F1A2D539}" type="slidenum">
              <a:rPr lang="sv-SE" smtClean="0"/>
              <a:pPr/>
              <a:t>48</a:t>
            </a:fld>
            <a:endParaRPr lang="sv-SE"/>
          </a:p>
        </p:txBody>
      </p:sp>
      <p:graphicFrame>
        <p:nvGraphicFramePr>
          <p:cNvPr id="7" name="BodyContent">
            <a:extLst>
              <a:ext uri="{FF2B5EF4-FFF2-40B4-BE49-F238E27FC236}">
                <a16:creationId xmlns:a16="http://schemas.microsoft.com/office/drawing/2014/main" id="{4CC0273C-674E-673E-E1E3-EF8C566C2868}"/>
              </a:ext>
            </a:extLst>
          </p:cNvPr>
          <p:cNvGraphicFramePr>
            <a:graphicFrameLocks noGrp="1"/>
          </p:cNvGraphicFramePr>
          <p:nvPr>
            <p:ph sz="quarter" idx="10"/>
            <p:extLst>
              <p:ext uri="{D42A27DB-BD31-4B8C-83A1-F6EECF244321}">
                <p14:modId xmlns:p14="http://schemas.microsoft.com/office/powerpoint/2010/main" val="3741657398"/>
              </p:ext>
            </p:extLst>
          </p:nvPr>
        </p:nvGraphicFramePr>
        <p:xfrm>
          <a:off x="6095999" y="2195513"/>
          <a:ext cx="4703763" cy="3779837"/>
        </p:xfrm>
        <a:graphic>
          <a:graphicData uri="http://schemas.openxmlformats.org/drawingml/2006/chart">
            <c:chart xmlns:c="http://schemas.openxmlformats.org/drawingml/2006/chart" xmlns:r="http://schemas.openxmlformats.org/officeDocument/2006/relationships" r:id="rId3"/>
          </a:graphicData>
        </a:graphic>
      </p:graphicFrame>
      <p:sp>
        <p:nvSpPr>
          <p:cNvPr id="8" name="Rektangel: rundade hörn 7">
            <a:extLst>
              <a:ext uri="{FF2B5EF4-FFF2-40B4-BE49-F238E27FC236}">
                <a16:creationId xmlns:a16="http://schemas.microsoft.com/office/drawing/2014/main" id="{112FEBB5-B455-A896-D73F-8CE02CA876CD}"/>
              </a:ext>
            </a:extLst>
          </p:cNvPr>
          <p:cNvSpPr/>
          <p:nvPr/>
        </p:nvSpPr>
        <p:spPr>
          <a:xfrm>
            <a:off x="7420588" y="925864"/>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Andelen unga i anpassad skola som alltid känner sig trygga på nätet har minskat jämfört med 2020.</a:t>
            </a:r>
          </a:p>
        </p:txBody>
      </p:sp>
      <p:grpSp>
        <p:nvGrpSpPr>
          <p:cNvPr id="5" name="BodyFooter">
            <a:extLst>
              <a:ext uri="{FF2B5EF4-FFF2-40B4-BE49-F238E27FC236}">
                <a16:creationId xmlns:a16="http://schemas.microsoft.com/office/drawing/2014/main" id="{868CF146-D127-B20E-DDE8-FD670AEDC97A}"/>
              </a:ext>
            </a:extLst>
          </p:cNvPr>
          <p:cNvGrpSpPr/>
          <p:nvPr/>
        </p:nvGrpSpPr>
        <p:grpSpPr>
          <a:xfrm>
            <a:off x="6966765" y="6042724"/>
            <a:ext cx="4856163" cy="864000"/>
            <a:chOff x="720000" y="5508000"/>
            <a:chExt cx="10764000" cy="216000"/>
          </a:xfrm>
        </p:grpSpPr>
        <p:sp>
          <p:nvSpPr>
            <p:cNvPr id="9" name="BodyFooterRight">
              <a:extLst>
                <a:ext uri="{FF2B5EF4-FFF2-40B4-BE49-F238E27FC236}">
                  <a16:creationId xmlns:a16="http://schemas.microsoft.com/office/drawing/2014/main" id="{9CEEE23C-E5DB-19D3-FEA1-4D373C11D45A}"/>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anpassad skola</a:t>
              </a:r>
            </a:p>
          </p:txBody>
        </p:sp>
      </p:grpSp>
    </p:spTree>
    <p:extLst>
      <p:ext uri="{BB962C8B-B14F-4D97-AF65-F5344CB8AC3E}">
        <p14:creationId xmlns:p14="http://schemas.microsoft.com/office/powerpoint/2010/main" val="3101419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dirty="0"/>
              <a:t>Tillit</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6" name="Platshållare för bildnummer 5">
            <a:extLst>
              <a:ext uri="{FF2B5EF4-FFF2-40B4-BE49-F238E27FC236}">
                <a16:creationId xmlns:a16="http://schemas.microsoft.com/office/drawing/2014/main" id="{5405C00B-BAFB-65E3-E606-9293665C1A7E}"/>
              </a:ext>
            </a:extLst>
          </p:cNvPr>
          <p:cNvSpPr>
            <a:spLocks noGrp="1"/>
          </p:cNvSpPr>
          <p:nvPr>
            <p:ph type="sldNum" sz="quarter" idx="12"/>
          </p:nvPr>
        </p:nvSpPr>
        <p:spPr/>
        <p:txBody>
          <a:bodyPr/>
          <a:lstStyle/>
          <a:p>
            <a:fld id="{8EEB9E62-4301-493A-8C73-0409F1A2D539}" type="slidenum">
              <a:rPr lang="sv-SE" smtClean="0"/>
              <a:pPr/>
              <a:t>49</a:t>
            </a:fld>
            <a:endParaRPr lang="sv-SE"/>
          </a:p>
        </p:txBody>
      </p:sp>
      <p:graphicFrame>
        <p:nvGraphicFramePr>
          <p:cNvPr id="11" name="BodyContentTable">
            <a:extLst>
              <a:ext uri="{FF2B5EF4-FFF2-40B4-BE49-F238E27FC236}">
                <a16:creationId xmlns:a16="http://schemas.microsoft.com/office/drawing/2014/main" id="{5252230A-1C67-1E58-BD91-DE2FCAD1C3B2}"/>
              </a:ext>
            </a:extLst>
          </p:cNvPr>
          <p:cNvGraphicFramePr>
            <a:graphicFrameLocks/>
          </p:cNvGraphicFramePr>
          <p:nvPr>
            <p:extLst>
              <p:ext uri="{D42A27DB-BD31-4B8C-83A1-F6EECF244321}">
                <p14:modId xmlns:p14="http://schemas.microsoft.com/office/powerpoint/2010/main" val="1488625588"/>
              </p:ext>
            </p:extLst>
          </p:nvPr>
        </p:nvGraphicFramePr>
        <p:xfrm>
          <a:off x="755863" y="2195512"/>
          <a:ext cx="5364000" cy="37798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BodyContent">
            <a:extLst>
              <a:ext uri="{FF2B5EF4-FFF2-40B4-BE49-F238E27FC236}">
                <a16:creationId xmlns:a16="http://schemas.microsoft.com/office/drawing/2014/main" id="{442E76A4-14CF-9697-790B-793E9E998135}"/>
              </a:ext>
            </a:extLst>
          </p:cNvPr>
          <p:cNvGraphicFramePr>
            <a:graphicFrameLocks noGrp="1"/>
          </p:cNvGraphicFramePr>
          <p:nvPr>
            <p:ph sz="quarter" idx="10"/>
            <p:extLst>
              <p:ext uri="{D42A27DB-BD31-4B8C-83A1-F6EECF244321}">
                <p14:modId xmlns:p14="http://schemas.microsoft.com/office/powerpoint/2010/main" val="503761743"/>
              </p:ext>
            </p:extLst>
          </p:nvPr>
        </p:nvGraphicFramePr>
        <p:xfrm>
          <a:off x="6095999" y="2195513"/>
          <a:ext cx="4703763" cy="3779837"/>
        </p:xfrm>
        <a:graphic>
          <a:graphicData uri="http://schemas.openxmlformats.org/drawingml/2006/chart">
            <c:chart xmlns:c="http://schemas.openxmlformats.org/drawingml/2006/chart" xmlns:r="http://schemas.openxmlformats.org/officeDocument/2006/relationships" r:id="rId3"/>
          </a:graphicData>
        </a:graphic>
      </p:graphicFrame>
      <p:sp>
        <p:nvSpPr>
          <p:cNvPr id="8" name="Rektangel: rundade hörn 7">
            <a:extLst>
              <a:ext uri="{FF2B5EF4-FFF2-40B4-BE49-F238E27FC236}">
                <a16:creationId xmlns:a16="http://schemas.microsoft.com/office/drawing/2014/main" id="{DAF39610-6EB4-52B5-AD15-DF683EAEA6EB}"/>
              </a:ext>
            </a:extLst>
          </p:cNvPr>
          <p:cNvSpPr/>
          <p:nvPr/>
        </p:nvSpPr>
        <p:spPr>
          <a:xfrm>
            <a:off x="7420588" y="925864"/>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9 av 10 killar i anpassad skola uppger att de kan lita på någon av deras föräldrar/vårdnadshavare, vilket är en högre andel jämfört med tjejerna i anpassad skola.</a:t>
            </a:r>
          </a:p>
        </p:txBody>
      </p:sp>
      <p:grpSp>
        <p:nvGrpSpPr>
          <p:cNvPr id="5" name="BodyFooter">
            <a:extLst>
              <a:ext uri="{FF2B5EF4-FFF2-40B4-BE49-F238E27FC236}">
                <a16:creationId xmlns:a16="http://schemas.microsoft.com/office/drawing/2014/main" id="{33A48474-9E8A-6A58-48D9-8B53CE364434}"/>
              </a:ext>
            </a:extLst>
          </p:cNvPr>
          <p:cNvGrpSpPr/>
          <p:nvPr/>
        </p:nvGrpSpPr>
        <p:grpSpPr>
          <a:xfrm>
            <a:off x="6966765" y="6042724"/>
            <a:ext cx="4856163" cy="864000"/>
            <a:chOff x="720000" y="5508000"/>
            <a:chExt cx="10764000" cy="216000"/>
          </a:xfrm>
        </p:grpSpPr>
        <p:sp>
          <p:nvSpPr>
            <p:cNvPr id="9" name="BodyFooterRight">
              <a:extLst>
                <a:ext uri="{FF2B5EF4-FFF2-40B4-BE49-F238E27FC236}">
                  <a16:creationId xmlns:a16="http://schemas.microsoft.com/office/drawing/2014/main" id="{4B792ACE-F5CD-C151-537B-2FE2DBF0F36F}"/>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anpassad skola</a:t>
              </a:r>
            </a:p>
          </p:txBody>
        </p:sp>
      </p:grpSp>
    </p:spTree>
    <p:extLst>
      <p:ext uri="{BB962C8B-B14F-4D97-AF65-F5344CB8AC3E}">
        <p14:creationId xmlns:p14="http://schemas.microsoft.com/office/powerpoint/2010/main" val="2109808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a:t>Demografi</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5</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p:txBody>
          <a:bodyPr>
            <a:normAutofit/>
          </a:bodyPr>
          <a:lstStyle/>
          <a:p>
            <a:pPr marL="0" indent="0">
              <a:spcAft>
                <a:spcPts val="0"/>
              </a:spcAft>
              <a:buNone/>
            </a:pPr>
            <a:r>
              <a:rPr lang="sv-SE" dirty="0"/>
              <a:t>• Kön</a:t>
            </a:r>
          </a:p>
          <a:p>
            <a:pPr marL="0" indent="0">
              <a:spcAft>
                <a:spcPts val="0"/>
              </a:spcAft>
              <a:buNone/>
            </a:pPr>
            <a:r>
              <a:rPr lang="sv-SE" dirty="0"/>
              <a:t>• Hur man tar sig till skolan</a:t>
            </a:r>
            <a:br>
              <a:rPr lang="sv-SE" dirty="0"/>
            </a:br>
            <a:r>
              <a:rPr lang="sv-SE" dirty="0"/>
              <a:t>• Vem man bor med</a:t>
            </a:r>
            <a:br>
              <a:rPr lang="sv-SE" dirty="0"/>
            </a:br>
            <a:r>
              <a:rPr lang="sv-SE" dirty="0"/>
              <a:t>• Föräldrars/vårdnadshavares </a:t>
            </a:r>
          </a:p>
          <a:p>
            <a:pPr marL="0" indent="0">
              <a:spcAft>
                <a:spcPts val="0"/>
              </a:spcAft>
              <a:buNone/>
            </a:pPr>
            <a:r>
              <a:rPr lang="sv-SE" dirty="0"/>
              <a:t>  sysselsättning</a:t>
            </a:r>
            <a:br>
              <a:rPr lang="sv-SE" dirty="0"/>
            </a:br>
            <a:r>
              <a:rPr lang="sv-SE" dirty="0"/>
              <a:t>• Härkomst</a:t>
            </a:r>
          </a:p>
        </p:txBody>
      </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pic>
        <p:nvPicPr>
          <p:cNvPr id="3" name="Title1Right" descr="//svara.indikator.org/MediaLibraries/ProjectLibraries/{0f7eaa13-338b-4991-b035-f1cae3013bd5}/1.Demografi-min.jpeg">
            <a:extLst>
              <a:ext uri="{FF2B5EF4-FFF2-40B4-BE49-F238E27FC236}">
                <a16:creationId xmlns:a16="http://schemas.microsoft.com/office/drawing/2014/main" id="{C16A9344-5C47-6D99-794E-4116E817DE0B}"/>
              </a:ext>
            </a:extLst>
          </p:cNvPr>
          <p:cNvPicPr>
            <a:picLocks noChangeAspect="1"/>
          </p:cNvPicPr>
          <p:nvPr/>
        </p:nvPicPr>
        <p:blipFill>
          <a:blip r:embed="rId2" cstate="print"/>
          <a:stretch/>
        </p:blipFill>
        <p:spPr>
          <a:xfrm>
            <a:off x="6469139" y="2195999"/>
            <a:ext cx="5291151" cy="3780000"/>
          </a:xfrm>
          <a:prstGeom prst="rect">
            <a:avLst/>
          </a:prstGeom>
          <a:noFill/>
        </p:spPr>
      </p:pic>
    </p:spTree>
    <p:extLst>
      <p:ext uri="{BB962C8B-B14F-4D97-AF65-F5344CB8AC3E}">
        <p14:creationId xmlns:p14="http://schemas.microsoft.com/office/powerpoint/2010/main" val="21869164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dirty="0"/>
              <a:t>Tillit</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6" name="Platshållare för bildnummer 5">
            <a:extLst>
              <a:ext uri="{FF2B5EF4-FFF2-40B4-BE49-F238E27FC236}">
                <a16:creationId xmlns:a16="http://schemas.microsoft.com/office/drawing/2014/main" id="{5405C00B-BAFB-65E3-E606-9293665C1A7E}"/>
              </a:ext>
            </a:extLst>
          </p:cNvPr>
          <p:cNvSpPr>
            <a:spLocks noGrp="1"/>
          </p:cNvSpPr>
          <p:nvPr>
            <p:ph type="sldNum" sz="quarter" idx="12"/>
          </p:nvPr>
        </p:nvSpPr>
        <p:spPr/>
        <p:txBody>
          <a:bodyPr/>
          <a:lstStyle/>
          <a:p>
            <a:fld id="{8EEB9E62-4301-493A-8C73-0409F1A2D539}" type="slidenum">
              <a:rPr lang="sv-SE" smtClean="0"/>
              <a:pPr/>
              <a:t>50</a:t>
            </a:fld>
            <a:endParaRPr lang="sv-SE"/>
          </a:p>
        </p:txBody>
      </p:sp>
      <p:graphicFrame>
        <p:nvGraphicFramePr>
          <p:cNvPr id="12" name="BodyContentTable">
            <a:extLst>
              <a:ext uri="{FF2B5EF4-FFF2-40B4-BE49-F238E27FC236}">
                <a16:creationId xmlns:a16="http://schemas.microsoft.com/office/drawing/2014/main" id="{966FCBBF-0EE7-6330-A871-E43621999180}"/>
              </a:ext>
            </a:extLst>
          </p:cNvPr>
          <p:cNvGraphicFramePr>
            <a:graphicFrameLocks/>
          </p:cNvGraphicFramePr>
          <p:nvPr>
            <p:extLst>
              <p:ext uri="{D42A27DB-BD31-4B8C-83A1-F6EECF244321}">
                <p14:modId xmlns:p14="http://schemas.microsoft.com/office/powerpoint/2010/main" val="225787283"/>
              </p:ext>
            </p:extLst>
          </p:nvPr>
        </p:nvGraphicFramePr>
        <p:xfrm>
          <a:off x="976352" y="2221864"/>
          <a:ext cx="10525511"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ktangel: rundade hörn 6">
            <a:extLst>
              <a:ext uri="{FF2B5EF4-FFF2-40B4-BE49-F238E27FC236}">
                <a16:creationId xmlns:a16="http://schemas.microsoft.com/office/drawing/2014/main" id="{EC85374C-CA8A-7E9C-0F2D-C00C419FFA95}"/>
              </a:ext>
            </a:extLst>
          </p:cNvPr>
          <p:cNvSpPr/>
          <p:nvPr/>
        </p:nvSpPr>
        <p:spPr>
          <a:xfrm>
            <a:off x="7420588" y="925864"/>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r>
              <a:rPr lang="en-GB" sz="1100">
                <a:solidFill>
                  <a:srgbClr val="790726"/>
                </a:solidFill>
                <a:effectLst/>
                <a:ea typeface="Aptos" panose="020B0004020202020204" pitchFamily="34" charset="0"/>
              </a:rPr>
              <a:t>En lägre andel unga i anpassad skola uppger att de har andra vuxna i sin närhet som de kan berätta personliga saker för jämfört med unga I årskurs 9 och gy 2</a:t>
            </a:r>
            <a:r>
              <a:rPr lang="en-GB" sz="1100" spc="50" noProof="1">
                <a:solidFill>
                  <a:srgbClr val="790726"/>
                </a:solidFill>
              </a:rPr>
              <a:t>.</a:t>
            </a:r>
          </a:p>
        </p:txBody>
      </p:sp>
    </p:spTree>
    <p:extLst>
      <p:ext uri="{BB962C8B-B14F-4D97-AF65-F5344CB8AC3E}">
        <p14:creationId xmlns:p14="http://schemas.microsoft.com/office/powerpoint/2010/main" val="13585838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dirty="0"/>
              <a:t>Mobbning och trakasserier</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6" name="Platshållare för bildnummer 5">
            <a:extLst>
              <a:ext uri="{FF2B5EF4-FFF2-40B4-BE49-F238E27FC236}">
                <a16:creationId xmlns:a16="http://schemas.microsoft.com/office/drawing/2014/main" id="{2E436DE4-35D7-C5A0-242D-7C54FD74C6DA}"/>
              </a:ext>
            </a:extLst>
          </p:cNvPr>
          <p:cNvSpPr>
            <a:spLocks noGrp="1"/>
          </p:cNvSpPr>
          <p:nvPr>
            <p:ph type="sldNum" sz="quarter" idx="12"/>
          </p:nvPr>
        </p:nvSpPr>
        <p:spPr/>
        <p:txBody>
          <a:bodyPr/>
          <a:lstStyle/>
          <a:p>
            <a:fld id="{8EEB9E62-4301-493A-8C73-0409F1A2D539}" type="slidenum">
              <a:rPr lang="sv-SE" smtClean="0"/>
              <a:pPr/>
              <a:t>51</a:t>
            </a:fld>
            <a:endParaRPr lang="sv-SE"/>
          </a:p>
        </p:txBody>
      </p:sp>
      <p:graphicFrame>
        <p:nvGraphicFramePr>
          <p:cNvPr id="11" name="BodyContent">
            <a:extLst>
              <a:ext uri="{FF2B5EF4-FFF2-40B4-BE49-F238E27FC236}">
                <a16:creationId xmlns:a16="http://schemas.microsoft.com/office/drawing/2014/main" id="{78000F53-BC4C-CC62-B83B-FC6E61DC1C8C}"/>
              </a:ext>
            </a:extLst>
          </p:cNvPr>
          <p:cNvGraphicFramePr>
            <a:graphicFrameLocks noGrp="1"/>
          </p:cNvGraphicFramePr>
          <p:nvPr>
            <p:ph sz="quarter" idx="10"/>
            <p:extLst>
              <p:ext uri="{D42A27DB-BD31-4B8C-83A1-F6EECF244321}">
                <p14:modId xmlns:p14="http://schemas.microsoft.com/office/powerpoint/2010/main" val="3232118655"/>
              </p:ext>
            </p:extLst>
          </p:nvPr>
        </p:nvGraphicFramePr>
        <p:xfrm>
          <a:off x="1439863" y="2195513"/>
          <a:ext cx="9359900" cy="3779837"/>
        </p:xfrm>
        <a:graphic>
          <a:graphicData uri="http://schemas.openxmlformats.org/drawingml/2006/chart">
            <c:chart xmlns:c="http://schemas.openxmlformats.org/drawingml/2006/chart" xmlns:r="http://schemas.openxmlformats.org/officeDocument/2006/relationships" r:id="rId2"/>
          </a:graphicData>
        </a:graphic>
      </p:graphicFrame>
      <p:sp>
        <p:nvSpPr>
          <p:cNvPr id="7" name="Rektangel: rundade hörn 6">
            <a:extLst>
              <a:ext uri="{FF2B5EF4-FFF2-40B4-BE49-F238E27FC236}">
                <a16:creationId xmlns:a16="http://schemas.microsoft.com/office/drawing/2014/main" id="{DCFCDC9C-4F8D-F2B6-7DCC-AF46BE5BBEDC}"/>
              </a:ext>
            </a:extLst>
          </p:cNvPr>
          <p:cNvSpPr/>
          <p:nvPr/>
        </p:nvSpPr>
        <p:spPr>
          <a:xfrm>
            <a:off x="7568368" y="925864"/>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Det är 25 % av tjejerna som blivit utsatt för mobbning eller trakasserier av en eller flera unga, jämfört med 19 % av killarna.</a:t>
            </a:r>
          </a:p>
        </p:txBody>
      </p:sp>
    </p:spTree>
    <p:extLst>
      <p:ext uri="{BB962C8B-B14F-4D97-AF65-F5344CB8AC3E}">
        <p14:creationId xmlns:p14="http://schemas.microsoft.com/office/powerpoint/2010/main" val="2139516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a:t>Mobbning och trakasserier</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6" name="Platshållare för bildnummer 5">
            <a:extLst>
              <a:ext uri="{FF2B5EF4-FFF2-40B4-BE49-F238E27FC236}">
                <a16:creationId xmlns:a16="http://schemas.microsoft.com/office/drawing/2014/main" id="{39684370-70AA-2533-BBE4-2A6F74D198DF}"/>
              </a:ext>
            </a:extLst>
          </p:cNvPr>
          <p:cNvSpPr>
            <a:spLocks noGrp="1"/>
          </p:cNvSpPr>
          <p:nvPr>
            <p:ph type="sldNum" sz="quarter" idx="12"/>
          </p:nvPr>
        </p:nvSpPr>
        <p:spPr/>
        <p:txBody>
          <a:bodyPr/>
          <a:lstStyle/>
          <a:p>
            <a:fld id="{8EEB9E62-4301-493A-8C73-0409F1A2D539}" type="slidenum">
              <a:rPr lang="sv-SE" smtClean="0"/>
              <a:pPr/>
              <a:t>52</a:t>
            </a:fld>
            <a:endParaRPr lang="sv-SE"/>
          </a:p>
        </p:txBody>
      </p:sp>
      <p:graphicFrame>
        <p:nvGraphicFramePr>
          <p:cNvPr id="10" name="BodyContent">
            <a:extLst>
              <a:ext uri="{FF2B5EF4-FFF2-40B4-BE49-F238E27FC236}">
                <a16:creationId xmlns:a16="http://schemas.microsoft.com/office/drawing/2014/main" id="{F4CFD938-CF2D-9943-34EC-FAAA9AEADBD3}"/>
              </a:ext>
            </a:extLst>
          </p:cNvPr>
          <p:cNvGraphicFramePr>
            <a:graphicFrameLocks noGrp="1"/>
          </p:cNvGraphicFramePr>
          <p:nvPr>
            <p:ph sz="quarter" idx="10"/>
            <p:extLst>
              <p:ext uri="{D42A27DB-BD31-4B8C-83A1-F6EECF244321}">
                <p14:modId xmlns:p14="http://schemas.microsoft.com/office/powerpoint/2010/main" val="1392183015"/>
              </p:ext>
            </p:extLst>
          </p:nvPr>
        </p:nvGraphicFramePr>
        <p:xfrm>
          <a:off x="1439863" y="2195513"/>
          <a:ext cx="9359900" cy="3779837"/>
        </p:xfrm>
        <a:graphic>
          <a:graphicData uri="http://schemas.openxmlformats.org/drawingml/2006/chart">
            <c:chart xmlns:c="http://schemas.openxmlformats.org/drawingml/2006/chart" xmlns:r="http://schemas.openxmlformats.org/officeDocument/2006/relationships" r:id="rId2"/>
          </a:graphicData>
        </a:graphic>
      </p:graphicFrame>
      <p:sp>
        <p:nvSpPr>
          <p:cNvPr id="7" name="Rektangel: rundade hörn 6">
            <a:extLst>
              <a:ext uri="{FF2B5EF4-FFF2-40B4-BE49-F238E27FC236}">
                <a16:creationId xmlns:a16="http://schemas.microsoft.com/office/drawing/2014/main" id="{B73A75F7-A516-4D83-B7BE-B5FB9079F030}"/>
              </a:ext>
            </a:extLst>
          </p:cNvPr>
          <p:cNvSpPr/>
          <p:nvPr/>
        </p:nvSpPr>
        <p:spPr>
          <a:xfrm>
            <a:off x="7568368" y="925864"/>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Det är 95 % av tjejerna som </a:t>
            </a:r>
            <a:r>
              <a:rPr lang="en-GB" sz="1100" i="1" spc="50" noProof="1">
                <a:solidFill>
                  <a:srgbClr val="790726"/>
                </a:solidFill>
              </a:rPr>
              <a:t>inte</a:t>
            </a:r>
            <a:r>
              <a:rPr lang="en-GB" sz="1100" spc="50" noProof="1">
                <a:solidFill>
                  <a:srgbClr val="790726"/>
                </a:solidFill>
              </a:rPr>
              <a:t> har utsatt andra unga för mobbning eller trakasserier, jämfört med 83 % av killarna.</a:t>
            </a:r>
          </a:p>
        </p:txBody>
      </p:sp>
    </p:spTree>
    <p:extLst>
      <p:ext uri="{BB962C8B-B14F-4D97-AF65-F5344CB8AC3E}">
        <p14:creationId xmlns:p14="http://schemas.microsoft.com/office/powerpoint/2010/main" val="21395168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a:t>Utsatthet</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6" name="Platshållare för bildnummer 5">
            <a:extLst>
              <a:ext uri="{FF2B5EF4-FFF2-40B4-BE49-F238E27FC236}">
                <a16:creationId xmlns:a16="http://schemas.microsoft.com/office/drawing/2014/main" id="{ABD7EB18-5652-AC39-D67F-96C338704DF0}"/>
              </a:ext>
            </a:extLst>
          </p:cNvPr>
          <p:cNvSpPr>
            <a:spLocks noGrp="1"/>
          </p:cNvSpPr>
          <p:nvPr>
            <p:ph type="sldNum" sz="quarter" idx="12"/>
          </p:nvPr>
        </p:nvSpPr>
        <p:spPr/>
        <p:txBody>
          <a:bodyPr/>
          <a:lstStyle/>
          <a:p>
            <a:fld id="{8EEB9E62-4301-493A-8C73-0409F1A2D539}" type="slidenum">
              <a:rPr lang="sv-SE" smtClean="0"/>
              <a:pPr/>
              <a:t>53</a:t>
            </a:fld>
            <a:endParaRPr lang="sv-SE"/>
          </a:p>
        </p:txBody>
      </p:sp>
      <p:graphicFrame>
        <p:nvGraphicFramePr>
          <p:cNvPr id="11" name="BodyContent">
            <a:extLst>
              <a:ext uri="{FF2B5EF4-FFF2-40B4-BE49-F238E27FC236}">
                <a16:creationId xmlns:a16="http://schemas.microsoft.com/office/drawing/2014/main" id="{08B0D989-9450-B3CB-CDEC-99D29B7E583F}"/>
              </a:ext>
            </a:extLst>
          </p:cNvPr>
          <p:cNvGraphicFramePr>
            <a:graphicFrameLocks noGrp="1"/>
          </p:cNvGraphicFramePr>
          <p:nvPr>
            <p:extLst>
              <p:ext uri="{D42A27DB-BD31-4B8C-83A1-F6EECF244321}">
                <p14:modId xmlns:p14="http://schemas.microsoft.com/office/powerpoint/2010/main" val="172791711"/>
              </p:ext>
            </p:extLst>
          </p:nvPr>
        </p:nvGraphicFramePr>
        <p:xfrm>
          <a:off x="1416050" y="1963631"/>
          <a:ext cx="9359900" cy="3779837"/>
        </p:xfrm>
        <a:graphic>
          <a:graphicData uri="http://schemas.openxmlformats.org/drawingml/2006/chart">
            <c:chart xmlns:c="http://schemas.openxmlformats.org/drawingml/2006/chart" xmlns:r="http://schemas.openxmlformats.org/officeDocument/2006/relationships" r:id="rId2"/>
          </a:graphicData>
        </a:graphic>
      </p:graphicFrame>
      <p:sp>
        <p:nvSpPr>
          <p:cNvPr id="12" name="Rektangel: rundade hörn 11">
            <a:extLst>
              <a:ext uri="{FF2B5EF4-FFF2-40B4-BE49-F238E27FC236}">
                <a16:creationId xmlns:a16="http://schemas.microsoft.com/office/drawing/2014/main" id="{14F9505D-B064-B3D4-83D6-B9D20CC09AC2}"/>
              </a:ext>
            </a:extLst>
          </p:cNvPr>
          <p:cNvSpPr/>
          <p:nvPr/>
        </p:nvSpPr>
        <p:spPr>
          <a:xfrm>
            <a:off x="6712538" y="889599"/>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Det är 70 % av tjejerna i anpassad skola som inte har varit utsatt för något av alternativen, jämfört med 88 % av killarna i anpassad skola.</a:t>
            </a:r>
          </a:p>
        </p:txBody>
      </p:sp>
      <p:grpSp>
        <p:nvGrpSpPr>
          <p:cNvPr id="5" name="BodyFooter">
            <a:extLst>
              <a:ext uri="{FF2B5EF4-FFF2-40B4-BE49-F238E27FC236}">
                <a16:creationId xmlns:a16="http://schemas.microsoft.com/office/drawing/2014/main" id="{8DF62A4B-9CD8-ED03-EBD1-FD79240013EB}"/>
              </a:ext>
            </a:extLst>
          </p:cNvPr>
          <p:cNvGrpSpPr/>
          <p:nvPr/>
        </p:nvGrpSpPr>
        <p:grpSpPr>
          <a:xfrm>
            <a:off x="1290776" y="5975350"/>
            <a:ext cx="9359900" cy="864000"/>
            <a:chOff x="720000" y="5508000"/>
            <a:chExt cx="10764000" cy="216000"/>
          </a:xfrm>
        </p:grpSpPr>
        <p:sp>
          <p:nvSpPr>
            <p:cNvPr id="7" name="BodyFooterLeft">
              <a:extLst>
                <a:ext uri="{FF2B5EF4-FFF2-40B4-BE49-F238E27FC236}">
                  <a16:creationId xmlns:a16="http://schemas.microsoft.com/office/drawing/2014/main" id="{DA1D4129-03BF-CC3C-9C0E-2A0972DFD455}"/>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tre vanligast förekommande påståendena som de svarande har blivit utsatta för, av samtliga påståenden (sett någon blotta sig, att någon har tafsat på dig, blivit kontaktad på sociala medier i sexuellt syfte, tagit emot avklädda bilder, skickat avklädda bilder, tagit på någon på ett sexuellt sätt)</a:t>
              </a:r>
            </a:p>
          </p:txBody>
        </p:sp>
      </p:grpSp>
    </p:spTree>
    <p:extLst>
      <p:ext uri="{BB962C8B-B14F-4D97-AF65-F5344CB8AC3E}">
        <p14:creationId xmlns:p14="http://schemas.microsoft.com/office/powerpoint/2010/main" val="2139516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5331049" cy="1296000"/>
          </a:xfrm>
        </p:spPr>
        <p:txBody>
          <a:bodyPr/>
          <a:lstStyle/>
          <a:p>
            <a:r>
              <a:rPr lang="sv-SE"/>
              <a:t>Livet och framtiden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54</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79888" y="2196000"/>
            <a:ext cx="5330992" cy="3780000"/>
          </a:xfrm>
        </p:spPr>
        <p:txBody>
          <a:bodyPr>
            <a:normAutofit/>
          </a:bodyPr>
          <a:lstStyle/>
          <a:p>
            <a:pPr marL="0" indent="0">
              <a:buNone/>
            </a:pPr>
            <a:r>
              <a:rPr lang="sv-SE" dirty="0"/>
              <a:t>• Trivsel</a:t>
            </a:r>
            <a:br>
              <a:rPr lang="sv-SE" dirty="0"/>
            </a:br>
            <a:r>
              <a:rPr lang="sv-SE" dirty="0"/>
              <a:t>• Framtiden</a:t>
            </a:r>
          </a:p>
        </p:txBody>
      </p:sp>
      <p:pic>
        <p:nvPicPr>
          <p:cNvPr id="22" name="Title1Right" descr="//svara.indikator.org/MediaLibraries/ProjectLibraries/{0f7eaa13-338b-4991-b035-f1cae3013bd5}/7.Livet &amp; framtiden-min.jpg"/>
          <p:cNvPicPr>
            <a:picLocks noChangeAspect="1"/>
          </p:cNvPicPr>
          <p:nvPr/>
        </p:nvPicPr>
        <p:blipFill>
          <a:blip r:embed="rId2" cstate="print"/>
          <a:stretch/>
        </p:blipFill>
        <p:spPr>
          <a:xfrm>
            <a:off x="6096000" y="2195999"/>
            <a:ext cx="5331049" cy="3481859"/>
          </a:xfrm>
          <a:prstGeom prst="rect">
            <a:avLst/>
          </a:prstGeom>
          <a:noFill/>
        </p:spPr>
      </p:pic>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2019805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788" y="305196"/>
            <a:ext cx="9360000" cy="1296000"/>
          </a:xfrm>
        </p:spPr>
        <p:txBody>
          <a:bodyPr/>
          <a:lstStyle/>
          <a:p>
            <a:r>
              <a:rPr lang="sv-SE"/>
              <a:t>Sammanfattning – Livet och framtiden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55</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79788" y="1840893"/>
            <a:ext cx="9359900" cy="3780000"/>
          </a:xfrm>
        </p:spPr>
        <p:txBody>
          <a:bodyPr>
            <a:noAutofit/>
          </a:bodyPr>
          <a:lstStyle/>
          <a:p>
            <a:pPr>
              <a:lnSpc>
                <a:spcPct val="100000"/>
              </a:lnSpc>
              <a:spcAft>
                <a:spcPts val="0"/>
              </a:spcAft>
              <a:buClrTx/>
            </a:pPr>
            <a:r>
              <a:rPr lang="sv-SE" sz="1600"/>
              <a:t>En majoritet av unga </a:t>
            </a:r>
            <a:r>
              <a:rPr lang="sv-SE" sz="1600" dirty="0"/>
              <a:t>trivs mycket eller ganska bra med livet, kompisar, fritiden och </a:t>
            </a:r>
            <a:r>
              <a:rPr lang="sv-SE" sz="1600"/>
              <a:t>skolan.</a:t>
            </a:r>
            <a:endParaRPr lang="sv-SE" sz="1600" dirty="0"/>
          </a:p>
          <a:p>
            <a:pPr>
              <a:lnSpc>
                <a:spcPct val="100000"/>
              </a:lnSpc>
              <a:spcAft>
                <a:spcPts val="0"/>
              </a:spcAft>
              <a:buClrTx/>
            </a:pPr>
            <a:r>
              <a:rPr lang="sv-SE" sz="1600">
                <a:effectLst/>
                <a:ea typeface="Aptos" panose="020B0004020202020204" pitchFamily="34" charset="0"/>
              </a:rPr>
              <a:t>I anpassad skola ser 75 % av killarna positivt på framtiden, jämfört med 64 % av tjejerna. Andelen som svarat att de ser positivt på framtiden är högre bland både tjejer och killar i årskurs 9 och </a:t>
            </a:r>
          </a:p>
          <a:p>
            <a:pPr marL="0" indent="0">
              <a:lnSpc>
                <a:spcPct val="100000"/>
              </a:lnSpc>
              <a:spcAft>
                <a:spcPts val="0"/>
              </a:spcAft>
              <a:buClrTx/>
              <a:buNone/>
            </a:pPr>
            <a:r>
              <a:rPr lang="sv-SE" sz="1600">
                <a:ea typeface="Aptos" panose="020B0004020202020204" pitchFamily="34" charset="0"/>
              </a:rPr>
              <a:t>      </a:t>
            </a:r>
            <a:r>
              <a:rPr lang="sv-SE" sz="1600">
                <a:effectLst/>
                <a:ea typeface="Aptos" panose="020B0004020202020204" pitchFamily="34" charset="0"/>
              </a:rPr>
              <a:t>Gy 2 jämfört med i anpassad skola.</a:t>
            </a:r>
          </a:p>
          <a:p>
            <a:pPr>
              <a:lnSpc>
                <a:spcPct val="100000"/>
              </a:lnSpc>
              <a:spcAft>
                <a:spcPts val="0"/>
              </a:spcAft>
              <a:buClrTx/>
            </a:pPr>
            <a:r>
              <a:rPr lang="sv-SE" sz="1600"/>
              <a:t>Drygt </a:t>
            </a:r>
            <a:r>
              <a:rPr lang="sv-SE" sz="1600" dirty="0"/>
              <a:t>hälften vill arbeta när de gått ut skolan, medan närmare 3 av 10 av tjejerna svarar att de inte vet.</a:t>
            </a:r>
          </a:p>
          <a:p>
            <a:pPr marL="0" indent="0">
              <a:lnSpc>
                <a:spcPct val="100000"/>
              </a:lnSpc>
              <a:spcAft>
                <a:spcPts val="0"/>
              </a:spcAft>
              <a:buNone/>
            </a:pPr>
            <a:endParaRPr lang="sv-SE" sz="1600" dirty="0"/>
          </a:p>
          <a:p>
            <a:pPr marL="0" indent="0">
              <a:lnSpc>
                <a:spcPct val="100000"/>
              </a:lnSpc>
              <a:spcAft>
                <a:spcPts val="0"/>
              </a:spcAft>
              <a:buNone/>
            </a:pPr>
            <a:endParaRPr lang="sv-SE" sz="1600" dirty="0"/>
          </a:p>
        </p:txBody>
      </p:sp>
    </p:spTree>
    <p:extLst>
      <p:ext uri="{BB962C8B-B14F-4D97-AF65-F5344CB8AC3E}">
        <p14:creationId xmlns:p14="http://schemas.microsoft.com/office/powerpoint/2010/main" val="23556934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1424954150"/>
              </p:ext>
            </p:extLst>
          </p:nvPr>
        </p:nvGraphicFramePr>
        <p:xfrm>
          <a:off x="1439863" y="2195513"/>
          <a:ext cx="4656137" cy="3779837"/>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dirty="0"/>
              <a:t>Trivsel</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85496" y="6048502"/>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6" name="Platshållare för bildnummer 5">
            <a:extLst>
              <a:ext uri="{FF2B5EF4-FFF2-40B4-BE49-F238E27FC236}">
                <a16:creationId xmlns:a16="http://schemas.microsoft.com/office/drawing/2014/main" id="{E89229DB-F95B-214B-32E8-62AAF5B614CE}"/>
              </a:ext>
            </a:extLst>
          </p:cNvPr>
          <p:cNvSpPr>
            <a:spLocks noGrp="1"/>
          </p:cNvSpPr>
          <p:nvPr>
            <p:ph type="sldNum" sz="quarter" idx="12"/>
          </p:nvPr>
        </p:nvSpPr>
        <p:spPr/>
        <p:txBody>
          <a:bodyPr/>
          <a:lstStyle/>
          <a:p>
            <a:fld id="{8EEB9E62-4301-493A-8C73-0409F1A2D539}" type="slidenum">
              <a:rPr lang="sv-SE" smtClean="0"/>
              <a:pPr/>
              <a:t>56</a:t>
            </a:fld>
            <a:endParaRPr lang="sv-SE"/>
          </a:p>
        </p:txBody>
      </p:sp>
      <p:sp>
        <p:nvSpPr>
          <p:cNvPr id="8" name="Rektangel: rundade hörn 7">
            <a:extLst>
              <a:ext uri="{FF2B5EF4-FFF2-40B4-BE49-F238E27FC236}">
                <a16:creationId xmlns:a16="http://schemas.microsoft.com/office/drawing/2014/main" id="{A890B231-4F70-BF0F-A72C-C96216B948FB}"/>
              </a:ext>
            </a:extLst>
          </p:cNvPr>
          <p:cNvSpPr/>
          <p:nvPr/>
        </p:nvSpPr>
        <p:spPr>
          <a:xfrm>
            <a:off x="6712538" y="889599"/>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Det är en något högre andel killar än tjejer som trivs mycket bra eller ganska bra med livet.</a:t>
            </a:r>
          </a:p>
        </p:txBody>
      </p:sp>
      <p:grpSp>
        <p:nvGrpSpPr>
          <p:cNvPr id="9" name="BodyFooter">
            <a:extLst>
              <a:ext uri="{FF2B5EF4-FFF2-40B4-BE49-F238E27FC236}">
                <a16:creationId xmlns:a16="http://schemas.microsoft.com/office/drawing/2014/main" id="{5DC5E174-6758-3E7E-D5C4-8CCAC5A09850}"/>
              </a:ext>
            </a:extLst>
          </p:cNvPr>
          <p:cNvGrpSpPr/>
          <p:nvPr/>
        </p:nvGrpSpPr>
        <p:grpSpPr>
          <a:xfrm>
            <a:off x="6966765" y="6042724"/>
            <a:ext cx="4856163" cy="864000"/>
            <a:chOff x="720000" y="5508000"/>
            <a:chExt cx="10764000" cy="216000"/>
          </a:xfrm>
        </p:grpSpPr>
        <p:sp>
          <p:nvSpPr>
            <p:cNvPr id="10" name="BodyFooterRight">
              <a:extLst>
                <a:ext uri="{FF2B5EF4-FFF2-40B4-BE49-F238E27FC236}">
                  <a16:creationId xmlns:a16="http://schemas.microsoft.com/office/drawing/2014/main" id="{17C7F0A2-1727-718F-1A97-ADB276529302}"/>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anpassad skola</a:t>
              </a:r>
            </a:p>
          </p:txBody>
        </p:sp>
      </p:grpSp>
      <p:graphicFrame>
        <p:nvGraphicFramePr>
          <p:cNvPr id="5" name="BodyContent">
            <a:extLst>
              <a:ext uri="{FF2B5EF4-FFF2-40B4-BE49-F238E27FC236}">
                <a16:creationId xmlns:a16="http://schemas.microsoft.com/office/drawing/2014/main" id="{C0DA869E-20C4-19C0-9C90-96D21B94F2DB}"/>
              </a:ext>
            </a:extLst>
          </p:cNvPr>
          <p:cNvGraphicFramePr>
            <a:graphicFrameLocks/>
          </p:cNvGraphicFramePr>
          <p:nvPr>
            <p:extLst>
              <p:ext uri="{D42A27DB-BD31-4B8C-83A1-F6EECF244321}">
                <p14:modId xmlns:p14="http://schemas.microsoft.com/office/powerpoint/2010/main" val="1206618686"/>
              </p:ext>
            </p:extLst>
          </p:nvPr>
        </p:nvGraphicFramePr>
        <p:xfrm>
          <a:off x="6096000" y="2185599"/>
          <a:ext cx="5653496" cy="3779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81790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a:t>Trivsel</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6" name="Platshållare för bildnummer 5">
            <a:extLst>
              <a:ext uri="{FF2B5EF4-FFF2-40B4-BE49-F238E27FC236}">
                <a16:creationId xmlns:a16="http://schemas.microsoft.com/office/drawing/2014/main" id="{8B3AB136-0666-A015-8A0E-756A43B0CA29}"/>
              </a:ext>
            </a:extLst>
          </p:cNvPr>
          <p:cNvSpPr>
            <a:spLocks noGrp="1"/>
          </p:cNvSpPr>
          <p:nvPr>
            <p:ph type="sldNum" sz="quarter" idx="12"/>
          </p:nvPr>
        </p:nvSpPr>
        <p:spPr/>
        <p:txBody>
          <a:bodyPr/>
          <a:lstStyle/>
          <a:p>
            <a:fld id="{8EEB9E62-4301-493A-8C73-0409F1A2D539}" type="slidenum">
              <a:rPr lang="sv-SE" smtClean="0"/>
              <a:pPr/>
              <a:t>57</a:t>
            </a:fld>
            <a:endParaRPr lang="sv-SE"/>
          </a:p>
        </p:txBody>
      </p:sp>
      <p:graphicFrame>
        <p:nvGraphicFramePr>
          <p:cNvPr id="11" name="BodyContent">
            <a:extLst>
              <a:ext uri="{FF2B5EF4-FFF2-40B4-BE49-F238E27FC236}">
                <a16:creationId xmlns:a16="http://schemas.microsoft.com/office/drawing/2014/main" id="{7BBEF07D-B649-E3BB-5F60-42DB0F8D5445}"/>
              </a:ext>
            </a:extLst>
          </p:cNvPr>
          <p:cNvGraphicFramePr>
            <a:graphicFrameLocks noGrp="1"/>
          </p:cNvGraphicFramePr>
          <p:nvPr>
            <p:ph sz="quarter" idx="10"/>
            <p:extLst>
              <p:ext uri="{D42A27DB-BD31-4B8C-83A1-F6EECF244321}">
                <p14:modId xmlns:p14="http://schemas.microsoft.com/office/powerpoint/2010/main" val="2842951901"/>
              </p:ext>
            </p:extLst>
          </p:nvPr>
        </p:nvGraphicFramePr>
        <p:xfrm>
          <a:off x="1439863" y="2195513"/>
          <a:ext cx="9359900" cy="3779837"/>
        </p:xfrm>
        <a:graphic>
          <a:graphicData uri="http://schemas.openxmlformats.org/drawingml/2006/chart">
            <c:chart xmlns:c="http://schemas.openxmlformats.org/drawingml/2006/chart" xmlns:r="http://schemas.openxmlformats.org/officeDocument/2006/relationships" r:id="rId2"/>
          </a:graphicData>
        </a:graphic>
      </p:graphicFrame>
      <p:sp>
        <p:nvSpPr>
          <p:cNvPr id="7" name="Rektangel: rundade hörn 6">
            <a:extLst>
              <a:ext uri="{FF2B5EF4-FFF2-40B4-BE49-F238E27FC236}">
                <a16:creationId xmlns:a16="http://schemas.microsoft.com/office/drawing/2014/main" id="{9EAE01B8-118C-2742-508F-943B5A0BD246}"/>
              </a:ext>
            </a:extLst>
          </p:cNvPr>
          <p:cNvSpPr/>
          <p:nvPr/>
        </p:nvSpPr>
        <p:spPr>
          <a:xfrm>
            <a:off x="6712538" y="889599"/>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Fler än 9 av 10 unga svarar att de trivs mycket bra eller ganska bra med kompisar, fritiden och skolan.</a:t>
            </a:r>
          </a:p>
        </p:txBody>
      </p:sp>
    </p:spTree>
    <p:extLst>
      <p:ext uri="{BB962C8B-B14F-4D97-AF65-F5344CB8AC3E}">
        <p14:creationId xmlns:p14="http://schemas.microsoft.com/office/powerpoint/2010/main" val="21395168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dirty="0"/>
              <a:t>Framtiden</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6" name="Platshållare för bildnummer 5">
            <a:extLst>
              <a:ext uri="{FF2B5EF4-FFF2-40B4-BE49-F238E27FC236}">
                <a16:creationId xmlns:a16="http://schemas.microsoft.com/office/drawing/2014/main" id="{CD5FDA07-FC3E-D372-ACF7-9C193B8CEFCA}"/>
              </a:ext>
            </a:extLst>
          </p:cNvPr>
          <p:cNvSpPr>
            <a:spLocks noGrp="1"/>
          </p:cNvSpPr>
          <p:nvPr>
            <p:ph type="sldNum" sz="quarter" idx="12"/>
          </p:nvPr>
        </p:nvSpPr>
        <p:spPr/>
        <p:txBody>
          <a:bodyPr/>
          <a:lstStyle/>
          <a:p>
            <a:fld id="{8EEB9E62-4301-493A-8C73-0409F1A2D539}" type="slidenum">
              <a:rPr lang="sv-SE" smtClean="0"/>
              <a:pPr/>
              <a:t>58</a:t>
            </a:fld>
            <a:endParaRPr lang="sv-SE"/>
          </a:p>
        </p:txBody>
      </p:sp>
      <p:graphicFrame>
        <p:nvGraphicFramePr>
          <p:cNvPr id="9" name="BodyContent">
            <a:extLst>
              <a:ext uri="{FF2B5EF4-FFF2-40B4-BE49-F238E27FC236}">
                <a16:creationId xmlns:a16="http://schemas.microsoft.com/office/drawing/2014/main" id="{6DC17F7B-28F5-92F9-34AE-417699D9C6A5}"/>
              </a:ext>
            </a:extLst>
          </p:cNvPr>
          <p:cNvGraphicFramePr>
            <a:graphicFrameLocks noGrp="1"/>
          </p:cNvGraphicFramePr>
          <p:nvPr>
            <p:ph sz="quarter" idx="10"/>
            <p:extLst>
              <p:ext uri="{D42A27DB-BD31-4B8C-83A1-F6EECF244321}">
                <p14:modId xmlns:p14="http://schemas.microsoft.com/office/powerpoint/2010/main" val="3361397661"/>
              </p:ext>
            </p:extLst>
          </p:nvPr>
        </p:nvGraphicFramePr>
        <p:xfrm>
          <a:off x="1439863" y="2195513"/>
          <a:ext cx="4656137" cy="37798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BodyContent">
            <a:extLst>
              <a:ext uri="{FF2B5EF4-FFF2-40B4-BE49-F238E27FC236}">
                <a16:creationId xmlns:a16="http://schemas.microsoft.com/office/drawing/2014/main" id="{75760514-E787-22F7-B374-DA62D014C06A}"/>
              </a:ext>
            </a:extLst>
          </p:cNvPr>
          <p:cNvGraphicFramePr>
            <a:graphicFrameLocks/>
          </p:cNvGraphicFramePr>
          <p:nvPr>
            <p:extLst>
              <p:ext uri="{D42A27DB-BD31-4B8C-83A1-F6EECF244321}">
                <p14:modId xmlns:p14="http://schemas.microsoft.com/office/powerpoint/2010/main" val="3494742965"/>
              </p:ext>
            </p:extLst>
          </p:nvPr>
        </p:nvGraphicFramePr>
        <p:xfrm>
          <a:off x="6095999" y="2195513"/>
          <a:ext cx="4703763" cy="3779837"/>
        </p:xfrm>
        <a:graphic>
          <a:graphicData uri="http://schemas.openxmlformats.org/drawingml/2006/chart">
            <c:chart xmlns:c="http://schemas.openxmlformats.org/drawingml/2006/chart" xmlns:r="http://schemas.openxmlformats.org/officeDocument/2006/relationships" r:id="rId3"/>
          </a:graphicData>
        </a:graphic>
      </p:graphicFrame>
      <p:sp>
        <p:nvSpPr>
          <p:cNvPr id="8" name="Rektangel: rundade hörn 7">
            <a:extLst>
              <a:ext uri="{FF2B5EF4-FFF2-40B4-BE49-F238E27FC236}">
                <a16:creationId xmlns:a16="http://schemas.microsoft.com/office/drawing/2014/main" id="{F6B7FA6B-E9F1-59D3-EC19-CCFEA554FCF0}"/>
              </a:ext>
            </a:extLst>
          </p:cNvPr>
          <p:cNvSpPr/>
          <p:nvPr/>
        </p:nvSpPr>
        <p:spPr>
          <a:xfrm>
            <a:off x="6712538" y="889599"/>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Det är 64 % av tjejerna i anpassad skola som ser positivt på framtiden, jämfört med 76 % av tjejerna i årskurs 9 och Gy 2.</a:t>
            </a:r>
          </a:p>
        </p:txBody>
      </p:sp>
      <p:grpSp>
        <p:nvGrpSpPr>
          <p:cNvPr id="5" name="BodyFooter">
            <a:extLst>
              <a:ext uri="{FF2B5EF4-FFF2-40B4-BE49-F238E27FC236}">
                <a16:creationId xmlns:a16="http://schemas.microsoft.com/office/drawing/2014/main" id="{90839EDF-FFCC-6178-A8FB-5C09130FD69A}"/>
              </a:ext>
            </a:extLst>
          </p:cNvPr>
          <p:cNvGrpSpPr/>
          <p:nvPr/>
        </p:nvGrpSpPr>
        <p:grpSpPr>
          <a:xfrm>
            <a:off x="6966765" y="6042724"/>
            <a:ext cx="4856163" cy="864000"/>
            <a:chOff x="720000" y="5508000"/>
            <a:chExt cx="10764000" cy="216000"/>
          </a:xfrm>
        </p:grpSpPr>
        <p:sp>
          <p:nvSpPr>
            <p:cNvPr id="10" name="BodyFooterRight">
              <a:extLst>
                <a:ext uri="{FF2B5EF4-FFF2-40B4-BE49-F238E27FC236}">
                  <a16:creationId xmlns:a16="http://schemas.microsoft.com/office/drawing/2014/main" id="{A7AE399C-0273-BB07-AABB-B4BCC5A1B74E}"/>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anpassad skola</a:t>
              </a:r>
            </a:p>
          </p:txBody>
        </p:sp>
      </p:grpSp>
    </p:spTree>
    <p:extLst>
      <p:ext uri="{BB962C8B-B14F-4D97-AF65-F5344CB8AC3E}">
        <p14:creationId xmlns:p14="http://schemas.microsoft.com/office/powerpoint/2010/main" val="2139516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a:t>Framtiden</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6" name="Platshållare för bildnummer 5">
            <a:extLst>
              <a:ext uri="{FF2B5EF4-FFF2-40B4-BE49-F238E27FC236}">
                <a16:creationId xmlns:a16="http://schemas.microsoft.com/office/drawing/2014/main" id="{C5D0FA8B-1597-BA88-4F69-E26021D5B36C}"/>
              </a:ext>
            </a:extLst>
          </p:cNvPr>
          <p:cNvSpPr>
            <a:spLocks noGrp="1"/>
          </p:cNvSpPr>
          <p:nvPr>
            <p:ph type="sldNum" sz="quarter" idx="12"/>
          </p:nvPr>
        </p:nvSpPr>
        <p:spPr/>
        <p:txBody>
          <a:bodyPr/>
          <a:lstStyle/>
          <a:p>
            <a:fld id="{8EEB9E62-4301-493A-8C73-0409F1A2D539}" type="slidenum">
              <a:rPr lang="sv-SE" smtClean="0"/>
              <a:pPr/>
              <a:t>59</a:t>
            </a:fld>
            <a:endParaRPr lang="sv-SE"/>
          </a:p>
        </p:txBody>
      </p:sp>
      <p:graphicFrame>
        <p:nvGraphicFramePr>
          <p:cNvPr id="10" name="BodyContent">
            <a:extLst>
              <a:ext uri="{FF2B5EF4-FFF2-40B4-BE49-F238E27FC236}">
                <a16:creationId xmlns:a16="http://schemas.microsoft.com/office/drawing/2014/main" id="{8BF7F349-64A0-CCD6-321B-9586F857D92C}"/>
              </a:ext>
            </a:extLst>
          </p:cNvPr>
          <p:cNvGraphicFramePr>
            <a:graphicFrameLocks noGrp="1"/>
          </p:cNvGraphicFramePr>
          <p:nvPr>
            <p:ph sz="quarter" idx="10"/>
            <p:extLst>
              <p:ext uri="{D42A27DB-BD31-4B8C-83A1-F6EECF244321}">
                <p14:modId xmlns:p14="http://schemas.microsoft.com/office/powerpoint/2010/main" val="1836394177"/>
              </p:ext>
            </p:extLst>
          </p:nvPr>
        </p:nvGraphicFramePr>
        <p:xfrm>
          <a:off x="1439863" y="2186277"/>
          <a:ext cx="9359900" cy="3779837"/>
        </p:xfrm>
        <a:graphic>
          <a:graphicData uri="http://schemas.openxmlformats.org/drawingml/2006/chart">
            <c:chart xmlns:c="http://schemas.openxmlformats.org/drawingml/2006/chart" xmlns:r="http://schemas.openxmlformats.org/officeDocument/2006/relationships" r:id="rId2"/>
          </a:graphicData>
        </a:graphic>
      </p:graphicFrame>
      <p:sp>
        <p:nvSpPr>
          <p:cNvPr id="11" name="Rektangel: rundade hörn 10">
            <a:extLst>
              <a:ext uri="{FF2B5EF4-FFF2-40B4-BE49-F238E27FC236}">
                <a16:creationId xmlns:a16="http://schemas.microsoft.com/office/drawing/2014/main" id="{B23F9C59-B02E-6A30-C152-9819845863FC}"/>
              </a:ext>
            </a:extLst>
          </p:cNvPr>
          <p:cNvSpPr/>
          <p:nvPr/>
        </p:nvSpPr>
        <p:spPr>
          <a:xfrm>
            <a:off x="6712538" y="889599"/>
            <a:ext cx="4063412" cy="998748"/>
          </a:xfrm>
          <a:prstGeom prst="roundRect">
            <a:avLst/>
          </a:prstGeom>
          <a:solidFill>
            <a:srgbClr val="FF9DA2">
              <a:alpha val="98000"/>
            </a:srgbClr>
          </a:solidFill>
          <a:ln cap="flat">
            <a:solidFill>
              <a:srgbClr val="FF9DA2"/>
            </a:solidFill>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lIns="360000" tIns="180000" rIns="360000" bIns="180000" rtlCol="0" anchor="ctr">
            <a:noAutofit/>
          </a:bodyPr>
          <a:lstStyle/>
          <a:p>
            <a:pPr algn="l"/>
            <a:r>
              <a:rPr lang="en-GB" sz="1100" spc="50" noProof="1">
                <a:solidFill>
                  <a:srgbClr val="790726"/>
                </a:solidFill>
              </a:rPr>
              <a:t>Det är 28 % av tjejerna som vill fortsätta studera när de gått ut skolan, jämfört med 21 % av killarna.</a:t>
            </a:r>
          </a:p>
        </p:txBody>
      </p:sp>
    </p:spTree>
    <p:extLst>
      <p:ext uri="{BB962C8B-B14F-4D97-AF65-F5344CB8AC3E}">
        <p14:creationId xmlns:p14="http://schemas.microsoft.com/office/powerpoint/2010/main" val="2139516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a:t>Kön</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5" name="Platshållare för bildnummer 4">
            <a:extLst>
              <a:ext uri="{FF2B5EF4-FFF2-40B4-BE49-F238E27FC236}">
                <a16:creationId xmlns:a16="http://schemas.microsoft.com/office/drawing/2014/main" id="{AC0556B1-5EF5-3D5B-59F4-AB13E13D5E84}"/>
              </a:ext>
            </a:extLst>
          </p:cNvPr>
          <p:cNvSpPr>
            <a:spLocks noGrp="1"/>
          </p:cNvSpPr>
          <p:nvPr>
            <p:ph type="sldNum" sz="quarter" idx="12"/>
          </p:nvPr>
        </p:nvSpPr>
        <p:spPr/>
        <p:txBody>
          <a:bodyPr/>
          <a:lstStyle/>
          <a:p>
            <a:fld id="{8EEB9E62-4301-493A-8C73-0409F1A2D539}" type="slidenum">
              <a:rPr lang="sv-SE" smtClean="0"/>
              <a:pPr/>
              <a:t>6</a:t>
            </a:fld>
            <a:endParaRPr lang="sv-SE"/>
          </a:p>
        </p:txBody>
      </p:sp>
      <p:graphicFrame>
        <p:nvGraphicFramePr>
          <p:cNvPr id="10" name="BodyContent">
            <a:extLst>
              <a:ext uri="{FF2B5EF4-FFF2-40B4-BE49-F238E27FC236}">
                <a16:creationId xmlns:a16="http://schemas.microsoft.com/office/drawing/2014/main" id="{99486D97-6FB7-0034-D1A0-BDAD359A6666}"/>
              </a:ext>
            </a:extLst>
          </p:cNvPr>
          <p:cNvGraphicFramePr>
            <a:graphicFrameLocks noGrp="1"/>
          </p:cNvGraphicFramePr>
          <p:nvPr>
            <p:ph sz="quarter" idx="10"/>
            <p:extLst>
              <p:ext uri="{D42A27DB-BD31-4B8C-83A1-F6EECF244321}">
                <p14:modId xmlns:p14="http://schemas.microsoft.com/office/powerpoint/2010/main" val="1959111481"/>
              </p:ext>
            </p:extLst>
          </p:nvPr>
        </p:nvGraphicFramePr>
        <p:xfrm>
          <a:off x="1439863" y="2195513"/>
          <a:ext cx="9359900" cy="37798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951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a:t>Hur man tar sig till skolan</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5" name="Platshållare för bildnummer 4">
            <a:extLst>
              <a:ext uri="{FF2B5EF4-FFF2-40B4-BE49-F238E27FC236}">
                <a16:creationId xmlns:a16="http://schemas.microsoft.com/office/drawing/2014/main" id="{AC0556B1-5EF5-3D5B-59F4-AB13E13D5E84}"/>
              </a:ext>
            </a:extLst>
          </p:cNvPr>
          <p:cNvSpPr>
            <a:spLocks noGrp="1"/>
          </p:cNvSpPr>
          <p:nvPr>
            <p:ph type="sldNum" sz="quarter" idx="12"/>
          </p:nvPr>
        </p:nvSpPr>
        <p:spPr/>
        <p:txBody>
          <a:bodyPr/>
          <a:lstStyle/>
          <a:p>
            <a:fld id="{8EEB9E62-4301-493A-8C73-0409F1A2D539}" type="slidenum">
              <a:rPr lang="sv-SE" smtClean="0"/>
              <a:pPr/>
              <a:t>7</a:t>
            </a:fld>
            <a:endParaRPr lang="sv-SE"/>
          </a:p>
        </p:txBody>
      </p:sp>
      <p:graphicFrame>
        <p:nvGraphicFramePr>
          <p:cNvPr id="13" name="BodyContentTable">
            <a:extLst>
              <a:ext uri="{FF2B5EF4-FFF2-40B4-BE49-F238E27FC236}">
                <a16:creationId xmlns:a16="http://schemas.microsoft.com/office/drawing/2014/main" id="{F7B097ED-1A45-A6AF-CD8A-D4503DFE947B}"/>
              </a:ext>
            </a:extLst>
          </p:cNvPr>
          <p:cNvGraphicFramePr>
            <a:graphicFrameLocks/>
          </p:cNvGraphicFramePr>
          <p:nvPr>
            <p:extLst>
              <p:ext uri="{D42A27DB-BD31-4B8C-83A1-F6EECF244321}">
                <p14:modId xmlns:p14="http://schemas.microsoft.com/office/powerpoint/2010/main" val="2887359157"/>
              </p:ext>
            </p:extLst>
          </p:nvPr>
        </p:nvGraphicFramePr>
        <p:xfrm>
          <a:off x="719999" y="2196000"/>
          <a:ext cx="10421477" cy="331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5600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3" y="740973"/>
            <a:ext cx="9360000" cy="1296000"/>
          </a:xfrm>
        </p:spPr>
        <p:txBody>
          <a:bodyPr/>
          <a:lstStyle/>
          <a:p>
            <a:r>
              <a:rPr lang="sv-SE"/>
              <a:t>Vem man bor med </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5" name="Platshållare för bildnummer 4">
            <a:extLst>
              <a:ext uri="{FF2B5EF4-FFF2-40B4-BE49-F238E27FC236}">
                <a16:creationId xmlns:a16="http://schemas.microsoft.com/office/drawing/2014/main" id="{AC0556B1-5EF5-3D5B-59F4-AB13E13D5E84}"/>
              </a:ext>
            </a:extLst>
          </p:cNvPr>
          <p:cNvSpPr>
            <a:spLocks noGrp="1"/>
          </p:cNvSpPr>
          <p:nvPr>
            <p:ph type="sldNum" sz="quarter" idx="12"/>
          </p:nvPr>
        </p:nvSpPr>
        <p:spPr/>
        <p:txBody>
          <a:bodyPr/>
          <a:lstStyle/>
          <a:p>
            <a:fld id="{8EEB9E62-4301-493A-8C73-0409F1A2D539}" type="slidenum">
              <a:rPr lang="sv-SE" smtClean="0"/>
              <a:pPr/>
              <a:t>8</a:t>
            </a:fld>
            <a:endParaRPr lang="sv-SE"/>
          </a:p>
        </p:txBody>
      </p:sp>
      <p:graphicFrame>
        <p:nvGraphicFramePr>
          <p:cNvPr id="7" name="BodyContentTable">
            <a:extLst>
              <a:ext uri="{FF2B5EF4-FFF2-40B4-BE49-F238E27FC236}">
                <a16:creationId xmlns:a16="http://schemas.microsoft.com/office/drawing/2014/main" id="{F9C4ADD8-E40D-DFC7-CA7E-346B8CEE4175}"/>
              </a:ext>
            </a:extLst>
          </p:cNvPr>
          <p:cNvGraphicFramePr>
            <a:graphicFrameLocks/>
          </p:cNvGraphicFramePr>
          <p:nvPr>
            <p:extLst>
              <p:ext uri="{D42A27DB-BD31-4B8C-83A1-F6EECF244321}">
                <p14:modId xmlns:p14="http://schemas.microsoft.com/office/powerpoint/2010/main" val="4149203693"/>
              </p:ext>
            </p:extLst>
          </p:nvPr>
        </p:nvGraphicFramePr>
        <p:xfrm>
          <a:off x="790113" y="2196000"/>
          <a:ext cx="10693887" cy="3779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2995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862" y="740973"/>
            <a:ext cx="9577325" cy="1296000"/>
          </a:xfrm>
        </p:spPr>
        <p:txBody>
          <a:bodyPr/>
          <a:lstStyle/>
          <a:p>
            <a:r>
              <a:rPr lang="sv-SE"/>
              <a:t>Föräldrars/vårdnadshavares sysselsättning </a:t>
            </a:r>
          </a:p>
        </p:txBody>
      </p:sp>
      <p:grpSp>
        <p:nvGrpSpPr>
          <p:cNvPr id="2" name="Title2">
            <a:extLst>
              <a:ext uri="{FF2B5EF4-FFF2-40B4-BE49-F238E27FC236}">
                <a16:creationId xmlns:a16="http://schemas.microsoft.com/office/drawing/2014/main" id="{502003A1-0098-8A20-7EB7-F10DE3015DD2}"/>
              </a:ext>
            </a:extLst>
          </p:cNvPr>
          <p:cNvGrpSpPr/>
          <p:nvPr/>
        </p:nvGrpSpPr>
        <p:grpSpPr>
          <a:xfrm>
            <a:off x="976352" y="5975350"/>
            <a:ext cx="10764000" cy="998748"/>
            <a:chOff x="743813" y="682200"/>
            <a:chExt cx="10764000" cy="998748"/>
          </a:xfrm>
        </p:grpSpPr>
        <p:sp>
          <p:nvSpPr>
            <p:cNvPr id="4" name="Title2Center">
              <a:extLst>
                <a:ext uri="{FF2B5EF4-FFF2-40B4-BE49-F238E27FC236}">
                  <a16:creationId xmlns:a16="http://schemas.microsoft.com/office/drawing/2014/main" id="{5A5DABA0-540C-2B73-1966-BE2C2863BC41}"/>
                </a:ext>
              </a:extLst>
            </p:cNvPr>
            <p:cNvSpPr txBox="1"/>
            <p:nvPr/>
          </p:nvSpPr>
          <p:spPr>
            <a:xfrm>
              <a:off x="743813" y="682200"/>
              <a:ext cx="10764000" cy="998748"/>
            </a:xfrm>
            <a:prstGeom prst="rect">
              <a:avLst/>
            </a:prstGeom>
            <a:noFill/>
          </p:spPr>
          <p:txBody>
            <a:bodyPr vertOverflow="clip" wrap="square" lIns="0" tIns="0" rIns="0" bIns="0" rtlCol="0" anchor="t"/>
            <a:lstStyle/>
            <a:p>
              <a:r>
                <a:rPr lang="en-GB" sz="1100" b="1" spc="50" noProof="1">
                  <a:solidFill>
                    <a:schemeClr val="tx1">
                      <a:tint val="84700"/>
                    </a:schemeClr>
                  </a:solidFill>
                </a:rPr>
                <a:t> </a:t>
              </a:r>
            </a:p>
          </p:txBody>
        </p:sp>
      </p:grpSp>
      <p:sp>
        <p:nvSpPr>
          <p:cNvPr id="8" name="Platshållare för bildnummer 7">
            <a:extLst>
              <a:ext uri="{FF2B5EF4-FFF2-40B4-BE49-F238E27FC236}">
                <a16:creationId xmlns:a16="http://schemas.microsoft.com/office/drawing/2014/main" id="{E4F3C242-292F-2184-C749-6BD92AE7C258}"/>
              </a:ext>
            </a:extLst>
          </p:cNvPr>
          <p:cNvSpPr>
            <a:spLocks noGrp="1"/>
          </p:cNvSpPr>
          <p:nvPr>
            <p:ph type="sldNum" sz="quarter" idx="12"/>
          </p:nvPr>
        </p:nvSpPr>
        <p:spPr/>
        <p:txBody>
          <a:bodyPr/>
          <a:lstStyle/>
          <a:p>
            <a:fld id="{8EEB9E62-4301-493A-8C73-0409F1A2D539}" type="slidenum">
              <a:rPr lang="sv-SE" smtClean="0"/>
              <a:pPr/>
              <a:t>9</a:t>
            </a:fld>
            <a:endParaRPr lang="sv-SE"/>
          </a:p>
        </p:txBody>
      </p:sp>
      <p:grpSp>
        <p:nvGrpSpPr>
          <p:cNvPr id="9" name="BodyContent">
            <a:extLst>
              <a:ext uri="{FF2B5EF4-FFF2-40B4-BE49-F238E27FC236}">
                <a16:creationId xmlns:a16="http://schemas.microsoft.com/office/drawing/2014/main" id="{308925D1-5B37-113F-F0C0-194341F406D3}"/>
              </a:ext>
            </a:extLst>
          </p:cNvPr>
          <p:cNvGrpSpPr/>
          <p:nvPr/>
        </p:nvGrpSpPr>
        <p:grpSpPr>
          <a:xfrm>
            <a:off x="714000" y="2445382"/>
            <a:ext cx="10764000" cy="3312000"/>
            <a:chOff x="720000" y="2196000"/>
            <a:chExt cx="10764000" cy="3312000"/>
          </a:xfrm>
        </p:grpSpPr>
        <p:graphicFrame>
          <p:nvGraphicFramePr>
            <p:cNvPr id="10" name="BodyContentTable">
              <a:extLst>
                <a:ext uri="{FF2B5EF4-FFF2-40B4-BE49-F238E27FC236}">
                  <a16:creationId xmlns:a16="http://schemas.microsoft.com/office/drawing/2014/main" id="{DF7F7B5B-AA88-1629-47AE-3324A572B0BF}"/>
                </a:ext>
              </a:extLst>
            </p:cNvPr>
            <p:cNvGraphicFramePr>
              <a:graphicFrameLocks/>
            </p:cNvGraphicFramePr>
            <p:nvPr>
              <p:extLst>
                <p:ext uri="{D42A27DB-BD31-4B8C-83A1-F6EECF244321}">
                  <p14:modId xmlns:p14="http://schemas.microsoft.com/office/powerpoint/2010/main" val="1114136565"/>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BodyContentTable">
              <a:extLst>
                <a:ext uri="{FF2B5EF4-FFF2-40B4-BE49-F238E27FC236}">
                  <a16:creationId xmlns:a16="http://schemas.microsoft.com/office/drawing/2014/main" id="{031B2786-7795-A097-EC30-7F8494C97C5C}"/>
                </a:ext>
              </a:extLst>
            </p:cNvPr>
            <p:cNvGraphicFramePr>
              <a:graphicFrameLocks/>
            </p:cNvGraphicFramePr>
            <p:nvPr>
              <p:extLst>
                <p:ext uri="{D42A27DB-BD31-4B8C-83A1-F6EECF244321}">
                  <p14:modId xmlns:p14="http://schemas.microsoft.com/office/powerpoint/2010/main" val="107088736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2139516841"/>
      </p:ext>
    </p:extLst>
  </p:cSld>
  <p:clrMapOvr>
    <a:masterClrMapping/>
  </p:clrMapOvr>
</p:sld>
</file>

<file path=ppt/theme/theme1.xml><?xml version="1.0" encoding="utf-8"?>
<a:theme xmlns:a="http://schemas.openxmlformats.org/drawingml/2006/main" name="ADP Theme">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Office">
      <a:majorFont>
        <a:latin typeface="Georgia"/>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eorgia"/>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 cap="flat" cmpd="sng" algn="ctr">
          <a:no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3279</Words>
  <Application>Microsoft Office PowerPoint</Application>
  <PresentationFormat>Bredbild</PresentationFormat>
  <Paragraphs>370</Paragraphs>
  <Slides>59</Slides>
  <Notes>5</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59</vt:i4>
      </vt:variant>
    </vt:vector>
  </HeadingPairs>
  <TitlesOfParts>
    <vt:vector size="65" baseType="lpstr">
      <vt:lpstr>Aptos</vt:lpstr>
      <vt:lpstr>Arial</vt:lpstr>
      <vt:lpstr>Calibri</vt:lpstr>
      <vt:lpstr>Symbol</vt:lpstr>
      <vt:lpstr>ADP Theme</vt:lpstr>
      <vt:lpstr>Office-tema</vt:lpstr>
      <vt:lpstr>Folkhälsoenkät Ung 2023</vt:lpstr>
      <vt:lpstr>Information</vt:lpstr>
      <vt:lpstr>Svarsfrekvenser</vt:lpstr>
      <vt:lpstr>Sammanfattning</vt:lpstr>
      <vt:lpstr>Demografi</vt:lpstr>
      <vt:lpstr>Kön</vt:lpstr>
      <vt:lpstr>Hur man tar sig till skolan</vt:lpstr>
      <vt:lpstr>Vem man bor med </vt:lpstr>
      <vt:lpstr>Föräldrars/vårdnadshavares sysselsättning </vt:lpstr>
      <vt:lpstr>Härkomst</vt:lpstr>
      <vt:lpstr>HÄLSA</vt:lpstr>
      <vt:lpstr>Sammanfattning – Hälsa</vt:lpstr>
      <vt:lpstr>Allmän hälsa </vt:lpstr>
      <vt:lpstr>Upplevd självkänsla</vt:lpstr>
      <vt:lpstr>Psykosomatiska besvär</vt:lpstr>
      <vt:lpstr>Psykosomatiska besvär</vt:lpstr>
      <vt:lpstr>Psykosomatiska besvär</vt:lpstr>
      <vt:lpstr>Psykosomatiska besvär</vt:lpstr>
      <vt:lpstr>Psykosomatiska besvär</vt:lpstr>
      <vt:lpstr>Matvanor</vt:lpstr>
      <vt:lpstr>Matvanor</vt:lpstr>
      <vt:lpstr>Matvanor</vt:lpstr>
      <vt:lpstr>Fysisk aktivitet</vt:lpstr>
      <vt:lpstr>Sömn</vt:lpstr>
      <vt:lpstr>Sex och samlevnad</vt:lpstr>
      <vt:lpstr>Tobak, alkohol, narkotika och spel</vt:lpstr>
      <vt:lpstr>Sammanfattning – Tobak, alkohol, narkotika och spel</vt:lpstr>
      <vt:lpstr>Rökning</vt:lpstr>
      <vt:lpstr>Snusning</vt:lpstr>
      <vt:lpstr>Rökning och snusning</vt:lpstr>
      <vt:lpstr>Föräldrars inställning till alkohol och tobak</vt:lpstr>
      <vt:lpstr>Alkohol</vt:lpstr>
      <vt:lpstr>Alkohol</vt:lpstr>
      <vt:lpstr>Narkotika och spel</vt:lpstr>
      <vt:lpstr>Skola</vt:lpstr>
      <vt:lpstr>Sammanfattning – Skola</vt:lpstr>
      <vt:lpstr>Arbetsro</vt:lpstr>
      <vt:lpstr>Skolk</vt:lpstr>
      <vt:lpstr>Möjlighet att föra fram åsikter</vt:lpstr>
      <vt:lpstr>Fritid</vt:lpstr>
      <vt:lpstr>Sammanfattning – Fritid</vt:lpstr>
      <vt:lpstr>Påståenden om fritid</vt:lpstr>
      <vt:lpstr>Fritidsaktiviteter</vt:lpstr>
      <vt:lpstr>Medlem i en förening</vt:lpstr>
      <vt:lpstr>Skärmtid</vt:lpstr>
      <vt:lpstr>Skärmtid</vt:lpstr>
      <vt:lpstr>Trygghet</vt:lpstr>
      <vt:lpstr>Trygghet</vt:lpstr>
      <vt:lpstr>Tillit</vt:lpstr>
      <vt:lpstr>Tillit</vt:lpstr>
      <vt:lpstr>Mobbning och trakasserier</vt:lpstr>
      <vt:lpstr>Mobbning och trakasserier</vt:lpstr>
      <vt:lpstr>Utsatthet</vt:lpstr>
      <vt:lpstr>Livet och framtiden</vt:lpstr>
      <vt:lpstr>Sammanfattning – Livet och framtiden</vt:lpstr>
      <vt:lpstr>Trivsel</vt:lpstr>
      <vt:lpstr>Trivsel</vt:lpstr>
      <vt:lpstr>Framtiden</vt:lpstr>
      <vt:lpstr>Framtiden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dc:title>
  <dc:creator>ADP</dc:creator>
  <cp:lastModifiedBy>Simon Nygren Greus</cp:lastModifiedBy>
  <cp:revision>64</cp:revision>
  <dcterms:created xsi:type="dcterms:W3CDTF">2023-12-06T10:49:56Z</dcterms:created>
  <dcterms:modified xsi:type="dcterms:W3CDTF">2024-02-08T13:47:38Z</dcterms:modified>
</cp:coreProperties>
</file>