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7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8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9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0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21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2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25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26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27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28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29.xml" ContentType="application/vnd.openxmlformats-officedocument.presentationml.notesSl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30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31.xml" ContentType="application/vnd.openxmlformats-officedocument.presentationml.notesSl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32.xml" ContentType="application/vnd.openxmlformats-officedocument.presentationml.notesSlid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notesSlides/notesSlide33.xml" ContentType="application/vnd.openxmlformats-officedocument.presentationml.notesSl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notesSlides/notesSlide34.xml" ContentType="application/vnd.openxmlformats-officedocument.presentationml.notesSlid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9"/>
  </p:notesMasterIdLst>
  <p:sldIdLst>
    <p:sldId id="256" r:id="rId2"/>
    <p:sldId id="258" r:id="rId3"/>
    <p:sldId id="296" r:id="rId4"/>
    <p:sldId id="294" r:id="rId5"/>
    <p:sldId id="295" r:id="rId6"/>
    <p:sldId id="317" r:id="rId7"/>
    <p:sldId id="263" r:id="rId8"/>
    <p:sldId id="260" r:id="rId9"/>
    <p:sldId id="261" r:id="rId10"/>
    <p:sldId id="300" r:id="rId11"/>
    <p:sldId id="262" r:id="rId12"/>
    <p:sldId id="301" r:id="rId13"/>
    <p:sldId id="266" r:id="rId14"/>
    <p:sldId id="267" r:id="rId15"/>
    <p:sldId id="302" r:id="rId16"/>
    <p:sldId id="268" r:id="rId17"/>
    <p:sldId id="303" r:id="rId18"/>
    <p:sldId id="264" r:id="rId19"/>
    <p:sldId id="269" r:id="rId20"/>
    <p:sldId id="304" r:id="rId21"/>
    <p:sldId id="270" r:id="rId22"/>
    <p:sldId id="271" r:id="rId23"/>
    <p:sldId id="305" r:id="rId24"/>
    <p:sldId id="272" r:id="rId25"/>
    <p:sldId id="273" r:id="rId26"/>
    <p:sldId id="274" r:id="rId27"/>
    <p:sldId id="289" r:id="rId28"/>
    <p:sldId id="275" r:id="rId29"/>
    <p:sldId id="306" r:id="rId30"/>
    <p:sldId id="276" r:id="rId31"/>
    <p:sldId id="277" r:id="rId32"/>
    <p:sldId id="307" r:id="rId33"/>
    <p:sldId id="278" r:id="rId34"/>
    <p:sldId id="290" r:id="rId35"/>
    <p:sldId id="279" r:id="rId36"/>
    <p:sldId id="280" r:id="rId37"/>
    <p:sldId id="308" r:id="rId38"/>
    <p:sldId id="281" r:id="rId39"/>
    <p:sldId id="309" r:id="rId40"/>
    <p:sldId id="282" r:id="rId41"/>
    <p:sldId id="265" r:id="rId42"/>
    <p:sldId id="283" r:id="rId43"/>
    <p:sldId id="284" r:id="rId44"/>
    <p:sldId id="310" r:id="rId45"/>
    <p:sldId id="285" r:id="rId46"/>
    <p:sldId id="286" r:id="rId47"/>
    <p:sldId id="311" r:id="rId48"/>
    <p:sldId id="298" r:id="rId49"/>
    <p:sldId id="287" r:id="rId50"/>
    <p:sldId id="288" r:id="rId51"/>
    <p:sldId id="312" r:id="rId52"/>
    <p:sldId id="314" r:id="rId53"/>
    <p:sldId id="291" r:id="rId54"/>
    <p:sldId id="299" r:id="rId55"/>
    <p:sldId id="313" r:id="rId56"/>
    <p:sldId id="315" r:id="rId57"/>
    <p:sldId id="316" r:id="rId5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63A"/>
    <a:srgbClr val="AE172E"/>
    <a:srgbClr val="AE1738"/>
    <a:srgbClr val="82112B"/>
    <a:srgbClr val="790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7041" autoAdjust="0"/>
  </p:normalViewPr>
  <p:slideViewPr>
    <p:cSldViewPr snapToGrid="0">
      <p:cViewPr varScale="1">
        <p:scale>
          <a:sx n="99" d="100"/>
          <a:sy n="99" d="100"/>
        </p:scale>
        <p:origin x="284" y="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Gmapp\RJL_HLV\Diagram%20till%20Hoo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Home01\erima50\Dokument\Befolkningsenk&#228;ten%20HLV%202022\Resultat\Strategrupp%20&#228;ldre%20-%20&#229;lder%20och%20k&#246;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Gmapp\RJL_HLV\Diagram%20till%20Hook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Home01\erima50\Dokument\Befolkningsenk&#228;ten%20HLV%202022\Resultat\Strategrupp%20&#228;ldre%20-%20&#229;lder%20och%20k&#246;n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Gmapp\RJL_HLV\Diagram%20till%20Hook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Gmapp\RJL_HLV\Diagram%20till%20Hook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Home01\erima50\Dokument\Befolkningsenk&#228;ten%20HLV%202022\Resultat\Strategrupp%20&#228;ldre%20-%20&#229;lder%20och%20k&#246;n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Gmapp\RJL_HLV\Diagram%20till%20Hook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Gmapp\RJL_HLV\Diagram%20till%20Hook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Gmapp\RJL_HLV\Diagram%20till%20Hook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Gmapp\RJL_HLV\Diagram%20till%20Hook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Gmapp\RJL_HLV\Diagram%20till%20Hoo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Home01\erima50\Dokument\Befolkningsenk&#228;ten%20HLV%202022\Resultat\Strategrupp%20&#228;ldre%20-%20&#229;lder%20och%20k&#246;n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Gmapp\RJL_HLV\Diagram%20till%20Hook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Gmapp\RJL_HLV\Diagram%20till%20Hook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Home01\erima50\Dokument\Befolkningsenk&#228;ten%20HLV%202022\Resultat\Strategrupp%20&#228;ldre%20-%20&#229;lder%20och%20k&#246;n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Gmapp\RJL_HLV\Diagram%20till%20Hook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Gmapp\RJL_HLV\Diagram%20till%20Hook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Gmapp\RJL_HLV\Diagram%20till%20Hook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Home01\erima50\Dokument\Befolkningsenk&#228;ten%20HLV%202022\Resultat\Strategrupp%20&#228;ldre%20-%20&#229;lder%20och%20k&#246;n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Gmapp\RJL_HLV\Diagram%20till%20Hook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Home01\erima50\Dokument\Befolkningsenk&#228;ten%20HLV%202022\Resultat\Strategrupp%20&#228;ldre%20-%20&#229;lder%20och%20k&#246;n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Gmapp\RJL_HLV\Diagram%20till%20Hook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Gmapp\RJL_HLV\Diagram%20till%20Hook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Gmapp\RJL_HLV\Diagram%20till%20Hook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Home01\erima50\Dokument\Befolkningsenk&#228;ten%20HLV%202022\Resultat\Strategrupp%20&#228;ldre%20-%20&#229;lder%20och%20k&#246;n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Gmapp\RJL_HLV\Diagram%20till%20Hook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Gmapp\RJL_HLV\Diagram%20till%20Hook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Home01\erima50\Dokument\Befolkningsenk&#228;ten%20HLV%202022\Resultat\Strategrupp%20&#228;ldre%20-%20&#229;lder%20och%20k&#246;n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Gmapp\RJL_HLV\Diagram%20till%20Hook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Gmapp\RJL_HLV\Diagram%20till%20Hook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Home01\erima50\Dokument\Befolkningsenk&#228;ten%20HLV%202022\Resultat\Strategrupp%20&#228;ldre%20-%20&#229;lder%20och%20k&#246;n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Gmapp\RJL_HLV\Diagram%20till%20Hoo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Gmapp\RJL_HLV\Diagram%20till%20Hook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Gmapp\RJL_HLV\Diagram%20till%20Hook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Home01\erima50\Dokument\Befolkningsenk&#228;ten%20HLV%202022\Resultat\Strategrupp%20&#228;ldre%20-%20&#229;lder%20och%20k&#246;n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Home01\erima50\Dokument\Befolkningsenk&#228;ten%20HLV%202022\Resultat\Strategrupp%20&#228;ldre%20-%20&#229;lder%20och%20k&#246;n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Home01\erima50\Dokument\Befolkningsenk&#228;ten%20HLV%202022\Resultat\Strategrupp%20&#228;ldre%20-%20&#229;lder%20och%20k&#246;n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Home01\erima50\Dokument\Befolkningsenk&#228;ten%20HLV%202022\Resultat\Strategrupp%20&#228;ldre%20-%20&#229;lder%20och%20k&#246;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Gmapp\RJL_HLV\Diagram%20till%20Hook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Gmapp\RJL_HLV\Diagram%20till%20Hook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Home01\erima50\Dokument\Befolkningsenk&#228;ten%20HLV%202022\Resultat\Strategrupp%20&#228;ldre%20-%20&#229;lder%20och%20k&#246;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jkp.ltjkpg.se\gem\g-kolon\Gmapp\RJL_HLV\Diagram%20till%20Hook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'Självskattad hälsa'!$J$1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'Självskattad hälsa'!$I$2:$I$15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'Självskattad hälsa'!$J$2:$J$15</c:f>
              <c:numCache>
                <c:formatCode>General</c:formatCode>
                <c:ptCount val="14"/>
                <c:pt idx="0">
                  <c:v>0.72806381435823075</c:v>
                </c:pt>
                <c:pt idx="1">
                  <c:v>0.75776862598277783</c:v>
                </c:pt>
                <c:pt idx="2">
                  <c:v>0.76367109766775454</c:v>
                </c:pt>
                <c:pt idx="3">
                  <c:v>0.70612244897959187</c:v>
                </c:pt>
                <c:pt idx="4">
                  <c:v>0.75800785286216166</c:v>
                </c:pt>
                <c:pt idx="5">
                  <c:v>0.82610898038931913</c:v>
                </c:pt>
                <c:pt idx="6">
                  <c:v>0.697265625</c:v>
                </c:pt>
                <c:pt idx="7">
                  <c:v>0.78332243771337251</c:v>
                </c:pt>
                <c:pt idx="8">
                  <c:v>0.62898417794083927</c:v>
                </c:pt>
                <c:pt idx="9">
                  <c:v>0.7288247750132345</c:v>
                </c:pt>
                <c:pt idx="10">
                  <c:v>0.75640398107358464</c:v>
                </c:pt>
                <c:pt idx="11">
                  <c:v>0.729235019858401</c:v>
                </c:pt>
                <c:pt idx="12">
                  <c:v>0.75106279183218339</c:v>
                </c:pt>
                <c:pt idx="13">
                  <c:v>0.77465471939634833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11-4B0E-A210-D784B051A9AA}"/>
            </c:ext>
          </c:extLst>
        </c:ser>
        <c:ser>
          <c:idx val="1"/>
          <c:order val="1"/>
          <c:tx>
            <c:strRef>
              <c:f>'Självskattad hälsa'!$K$1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907267826029078E-2"/>
                  <c:y val="-3.82115607341676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711-4B0E-A210-D784B051A9AA}"/>
                </c:ext>
              </c:extLst>
            </c:dLbl>
            <c:dLbl>
              <c:idx val="1"/>
              <c:layout>
                <c:manualLayout>
                  <c:x val="8.1805045470209267E-3"/>
                  <c:y val="8.2058701802972352E-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96776451466415E-2"/>
                      <c:h val="2.7814945810895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711-4B0E-A210-D784B051A9AA}"/>
                </c:ext>
              </c:extLst>
            </c:dLbl>
            <c:dLbl>
              <c:idx val="2"/>
              <c:layout>
                <c:manualLayout>
                  <c:x val="6.8170423912681738E-3"/>
                  <c:y val="-3.82115607341676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711-4B0E-A210-D784B051A9AA}"/>
                </c:ext>
              </c:extLst>
            </c:dLbl>
            <c:dLbl>
              <c:idx val="3"/>
              <c:layout>
                <c:manualLayout>
                  <c:x val="8.1804508695218093E-3"/>
                  <c:y val="-3.82115607341676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711-4B0E-A210-D784B051A9AA}"/>
                </c:ext>
              </c:extLst>
            </c:dLbl>
            <c:dLbl>
              <c:idx val="4"/>
              <c:layout>
                <c:manualLayout>
                  <c:x val="1.22706763042826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711-4B0E-A210-D784B051A9AA}"/>
                </c:ext>
              </c:extLst>
            </c:dLbl>
            <c:dLbl>
              <c:idx val="5"/>
              <c:layout>
                <c:manualLayout>
                  <c:x val="1.09072678260290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711-4B0E-A210-D784B051A9AA}"/>
                </c:ext>
              </c:extLst>
            </c:dLbl>
            <c:dLbl>
              <c:idx val="6"/>
              <c:layout>
                <c:manualLayout>
                  <c:x val="6.8170423912681738E-3"/>
                  <c:y val="-3.82115607341676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711-4B0E-A210-D784B051A9AA}"/>
                </c:ext>
              </c:extLst>
            </c:dLbl>
            <c:dLbl>
              <c:idx val="7"/>
              <c:layout>
                <c:manualLayout>
                  <c:x val="6.8170423912681738E-3"/>
                  <c:y val="-3.82115607341676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711-4B0E-A210-D784B051A9AA}"/>
                </c:ext>
              </c:extLst>
            </c:dLbl>
            <c:dLbl>
              <c:idx val="9"/>
              <c:layout>
                <c:manualLayout>
                  <c:x val="9.543859347775343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711-4B0E-A210-D784B051A9AA}"/>
                </c:ext>
              </c:extLst>
            </c:dLbl>
            <c:dLbl>
              <c:idx val="10"/>
              <c:layout>
                <c:manualLayout>
                  <c:x val="6.81704239126807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711-4B0E-A210-D784B051A9AA}"/>
                </c:ext>
              </c:extLst>
            </c:dLbl>
            <c:dLbl>
              <c:idx val="11"/>
              <c:layout>
                <c:manualLayout>
                  <c:x val="6.8170423912681738E-3"/>
                  <c:y val="-3.82115607341676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711-4B0E-A210-D784B051A9AA}"/>
                </c:ext>
              </c:extLst>
            </c:dLbl>
            <c:dLbl>
              <c:idx val="12"/>
              <c:layout>
                <c:manualLayout>
                  <c:x val="1.2270676304282713E-2"/>
                  <c:y val="-7.64231214683353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711-4B0E-A210-D784B051A9AA}"/>
                </c:ext>
              </c:extLst>
            </c:dLbl>
            <c:dLbl>
              <c:idx val="13"/>
              <c:layout>
                <c:manualLayout>
                  <c:x val="8.1804508695216081E-3"/>
                  <c:y val="-3.82115607341676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711-4B0E-A210-D784B051A9A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'Självskattad hälsa'!$I$2:$I$15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'Självskattad hälsa'!$K$2:$K$15</c:f>
              <c:numCache>
                <c:formatCode>General</c:formatCode>
                <c:ptCount val="14"/>
                <c:pt idx="0">
                  <c:v>0.62120060790273557</c:v>
                </c:pt>
                <c:pt idx="1">
                  <c:v>0.66854195968120023</c:v>
                </c:pt>
                <c:pt idx="2">
                  <c:v>0.70538447685935535</c:v>
                </c:pt>
                <c:pt idx="3">
                  <c:v>0.6387989402413895</c:v>
                </c:pt>
                <c:pt idx="4">
                  <c:v>0.68953308254038503</c:v>
                </c:pt>
                <c:pt idx="5">
                  <c:v>0.67267574069801928</c:v>
                </c:pt>
                <c:pt idx="6">
                  <c:v>0.67379485320768395</c:v>
                </c:pt>
                <c:pt idx="7">
                  <c:v>0.68409949898918887</c:v>
                </c:pt>
                <c:pt idx="8">
                  <c:v>0.67275368333679186</c:v>
                </c:pt>
                <c:pt idx="9">
                  <c:v>0.61270920502092052</c:v>
                </c:pt>
                <c:pt idx="10">
                  <c:v>0.68861043575836911</c:v>
                </c:pt>
                <c:pt idx="11">
                  <c:v>0.68638132295719845</c:v>
                </c:pt>
                <c:pt idx="12">
                  <c:v>0.63296637459746874</c:v>
                </c:pt>
                <c:pt idx="13">
                  <c:v>0.66944055653330747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11-4B0E-A210-D784B051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7171296"/>
        <c:axId val="527173264"/>
      </c:barChart>
      <c:catAx>
        <c:axId val="52717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27173264"/>
        <c:crosses val="autoZero"/>
        <c:auto val="1"/>
        <c:lblAlgn val="ctr"/>
        <c:lblOffset val="100"/>
        <c:noMultiLvlLbl val="0"/>
      </c:catAx>
      <c:valAx>
        <c:axId val="5271732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2717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Tandhälsa!$N$3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Tandhälsa!$M$4:$M$8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Tandhälsa!$N$4:$N$8</c:f>
              <c:numCache>
                <c:formatCode>0.0%</c:formatCode>
                <c:ptCount val="5"/>
                <c:pt idx="0">
                  <c:v>0.77100000000000002</c:v>
                </c:pt>
                <c:pt idx="1">
                  <c:v>0.71799999999999997</c:v>
                </c:pt>
                <c:pt idx="2">
                  <c:v>0.72499999999999998</c:v>
                </c:pt>
                <c:pt idx="3">
                  <c:v>0.73</c:v>
                </c:pt>
                <c:pt idx="4">
                  <c:v>0.753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CD-4E71-96EC-04F8EA89998D}"/>
            </c:ext>
          </c:extLst>
        </c:ser>
        <c:ser>
          <c:idx val="1"/>
          <c:order val="1"/>
          <c:tx>
            <c:strRef>
              <c:f>Tandhälsa!$O$3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Tandhälsa!$M$4:$M$8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Tandhälsa!$O$4:$O$8</c:f>
              <c:numCache>
                <c:formatCode>0.0%</c:formatCode>
                <c:ptCount val="5"/>
                <c:pt idx="0">
                  <c:v>0.76700000000000002</c:v>
                </c:pt>
                <c:pt idx="1">
                  <c:v>0.73499999999999999</c:v>
                </c:pt>
                <c:pt idx="2">
                  <c:v>0.753</c:v>
                </c:pt>
                <c:pt idx="3">
                  <c:v>0.72599999999999998</c:v>
                </c:pt>
                <c:pt idx="4">
                  <c:v>0.67500000000000004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CD-4E71-96EC-04F8EA899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4963336"/>
        <c:axId val="444968256"/>
      </c:barChart>
      <c:catAx>
        <c:axId val="44496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44968256"/>
        <c:crosses val="autoZero"/>
        <c:auto val="1"/>
        <c:lblAlgn val="ctr"/>
        <c:lblOffset val="100"/>
        <c:noMultiLvlLbl val="0"/>
      </c:catAx>
      <c:valAx>
        <c:axId val="44496825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44963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Välbefinnande!$K$2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6.828528236018036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B4E-4061-AAD8-4334C4F97E18}"/>
                </c:ext>
              </c:extLst>
            </c:dLbl>
            <c:dLbl>
              <c:idx val="2"/>
              <c:layout>
                <c:manualLayout>
                  <c:x val="-1.5022762119239653E-2"/>
                  <c:y val="-9.5817713694298108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B4E-4061-AAD8-4334C4F97E18}"/>
                </c:ext>
              </c:extLst>
            </c:dLbl>
            <c:dLbl>
              <c:idx val="9"/>
              <c:layout>
                <c:manualLayout>
                  <c:x val="-6.82852823601812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B4E-4061-AAD8-4334C4F97E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Välbefinnande!$J$3:$J$16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Välbefinnande!$K$3:$K$16</c:f>
              <c:numCache>
                <c:formatCode>0.0%</c:formatCode>
                <c:ptCount val="14"/>
                <c:pt idx="0">
                  <c:v>0.91123836793128121</c:v>
                </c:pt>
                <c:pt idx="1">
                  <c:v>0.86128672368910375</c:v>
                </c:pt>
                <c:pt idx="2" formatCode="###0.0%">
                  <c:v>0.91429271079911834</c:v>
                </c:pt>
                <c:pt idx="3" formatCode="###0.0%">
                  <c:v>0.89022339658899829</c:v>
                </c:pt>
                <c:pt idx="4" formatCode="###0.0%">
                  <c:v>0.8971346114203258</c:v>
                </c:pt>
                <c:pt idx="5" formatCode="###0.0%">
                  <c:v>0.94488073930671712</c:v>
                </c:pt>
                <c:pt idx="6" formatCode="###0.0%">
                  <c:v>0.89197930142302717</c:v>
                </c:pt>
                <c:pt idx="7" formatCode="###0.0%">
                  <c:v>0.93430182133564621</c:v>
                </c:pt>
                <c:pt idx="8" formatCode="###0.0%">
                  <c:v>0.91668553316730805</c:v>
                </c:pt>
                <c:pt idx="9" formatCode="###0.0%">
                  <c:v>0.87055737704918035</c:v>
                </c:pt>
                <c:pt idx="10" formatCode="###0.0%">
                  <c:v>0.91976201961730186</c:v>
                </c:pt>
                <c:pt idx="11" formatCode="###0.0%">
                  <c:v>0.89237244459714815</c:v>
                </c:pt>
                <c:pt idx="12" formatCode="###0.0%">
                  <c:v>0.91846026490066224</c:v>
                </c:pt>
                <c:pt idx="13" formatCode="###0.0%">
                  <c:v>0.91955170808396358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4E-4061-AAD8-4334C4F97E18}"/>
            </c:ext>
          </c:extLst>
        </c:ser>
        <c:ser>
          <c:idx val="1"/>
          <c:order val="1"/>
          <c:tx>
            <c:strRef>
              <c:f>Välbefinnande!$L$2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8196304404675792E-3"/>
                  <c:y val="2.088823691273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B4E-4061-AAD8-4334C4F97E18}"/>
                </c:ext>
              </c:extLst>
            </c:dLbl>
            <c:dLbl>
              <c:idx val="1"/>
              <c:layout>
                <c:manualLayout>
                  <c:x val="9.55993953042523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B4E-4061-AAD8-4334C4F97E18}"/>
                </c:ext>
              </c:extLst>
            </c:dLbl>
            <c:dLbl>
              <c:idx val="3"/>
              <c:layout>
                <c:manualLayout>
                  <c:x val="6.81963044046752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1B4E-4061-AAD8-4334C4F97E18}"/>
                </c:ext>
              </c:extLst>
            </c:dLbl>
            <c:dLbl>
              <c:idx val="4"/>
              <c:layout>
                <c:manualLayout>
                  <c:x val="9.547482616654562E-3"/>
                  <c:y val="2.088823691273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B4E-4061-AAD8-4334C4F97E18}"/>
                </c:ext>
              </c:extLst>
            </c:dLbl>
            <c:dLbl>
              <c:idx val="5"/>
              <c:layout>
                <c:manualLayout>
                  <c:x val="6.8196304404675298E-3"/>
                  <c:y val="-4.17764738254766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1B4E-4061-AAD8-4334C4F97E18}"/>
                </c:ext>
              </c:extLst>
            </c:dLbl>
            <c:dLbl>
              <c:idx val="7"/>
              <c:layout>
                <c:manualLayout>
                  <c:x val="6.819630440467479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B4E-4061-AAD8-4334C4F97E18}"/>
                </c:ext>
              </c:extLst>
            </c:dLbl>
            <c:dLbl>
              <c:idx val="8"/>
              <c:layout>
                <c:manualLayout>
                  <c:x val="9.5474826166546123E-3"/>
                  <c:y val="-2.08882369127383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B4E-4061-AAD8-4334C4F97E18}"/>
                </c:ext>
              </c:extLst>
            </c:dLbl>
            <c:dLbl>
              <c:idx val="9"/>
              <c:layout>
                <c:manualLayout>
                  <c:x val="9.55993953042513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B4E-4061-AAD8-4334C4F97E18}"/>
                </c:ext>
              </c:extLst>
            </c:dLbl>
            <c:dLbl>
              <c:idx val="10"/>
              <c:layout>
                <c:manualLayout>
                  <c:x val="5.4557043523739638E-3"/>
                  <c:y val="-1.914732931176134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B4E-4061-AAD8-4334C4F97E18}"/>
                </c:ext>
              </c:extLst>
            </c:dLbl>
            <c:dLbl>
              <c:idx val="12"/>
              <c:layout>
                <c:manualLayout>
                  <c:x val="6.8196304404675792E-3"/>
                  <c:y val="-6.2664710738215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B4E-4061-AAD8-4334C4F97E18}"/>
                </c:ext>
              </c:extLst>
            </c:dLbl>
            <c:dLbl>
              <c:idx val="13"/>
              <c:layout>
                <c:manualLayout>
                  <c:x val="8.183556528561095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B4E-4061-AAD8-4334C4F97E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Välbefinnande!$J$3:$J$16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Välbefinnande!$L$3:$L$16</c:f>
              <c:numCache>
                <c:formatCode>0.0%</c:formatCode>
                <c:ptCount val="14"/>
                <c:pt idx="0">
                  <c:v>0.85143522110162917</c:v>
                </c:pt>
                <c:pt idx="1">
                  <c:v>0.8595671804452748</c:v>
                </c:pt>
                <c:pt idx="2">
                  <c:v>0.91523155170875325</c:v>
                </c:pt>
                <c:pt idx="3">
                  <c:v>0.831588132635253</c:v>
                </c:pt>
                <c:pt idx="4">
                  <c:v>0.82006092254134033</c:v>
                </c:pt>
                <c:pt idx="5">
                  <c:v>0.82763476128946756</c:v>
                </c:pt>
                <c:pt idx="6">
                  <c:v>0.87709298183113638</c:v>
                </c:pt>
                <c:pt idx="7">
                  <c:v>0.87546239210850796</c:v>
                </c:pt>
                <c:pt idx="8">
                  <c:v>0.84600997506234421</c:v>
                </c:pt>
                <c:pt idx="9">
                  <c:v>0.87260473106911596</c:v>
                </c:pt>
                <c:pt idx="10">
                  <c:v>0.87757805108798481</c:v>
                </c:pt>
                <c:pt idx="11">
                  <c:v>0.8783405692233478</c:v>
                </c:pt>
                <c:pt idx="12">
                  <c:v>0.82599925289503173</c:v>
                </c:pt>
                <c:pt idx="13">
                  <c:v>0.84917084538399124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4E-4061-AAD8-4334C4F97E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3772712"/>
        <c:axId val="533780256"/>
      </c:barChart>
      <c:catAx>
        <c:axId val="533772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3780256"/>
        <c:crosses val="autoZero"/>
        <c:auto val="1"/>
        <c:lblAlgn val="ctr"/>
        <c:lblOffset val="100"/>
        <c:noMultiLvlLbl val="0"/>
      </c:catAx>
      <c:valAx>
        <c:axId val="5337802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3772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Välbefinnande!$N$3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Välbefinnande!$M$4:$M$8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Välbefinnande!$N$4:$N$8</c:f>
              <c:numCache>
                <c:formatCode>0.0%</c:formatCode>
                <c:ptCount val="5"/>
                <c:pt idx="0">
                  <c:v>0.92205959569440799</c:v>
                </c:pt>
                <c:pt idx="1">
                  <c:v>0.90160451724716273</c:v>
                </c:pt>
                <c:pt idx="2">
                  <c:v>0.93143742392386852</c:v>
                </c:pt>
                <c:pt idx="3">
                  <c:v>0.93174622881618974</c:v>
                </c:pt>
                <c:pt idx="4">
                  <c:v>0.83958744788237871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5B-4701-A189-7D9AC6DE81FE}"/>
            </c:ext>
          </c:extLst>
        </c:ser>
        <c:ser>
          <c:idx val="1"/>
          <c:order val="1"/>
          <c:tx>
            <c:strRef>
              <c:f>Välbefinnande!$O$3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Välbefinnande!$M$4:$M$8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Välbefinnande!$O$4:$O$8</c:f>
              <c:numCache>
                <c:formatCode>0.0%</c:formatCode>
                <c:ptCount val="5"/>
                <c:pt idx="0">
                  <c:v>0.69773979534465314</c:v>
                </c:pt>
                <c:pt idx="1">
                  <c:v>0.82690685624774074</c:v>
                </c:pt>
                <c:pt idx="2">
                  <c:v>0.90129967099890329</c:v>
                </c:pt>
                <c:pt idx="3">
                  <c:v>0.92514322459955567</c:v>
                </c:pt>
                <c:pt idx="4">
                  <c:v>0.84176340519624104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5B-4701-A189-7D9AC6DE81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3012656"/>
        <c:axId val="353012000"/>
      </c:barChart>
      <c:catAx>
        <c:axId val="35301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3012000"/>
        <c:crosses val="autoZero"/>
        <c:auto val="1"/>
        <c:lblAlgn val="ctr"/>
        <c:lblOffset val="100"/>
        <c:noMultiLvlLbl val="0"/>
      </c:catAx>
      <c:valAx>
        <c:axId val="35301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Andel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301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'Ängslan oro ångest'!$K$3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'Ängslan oro ångest'!$J$4:$J$17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'Ängslan oro ångest'!$K$4:$K$17</c:f>
              <c:numCache>
                <c:formatCode>0.0%</c:formatCode>
                <c:ptCount val="14"/>
                <c:pt idx="0">
                  <c:v>0.2791932059447983</c:v>
                </c:pt>
                <c:pt idx="1">
                  <c:v>0.26334785314250153</c:v>
                </c:pt>
                <c:pt idx="2">
                  <c:v>0.32129494062144137</c:v>
                </c:pt>
                <c:pt idx="3">
                  <c:v>0.27500602554832487</c:v>
                </c:pt>
                <c:pt idx="4">
                  <c:v>0.33449050439044314</c:v>
                </c:pt>
                <c:pt idx="5">
                  <c:v>0.34652131748141229</c:v>
                </c:pt>
                <c:pt idx="6">
                  <c:v>0.34168272318561338</c:v>
                </c:pt>
                <c:pt idx="7">
                  <c:v>0.27924307737268939</c:v>
                </c:pt>
                <c:pt idx="8">
                  <c:v>0.3524702653247942</c:v>
                </c:pt>
                <c:pt idx="9">
                  <c:v>0.29341864716636196</c:v>
                </c:pt>
                <c:pt idx="10">
                  <c:v>0.31169871794871795</c:v>
                </c:pt>
                <c:pt idx="11">
                  <c:v>0.32646430098332613</c:v>
                </c:pt>
                <c:pt idx="12">
                  <c:v>0.30272487140275267</c:v>
                </c:pt>
                <c:pt idx="13">
                  <c:v>0.32019995303116716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65-4874-8B99-E72BA463EF72}"/>
            </c:ext>
          </c:extLst>
        </c:ser>
        <c:ser>
          <c:idx val="1"/>
          <c:order val="1"/>
          <c:tx>
            <c:strRef>
              <c:f>'Ängslan oro ångest'!$L$3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'Ängslan oro ångest'!$J$4:$J$17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'Ängslan oro ångest'!$L$4:$L$17</c:f>
              <c:numCache>
                <c:formatCode>0.0%</c:formatCode>
                <c:ptCount val="14"/>
                <c:pt idx="0">
                  <c:v>0.52759134973900079</c:v>
                </c:pt>
                <c:pt idx="1">
                  <c:v>0.51890140410430485</c:v>
                </c:pt>
                <c:pt idx="2">
                  <c:v>0.45473946292014938</c:v>
                </c:pt>
                <c:pt idx="3">
                  <c:v>0.48319814600231742</c:v>
                </c:pt>
                <c:pt idx="4">
                  <c:v>0.53804229343797694</c:v>
                </c:pt>
                <c:pt idx="5">
                  <c:v>0.49764833574529665</c:v>
                </c:pt>
                <c:pt idx="6">
                  <c:v>0.47985865724381627</c:v>
                </c:pt>
                <c:pt idx="7">
                  <c:v>0.50051715221513537</c:v>
                </c:pt>
                <c:pt idx="8">
                  <c:v>0.52524834437086088</c:v>
                </c:pt>
                <c:pt idx="9">
                  <c:v>0.47135278514588852</c:v>
                </c:pt>
                <c:pt idx="10">
                  <c:v>0.49187452758881328</c:v>
                </c:pt>
                <c:pt idx="11">
                  <c:v>0.48446423385925852</c:v>
                </c:pt>
                <c:pt idx="12">
                  <c:v>0.50147907114332202</c:v>
                </c:pt>
                <c:pt idx="13">
                  <c:v>0.49540305085913017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65-4874-8B99-E72BA463E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3481312"/>
        <c:axId val="533480656"/>
      </c:barChart>
      <c:catAx>
        <c:axId val="53348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3480656"/>
        <c:crosses val="autoZero"/>
        <c:auto val="1"/>
        <c:lblAlgn val="ctr"/>
        <c:lblOffset val="100"/>
        <c:noMultiLvlLbl val="0"/>
      </c:catAx>
      <c:valAx>
        <c:axId val="5334806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348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'Ängslan oro ångest över tid'!$B$1:$B$2</c:f>
              <c:strCache>
                <c:ptCount val="2"/>
                <c:pt idx="0">
                  <c:v>Kvinnor</c:v>
                </c:pt>
                <c:pt idx="1">
                  <c:v>Riket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'Ängslan oro ångest över tid'!$A$5:$A$8</c:f>
              <c:strCache>
                <c:ptCount val="4"/>
                <c:pt idx="0">
                  <c:v>2007-2010</c:v>
                </c:pt>
                <c:pt idx="1">
                  <c:v>2011-2014</c:v>
                </c:pt>
                <c:pt idx="2">
                  <c:v>2015-2018</c:v>
                </c:pt>
                <c:pt idx="3">
                  <c:v>2019-2022</c:v>
                </c:pt>
              </c:strCache>
            </c:strRef>
          </c:cat>
          <c:val>
            <c:numRef>
              <c:f>'Ängslan oro ångest över tid'!$B$5:$B$8</c:f>
              <c:numCache>
                <c:formatCode>General</c:formatCode>
                <c:ptCount val="4"/>
                <c:pt idx="0">
                  <c:v>38.1</c:v>
                </c:pt>
                <c:pt idx="1">
                  <c:v>38</c:v>
                </c:pt>
                <c:pt idx="2">
                  <c:v>41.9</c:v>
                </c:pt>
                <c:pt idx="3">
                  <c:v>50.6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ED-49F4-BC14-3F19A5E258E2}"/>
            </c:ext>
          </c:extLst>
        </c:ser>
        <c:ser>
          <c:idx val="1"/>
          <c:order val="1"/>
          <c:tx>
            <c:strRef>
              <c:f>'Ängslan oro ångest över tid'!$C$1:$C$2</c:f>
              <c:strCache>
                <c:ptCount val="2"/>
                <c:pt idx="0">
                  <c:v>Kvinnor</c:v>
                </c:pt>
                <c:pt idx="1">
                  <c:v>Jönköpings län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'Ängslan oro ångest över tid'!$A$5:$A$8</c:f>
              <c:strCache>
                <c:ptCount val="4"/>
                <c:pt idx="0">
                  <c:v>2007-2010</c:v>
                </c:pt>
                <c:pt idx="1">
                  <c:v>2011-2014</c:v>
                </c:pt>
                <c:pt idx="2">
                  <c:v>2015-2018</c:v>
                </c:pt>
                <c:pt idx="3">
                  <c:v>2019-2022</c:v>
                </c:pt>
              </c:strCache>
            </c:strRef>
          </c:cat>
          <c:val>
            <c:numRef>
              <c:f>'Ängslan oro ångest över tid'!$C$5:$C$8</c:f>
              <c:numCache>
                <c:formatCode>General</c:formatCode>
                <c:ptCount val="4"/>
                <c:pt idx="0">
                  <c:v>33.6</c:v>
                </c:pt>
                <c:pt idx="1">
                  <c:v>32.799999999999997</c:v>
                </c:pt>
                <c:pt idx="2">
                  <c:v>39.1</c:v>
                </c:pt>
                <c:pt idx="3">
                  <c:v>48.3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ED-49F4-BC14-3F19A5E258E2}"/>
            </c:ext>
          </c:extLst>
        </c:ser>
        <c:ser>
          <c:idx val="2"/>
          <c:order val="2"/>
          <c:tx>
            <c:strRef>
              <c:f>'Ängslan oro ångest över tid'!$D$1:$D$4</c:f>
              <c:strCache>
                <c:ptCount val="4"/>
                <c:pt idx="0">
                  <c:v>Män</c:v>
                </c:pt>
                <c:pt idx="1">
                  <c:v>Riket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'Ängslan oro ångest över tid'!$A$5:$A$8</c:f>
              <c:strCache>
                <c:ptCount val="4"/>
                <c:pt idx="0">
                  <c:v>2007-2010</c:v>
                </c:pt>
                <c:pt idx="1">
                  <c:v>2011-2014</c:v>
                </c:pt>
                <c:pt idx="2">
                  <c:v>2015-2018</c:v>
                </c:pt>
                <c:pt idx="3">
                  <c:v>2019-2022</c:v>
                </c:pt>
              </c:strCache>
            </c:strRef>
          </c:cat>
          <c:val>
            <c:numRef>
              <c:f>'Ängslan oro ångest över tid'!$D$5:$D$8</c:f>
              <c:numCache>
                <c:formatCode>General</c:formatCode>
                <c:ptCount val="4"/>
                <c:pt idx="0">
                  <c:v>25</c:v>
                </c:pt>
                <c:pt idx="1">
                  <c:v>25.9</c:v>
                </c:pt>
                <c:pt idx="2">
                  <c:v>28.5</c:v>
                </c:pt>
                <c:pt idx="3">
                  <c:v>34.200000000000003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ED-49F4-BC14-3F19A5E258E2}"/>
            </c:ext>
          </c:extLst>
        </c:ser>
        <c:ser>
          <c:idx val="3"/>
          <c:order val="3"/>
          <c:tx>
            <c:strRef>
              <c:f>'Ängslan oro ångest över tid'!$E$1:$E$4</c:f>
              <c:strCache>
                <c:ptCount val="4"/>
                <c:pt idx="0">
                  <c:v>Män</c:v>
                </c:pt>
                <c:pt idx="1">
                  <c:v>Jönköpings län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'Ängslan oro ångest över tid'!$A$5:$A$8</c:f>
              <c:strCache>
                <c:ptCount val="4"/>
                <c:pt idx="0">
                  <c:v>2007-2010</c:v>
                </c:pt>
                <c:pt idx="1">
                  <c:v>2011-2014</c:v>
                </c:pt>
                <c:pt idx="2">
                  <c:v>2015-2018</c:v>
                </c:pt>
                <c:pt idx="3">
                  <c:v>2019-2022</c:v>
                </c:pt>
              </c:strCache>
            </c:strRef>
          </c:cat>
          <c:val>
            <c:numRef>
              <c:f>'Ängslan oro ångest över tid'!$E$5:$E$8</c:f>
              <c:numCache>
                <c:formatCode>General</c:formatCode>
                <c:ptCount val="4"/>
                <c:pt idx="0">
                  <c:v>22.4</c:v>
                </c:pt>
                <c:pt idx="1">
                  <c:v>21.9</c:v>
                </c:pt>
                <c:pt idx="2">
                  <c:v>28</c:v>
                </c:pt>
                <c:pt idx="3">
                  <c:v>31.6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9ED-49F4-BC14-3F19A5E258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1758536"/>
        <c:axId val="398883032"/>
      </c:lineChart>
      <c:catAx>
        <c:axId val="501758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8883032"/>
        <c:crosses val="autoZero"/>
        <c:auto val="1"/>
        <c:lblAlgn val="ctr"/>
        <c:lblOffset val="100"/>
        <c:noMultiLvlLbl val="0"/>
      </c:catAx>
      <c:valAx>
        <c:axId val="3988830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Andel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1758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'Ängslan oro ångest'!$O$3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'Ängslan oro ångest'!$N$4:$N$8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'Ängslan oro ångest'!$O$4:$O$8</c:f>
              <c:numCache>
                <c:formatCode>0.0%</c:formatCode>
                <c:ptCount val="5"/>
                <c:pt idx="0">
                  <c:v>0.38400000000000001</c:v>
                </c:pt>
                <c:pt idx="1">
                  <c:v>0.33400000000000002</c:v>
                </c:pt>
                <c:pt idx="2">
                  <c:v>0.30099999999999999</c:v>
                </c:pt>
                <c:pt idx="3">
                  <c:v>0.28799999999999998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82-433D-88BB-2397520A7A0A}"/>
            </c:ext>
          </c:extLst>
        </c:ser>
        <c:ser>
          <c:idx val="1"/>
          <c:order val="1"/>
          <c:tx>
            <c:strRef>
              <c:f>'Ängslan oro ångest'!$P$3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'Ängslan oro ångest'!$N$4:$N$8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'Ängslan oro ångest'!$P$4:$P$8</c:f>
              <c:numCache>
                <c:formatCode>0.0%</c:formatCode>
                <c:ptCount val="5"/>
                <c:pt idx="0">
                  <c:v>0.70799999999999996</c:v>
                </c:pt>
                <c:pt idx="1">
                  <c:v>0.47</c:v>
                </c:pt>
                <c:pt idx="2">
                  <c:v>0.44800000000000001</c:v>
                </c:pt>
                <c:pt idx="3">
                  <c:v>0.41199999999999998</c:v>
                </c:pt>
                <c:pt idx="4">
                  <c:v>0.51500000000000001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82-433D-88BB-2397520A7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8952576"/>
        <c:axId val="358954544"/>
      </c:barChart>
      <c:catAx>
        <c:axId val="35895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8954544"/>
        <c:crosses val="autoZero"/>
        <c:auto val="1"/>
        <c:lblAlgn val="ctr"/>
        <c:lblOffset val="100"/>
        <c:noMultiLvlLbl val="0"/>
      </c:catAx>
      <c:valAx>
        <c:axId val="3589545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Andel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895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'Ängslan oro ångest utbildning'!$K$3</c:f>
              <c:strCache>
                <c:ptCount val="1"/>
                <c:pt idx="0">
                  <c:v>Förgymnasial utbildning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0"/>
                  <c:y val="-8.75713046762559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CC4-4F37-BBF1-26194D9348D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'Ängslan oro ångest utbildning'!$J$4:$J$17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'Ängslan oro ångest utbildning'!$K$4:$K$17</c:f>
              <c:numCache>
                <c:formatCode>General</c:formatCode>
                <c:ptCount val="14"/>
                <c:pt idx="0">
                  <c:v>0.38445523941707149</c:v>
                </c:pt>
                <c:pt idx="1">
                  <c:v>0.31529632232372923</c:v>
                </c:pt>
                <c:pt idx="2">
                  <c:v>0.41121055110692417</c:v>
                </c:pt>
                <c:pt idx="3">
                  <c:v>0.33266773162939295</c:v>
                </c:pt>
                <c:pt idx="4">
                  <c:v>0.48235782482357825</c:v>
                </c:pt>
                <c:pt idx="5">
                  <c:v>0.47177620233761258</c:v>
                </c:pt>
                <c:pt idx="6">
                  <c:v>0.34562211981566821</c:v>
                </c:pt>
                <c:pt idx="7">
                  <c:v>0.38358702845797488</c:v>
                </c:pt>
                <c:pt idx="8">
                  <c:v>0.47703488372093017</c:v>
                </c:pt>
                <c:pt idx="9">
                  <c:v>0.40882956878850102</c:v>
                </c:pt>
                <c:pt idx="10">
                  <c:v>0.44340659340659339</c:v>
                </c:pt>
                <c:pt idx="11">
                  <c:v>0.40462287104622874</c:v>
                </c:pt>
                <c:pt idx="12">
                  <c:v>0.41513419483101394</c:v>
                </c:pt>
                <c:pt idx="13">
                  <c:v>0.42443694918942443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C4-4F37-BBF1-26194D9348DC}"/>
            </c:ext>
          </c:extLst>
        </c:ser>
        <c:ser>
          <c:idx val="1"/>
          <c:order val="1"/>
          <c:tx>
            <c:strRef>
              <c:f>'Ängslan oro ångest utbildning'!$L$3</c:f>
              <c:strCache>
                <c:ptCount val="1"/>
                <c:pt idx="0">
                  <c:v>Gymnasial utbildning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7514260935251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CC4-4F37-BBF1-26194D9348DC}"/>
                </c:ext>
              </c:extLst>
            </c:dLbl>
            <c:dLbl>
              <c:idx val="1"/>
              <c:layout>
                <c:manualLayout>
                  <c:x val="0"/>
                  <c:y val="-2.6271391402876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CC4-4F37-BBF1-26194D9348DC}"/>
                </c:ext>
              </c:extLst>
            </c:dLbl>
            <c:dLbl>
              <c:idx val="2"/>
              <c:layout>
                <c:manualLayout>
                  <c:x val="3.3321106848458637E-3"/>
                  <c:y val="-1.3135695701438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CC4-4F37-BBF1-26194D9348DC}"/>
                </c:ext>
              </c:extLst>
            </c:dLbl>
            <c:dLbl>
              <c:idx val="4"/>
              <c:layout>
                <c:manualLayout>
                  <c:x val="3.33211068484578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CC4-4F37-BBF1-26194D9348DC}"/>
                </c:ext>
              </c:extLst>
            </c:dLbl>
            <c:dLbl>
              <c:idx val="5"/>
              <c:layout>
                <c:manualLayout>
                  <c:x val="5.55351780807637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CC4-4F37-BBF1-26194D9348DC}"/>
                </c:ext>
              </c:extLst>
            </c:dLbl>
            <c:dLbl>
              <c:idx val="7"/>
              <c:layout>
                <c:manualLayout>
                  <c:x val="2.221407123230548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CC4-4F37-BBF1-26194D9348DC}"/>
                </c:ext>
              </c:extLst>
            </c:dLbl>
            <c:dLbl>
              <c:idx val="8"/>
              <c:layout>
                <c:manualLayout>
                  <c:x val="3.33211068484574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CC4-4F37-BBF1-26194D9348DC}"/>
                </c:ext>
              </c:extLst>
            </c:dLbl>
            <c:dLbl>
              <c:idx val="10"/>
              <c:layout>
                <c:manualLayout>
                  <c:x val="3.3321106848458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FCC4-4F37-BBF1-26194D9348DC}"/>
                </c:ext>
              </c:extLst>
            </c:dLbl>
            <c:dLbl>
              <c:idx val="11"/>
              <c:layout>
                <c:manualLayout>
                  <c:x val="2.2214071232305485E-3"/>
                  <c:y val="-1.5324978318344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FCC4-4F37-BBF1-26194D9348DC}"/>
                </c:ext>
              </c:extLst>
            </c:dLbl>
            <c:dLbl>
              <c:idx val="12"/>
              <c:layout>
                <c:manualLayout>
                  <c:x val="5.5535178080763714E-3"/>
                  <c:y val="8.75713046762551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FCC4-4F37-BBF1-26194D9348DC}"/>
                </c:ext>
              </c:extLst>
            </c:dLbl>
            <c:dLbl>
              <c:idx val="13"/>
              <c:layout>
                <c:manualLayout>
                  <c:x val="6.6642213696916459E-3"/>
                  <c:y val="4.3785652338127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FCC4-4F37-BBF1-26194D9348D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'Ängslan oro ångest utbildning'!$J$4:$J$17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'Ängslan oro ångest utbildning'!$L$4:$L$17</c:f>
              <c:numCache>
                <c:formatCode>General</c:formatCode>
                <c:ptCount val="14"/>
                <c:pt idx="0">
                  <c:v>0.38519353626456221</c:v>
                </c:pt>
                <c:pt idx="1">
                  <c:v>0.32216298552932215</c:v>
                </c:pt>
                <c:pt idx="2">
                  <c:v>0.3712196743104022</c:v>
                </c:pt>
                <c:pt idx="3">
                  <c:v>0.37227138643067847</c:v>
                </c:pt>
                <c:pt idx="4">
                  <c:v>0.41448900388098325</c:v>
                </c:pt>
                <c:pt idx="5">
                  <c:v>0.41278148887817645</c:v>
                </c:pt>
                <c:pt idx="6">
                  <c:v>0.4046153846153846</c:v>
                </c:pt>
                <c:pt idx="7">
                  <c:v>0.35860601223729716</c:v>
                </c:pt>
                <c:pt idx="8">
                  <c:v>0.40513094601817218</c:v>
                </c:pt>
                <c:pt idx="9">
                  <c:v>0.39693044212897777</c:v>
                </c:pt>
                <c:pt idx="10">
                  <c:v>0.36424674779689459</c:v>
                </c:pt>
                <c:pt idx="11">
                  <c:v>0.42115863049401731</c:v>
                </c:pt>
                <c:pt idx="12">
                  <c:v>0.38159624413145538</c:v>
                </c:pt>
                <c:pt idx="13">
                  <c:v>0.39282767157199833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C4-4F37-BBF1-26194D9348DC}"/>
            </c:ext>
          </c:extLst>
        </c:ser>
        <c:ser>
          <c:idx val="2"/>
          <c:order val="2"/>
          <c:tx>
            <c:strRef>
              <c:f>'Ängslan oro ångest utbildning'!$M$3</c:f>
              <c:strCache>
                <c:ptCount val="1"/>
                <c:pt idx="0">
                  <c:v>Eftergymnasial utbildning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9.9963320545374684E-3"/>
                  <c:y val="-8.027276863536140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CC4-4F37-BBF1-26194D9348DC}"/>
                </c:ext>
              </c:extLst>
            </c:dLbl>
            <c:dLbl>
              <c:idx val="4"/>
              <c:layout>
                <c:manualLayout>
                  <c:x val="8.885628492922194E-3"/>
                  <c:y val="-1.7514260935251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CC4-4F37-BBF1-26194D9348DC}"/>
                </c:ext>
              </c:extLst>
            </c:dLbl>
            <c:dLbl>
              <c:idx val="5"/>
              <c:layout>
                <c:manualLayout>
                  <c:x val="1.8881960547459664E-2"/>
                  <c:y val="4.3785652338127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CC4-4F37-BBF1-26194D9348DC}"/>
                </c:ext>
              </c:extLst>
            </c:dLbl>
            <c:dLbl>
              <c:idx val="10"/>
              <c:layout>
                <c:manualLayout>
                  <c:x val="0"/>
                  <c:y val="-1.0946413084531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CC4-4F37-BBF1-26194D9348DC}"/>
                </c:ext>
              </c:extLst>
            </c:dLbl>
            <c:dLbl>
              <c:idx val="12"/>
              <c:layout>
                <c:manualLayout>
                  <c:x val="2.2214071232305485E-3"/>
                  <c:y val="-6.56784785071919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FCC4-4F37-BBF1-26194D9348DC}"/>
                </c:ext>
              </c:extLst>
            </c:dLbl>
            <c:dLbl>
              <c:idx val="13"/>
              <c:layout>
                <c:manualLayout>
                  <c:x val="5.5535178080763714E-3"/>
                  <c:y val="-6.56784785071927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FCC4-4F37-BBF1-26194D9348D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'Ängslan oro ångest utbildning'!$J$4:$J$17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'Ängslan oro ångest utbildning'!$M$4:$M$17</c:f>
              <c:numCache>
                <c:formatCode>General</c:formatCode>
                <c:ptCount val="14"/>
                <c:pt idx="0">
                  <c:v>0.4445234708392603</c:v>
                </c:pt>
                <c:pt idx="1">
                  <c:v>0.48868868868868875</c:v>
                </c:pt>
                <c:pt idx="2">
                  <c:v>0.36891914328407771</c:v>
                </c:pt>
                <c:pt idx="3">
                  <c:v>0.41803278688524592</c:v>
                </c:pt>
                <c:pt idx="4">
                  <c:v>0.41824976642790401</c:v>
                </c:pt>
                <c:pt idx="5">
                  <c:v>0.4113175314969037</c:v>
                </c:pt>
                <c:pt idx="6">
                  <c:v>0.47915370255133788</c:v>
                </c:pt>
                <c:pt idx="7">
                  <c:v>0.41620198265179675</c:v>
                </c:pt>
                <c:pt idx="8">
                  <c:v>0.4562097971301336</c:v>
                </c:pt>
                <c:pt idx="9">
                  <c:v>0.30719156850588963</c:v>
                </c:pt>
                <c:pt idx="10">
                  <c:v>0.38311480652382474</c:v>
                </c:pt>
                <c:pt idx="11">
                  <c:v>0.36185682326621932</c:v>
                </c:pt>
                <c:pt idx="12">
                  <c:v>0.40510314875135722</c:v>
                </c:pt>
                <c:pt idx="13">
                  <c:v>0.40812531517902167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C4-4F37-BBF1-26194D934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7391032"/>
        <c:axId val="537392344"/>
      </c:barChart>
      <c:catAx>
        <c:axId val="537391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7392344"/>
        <c:crosses val="autoZero"/>
        <c:auto val="1"/>
        <c:lblAlgn val="ctr"/>
        <c:lblOffset val="100"/>
        <c:noMultiLvlLbl val="0"/>
      </c:catAx>
      <c:valAx>
        <c:axId val="537392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7391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Stress!$K$2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Stress!$J$3:$J$16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Stress!$K$3:$K$16</c:f>
              <c:numCache>
                <c:formatCode>0.0%</c:formatCode>
                <c:ptCount val="14"/>
                <c:pt idx="0">
                  <c:v>8.227401129943504E-2</c:v>
                </c:pt>
                <c:pt idx="1">
                  <c:v>8.6164145797173325E-2</c:v>
                </c:pt>
                <c:pt idx="2">
                  <c:v>0.10320549987575582</c:v>
                </c:pt>
                <c:pt idx="3">
                  <c:v>7.3303381414045868E-2</c:v>
                </c:pt>
                <c:pt idx="4">
                  <c:v>0.11426239542950417</c:v>
                </c:pt>
                <c:pt idx="5">
                  <c:v>0.10491720843360511</c:v>
                </c:pt>
                <c:pt idx="6">
                  <c:v>0.11497923985946981</c:v>
                </c:pt>
                <c:pt idx="7">
                  <c:v>6.2871646120377087E-2</c:v>
                </c:pt>
                <c:pt idx="8">
                  <c:v>9.3848226313426139E-2</c:v>
                </c:pt>
                <c:pt idx="9">
                  <c:v>9.0194022024121662E-2</c:v>
                </c:pt>
                <c:pt idx="10">
                  <c:v>8.6378205128205127E-2</c:v>
                </c:pt>
                <c:pt idx="11">
                  <c:v>9.0986250212188077E-2</c:v>
                </c:pt>
                <c:pt idx="12">
                  <c:v>7.6441878050457143E-2</c:v>
                </c:pt>
                <c:pt idx="13">
                  <c:v>9.334806333902447E-2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4C-49B6-B7E0-0EC74F1A4B0F}"/>
            </c:ext>
          </c:extLst>
        </c:ser>
        <c:ser>
          <c:idx val="1"/>
          <c:order val="1"/>
          <c:tx>
            <c:strRef>
              <c:f>Stress!$L$2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3657056472036048E-2"/>
                  <c:y val="-2.09059244920814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04C-49B6-B7E0-0EC74F1A4B0F}"/>
                </c:ext>
              </c:extLst>
            </c:dLbl>
            <c:dLbl>
              <c:idx val="11"/>
              <c:layout>
                <c:manualLayout>
                  <c:x val="6.82852823601792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04C-49B6-B7E0-0EC74F1A4B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Stress!$J$3:$J$16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Stress!$L$3:$L$16</c:f>
              <c:numCache>
                <c:formatCode>0.0%</c:formatCode>
                <c:ptCount val="14"/>
                <c:pt idx="0">
                  <c:v>0.15087328130806391</c:v>
                </c:pt>
                <c:pt idx="1">
                  <c:v>0.15296454767726161</c:v>
                </c:pt>
                <c:pt idx="2">
                  <c:v>0.10459729151817534</c:v>
                </c:pt>
                <c:pt idx="3">
                  <c:v>0.15304649148137453</c:v>
                </c:pt>
                <c:pt idx="4">
                  <c:v>0.22502172024326672</c:v>
                </c:pt>
                <c:pt idx="5">
                  <c:v>0.17084364601943974</c:v>
                </c:pt>
                <c:pt idx="6">
                  <c:v>0.13724796604174036</c:v>
                </c:pt>
                <c:pt idx="7">
                  <c:v>0.20498232910955952</c:v>
                </c:pt>
                <c:pt idx="8">
                  <c:v>0.17005963397079993</c:v>
                </c:pt>
                <c:pt idx="9">
                  <c:v>0.15108006726167378</c:v>
                </c:pt>
                <c:pt idx="10">
                  <c:v>0.17132736763609244</c:v>
                </c:pt>
                <c:pt idx="11">
                  <c:v>9.5800399961908395E-2</c:v>
                </c:pt>
                <c:pt idx="12">
                  <c:v>0.17857407819571186</c:v>
                </c:pt>
                <c:pt idx="13">
                  <c:v>0.1621853174412787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4C-49B6-B7E0-0EC74F1A4B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5136256"/>
        <c:axId val="655142160"/>
      </c:barChart>
      <c:catAx>
        <c:axId val="65513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55142160"/>
        <c:crosses val="autoZero"/>
        <c:auto val="1"/>
        <c:lblAlgn val="ctr"/>
        <c:lblOffset val="100"/>
        <c:noMultiLvlLbl val="0"/>
      </c:catAx>
      <c:valAx>
        <c:axId val="655142160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5513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'Stress över tid'!$B$4:$B$5</c:f>
              <c:strCache>
                <c:ptCount val="2"/>
                <c:pt idx="0">
                  <c:v>Kvinnor</c:v>
                </c:pt>
                <c:pt idx="1">
                  <c:v>Riket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'Stress över tid'!$A$8:$A$11</c:f>
              <c:strCache>
                <c:ptCount val="4"/>
                <c:pt idx="0">
                  <c:v>2007-2010</c:v>
                </c:pt>
                <c:pt idx="1">
                  <c:v>2011-2014</c:v>
                </c:pt>
                <c:pt idx="2">
                  <c:v>2015-2018</c:v>
                </c:pt>
                <c:pt idx="3">
                  <c:v>2019-2022</c:v>
                </c:pt>
              </c:strCache>
            </c:strRef>
          </c:cat>
          <c:val>
            <c:numRef>
              <c:f>'Stress över tid'!$B$8:$B$11</c:f>
              <c:numCache>
                <c:formatCode>General</c:formatCode>
                <c:ptCount val="4"/>
                <c:pt idx="0">
                  <c:v>14.7</c:v>
                </c:pt>
                <c:pt idx="1">
                  <c:v>15.7</c:v>
                </c:pt>
                <c:pt idx="2">
                  <c:v>18.2</c:v>
                </c:pt>
                <c:pt idx="3">
                  <c:v>18.399999999999999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58-4154-BD18-EECE17949EB8}"/>
            </c:ext>
          </c:extLst>
        </c:ser>
        <c:ser>
          <c:idx val="1"/>
          <c:order val="1"/>
          <c:tx>
            <c:strRef>
              <c:f>'Stress över tid'!$C$4:$C$5</c:f>
              <c:strCache>
                <c:ptCount val="2"/>
                <c:pt idx="0">
                  <c:v>Kvinnor</c:v>
                </c:pt>
                <c:pt idx="1">
                  <c:v>Jönköpings län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'Stress över tid'!$A$8:$A$11</c:f>
              <c:strCache>
                <c:ptCount val="4"/>
                <c:pt idx="0">
                  <c:v>2007-2010</c:v>
                </c:pt>
                <c:pt idx="1">
                  <c:v>2011-2014</c:v>
                </c:pt>
                <c:pt idx="2">
                  <c:v>2015-2018</c:v>
                </c:pt>
                <c:pt idx="3">
                  <c:v>2019-2022</c:v>
                </c:pt>
              </c:strCache>
            </c:strRef>
          </c:cat>
          <c:val>
            <c:numRef>
              <c:f>'Stress över tid'!$C$8:$C$11</c:f>
              <c:numCache>
                <c:formatCode>General</c:formatCode>
                <c:ptCount val="4"/>
                <c:pt idx="0">
                  <c:v>13.5</c:v>
                </c:pt>
                <c:pt idx="1">
                  <c:v>12.7</c:v>
                </c:pt>
                <c:pt idx="2">
                  <c:v>16.2</c:v>
                </c:pt>
                <c:pt idx="3">
                  <c:v>16.100000000000001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58-4154-BD18-EECE17949EB8}"/>
            </c:ext>
          </c:extLst>
        </c:ser>
        <c:ser>
          <c:idx val="2"/>
          <c:order val="2"/>
          <c:tx>
            <c:strRef>
              <c:f>'Stress över tid'!$D$4:$D$7</c:f>
              <c:strCache>
                <c:ptCount val="4"/>
                <c:pt idx="0">
                  <c:v>Män</c:v>
                </c:pt>
                <c:pt idx="1">
                  <c:v>Riket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'Stress över tid'!$A$8:$A$11</c:f>
              <c:strCache>
                <c:ptCount val="4"/>
                <c:pt idx="0">
                  <c:v>2007-2010</c:v>
                </c:pt>
                <c:pt idx="1">
                  <c:v>2011-2014</c:v>
                </c:pt>
                <c:pt idx="2">
                  <c:v>2015-2018</c:v>
                </c:pt>
                <c:pt idx="3">
                  <c:v>2019-2022</c:v>
                </c:pt>
              </c:strCache>
            </c:strRef>
          </c:cat>
          <c:val>
            <c:numRef>
              <c:f>'Stress över tid'!$D$8:$D$11</c:f>
              <c:numCache>
                <c:formatCode>General</c:formatCode>
                <c:ptCount val="4"/>
                <c:pt idx="0">
                  <c:v>9.9</c:v>
                </c:pt>
                <c:pt idx="1">
                  <c:v>10.1</c:v>
                </c:pt>
                <c:pt idx="2">
                  <c:v>11</c:v>
                </c:pt>
                <c:pt idx="3">
                  <c:v>11.5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58-4154-BD18-EECE17949EB8}"/>
            </c:ext>
          </c:extLst>
        </c:ser>
        <c:ser>
          <c:idx val="3"/>
          <c:order val="3"/>
          <c:tx>
            <c:strRef>
              <c:f>'Stress över tid'!$E$4:$E$7</c:f>
              <c:strCache>
                <c:ptCount val="4"/>
                <c:pt idx="0">
                  <c:v>Män</c:v>
                </c:pt>
                <c:pt idx="1">
                  <c:v>Jönköpings län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'Stress över tid'!$A$8:$A$11</c:f>
              <c:strCache>
                <c:ptCount val="4"/>
                <c:pt idx="0">
                  <c:v>2007-2010</c:v>
                </c:pt>
                <c:pt idx="1">
                  <c:v>2011-2014</c:v>
                </c:pt>
                <c:pt idx="2">
                  <c:v>2015-2018</c:v>
                </c:pt>
                <c:pt idx="3">
                  <c:v>2019-2022</c:v>
                </c:pt>
              </c:strCache>
            </c:strRef>
          </c:cat>
          <c:val>
            <c:numRef>
              <c:f>'Stress över tid'!$E$8:$E$11</c:f>
              <c:numCache>
                <c:formatCode>General</c:formatCode>
                <c:ptCount val="4"/>
                <c:pt idx="0">
                  <c:v>10.1</c:v>
                </c:pt>
                <c:pt idx="1">
                  <c:v>8.4</c:v>
                </c:pt>
                <c:pt idx="2">
                  <c:v>10.1</c:v>
                </c:pt>
                <c:pt idx="3">
                  <c:v>9.1999999999999993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558-4154-BD18-EECE17949E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4010296"/>
        <c:axId val="474008000"/>
      </c:lineChart>
      <c:catAx>
        <c:axId val="474010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4008000"/>
        <c:crosses val="autoZero"/>
        <c:auto val="1"/>
        <c:lblAlgn val="ctr"/>
        <c:lblOffset val="100"/>
        <c:noMultiLvlLbl val="0"/>
      </c:catAx>
      <c:valAx>
        <c:axId val="474008000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Andel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4010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'Tillräcklig FA'!$J$3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3"/>
              <c:layout>
                <c:manualLayout>
                  <c:x val="-9.5599395304254344E-3"/>
                  <c:y val="-3.83270854777192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3BF-4E85-9683-52F9F16E95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'Tillräcklig FA'!$I$4:$I$17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'Tillräcklig FA'!$J$4:$J$17</c:f>
              <c:numCache>
                <c:formatCode>0.0%</c:formatCode>
                <c:ptCount val="14"/>
                <c:pt idx="0">
                  <c:v>0.66797153024911027</c:v>
                </c:pt>
                <c:pt idx="1">
                  <c:v>0.68001487726258381</c:v>
                </c:pt>
                <c:pt idx="2">
                  <c:v>0.59200849812060796</c:v>
                </c:pt>
                <c:pt idx="3">
                  <c:v>0.63732892873997171</c:v>
                </c:pt>
                <c:pt idx="4">
                  <c:v>0.74835796387520537</c:v>
                </c:pt>
                <c:pt idx="5">
                  <c:v>0.70728750067862256</c:v>
                </c:pt>
                <c:pt idx="6">
                  <c:v>0.63054027822711101</c:v>
                </c:pt>
                <c:pt idx="7">
                  <c:v>0.65895408718357873</c:v>
                </c:pt>
                <c:pt idx="8">
                  <c:v>0.64167040862146374</c:v>
                </c:pt>
                <c:pt idx="9">
                  <c:v>0.70425503886181007</c:v>
                </c:pt>
                <c:pt idx="10">
                  <c:v>0.62822580645161286</c:v>
                </c:pt>
                <c:pt idx="11">
                  <c:v>0.70503659061558333</c:v>
                </c:pt>
                <c:pt idx="12">
                  <c:v>0.61955094991364423</c:v>
                </c:pt>
                <c:pt idx="13">
                  <c:v>0.6747188895464572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BF-4E85-9683-52F9F16E95C2}"/>
            </c:ext>
          </c:extLst>
        </c:ser>
        <c:ser>
          <c:idx val="1"/>
          <c:order val="1"/>
          <c:tx>
            <c:strRef>
              <c:f>'Tillräcklig FA'!$K$3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8196304404675792E-3"/>
                  <c:y val="-3.82946586235226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3BF-4E85-9683-52F9F16E95C2}"/>
                </c:ext>
              </c:extLst>
            </c:dLbl>
            <c:dLbl>
              <c:idx val="1"/>
              <c:layout>
                <c:manualLayout>
                  <c:x val="9.5474826166546123E-3"/>
                  <c:y val="-2.08882369127383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3BF-4E85-9683-52F9F16E95C2}"/>
                </c:ext>
              </c:extLst>
            </c:dLbl>
            <c:dLbl>
              <c:idx val="3"/>
              <c:layout>
                <c:manualLayout>
                  <c:x val="8.18355652856104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3BF-4E85-9683-52F9F16E95C2}"/>
                </c:ext>
              </c:extLst>
            </c:dLbl>
            <c:dLbl>
              <c:idx val="4"/>
              <c:layout>
                <c:manualLayout>
                  <c:x val="8.1835565285610454E-3"/>
                  <c:y val="-3.82946586235226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3BF-4E85-9683-52F9F16E95C2}"/>
                </c:ext>
              </c:extLst>
            </c:dLbl>
            <c:dLbl>
              <c:idx val="5"/>
              <c:layout>
                <c:manualLayout>
                  <c:x val="8.19423388322162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3BF-4E85-9683-52F9F16E95C2}"/>
                </c:ext>
              </c:extLst>
            </c:dLbl>
            <c:dLbl>
              <c:idx val="6"/>
              <c:layout>
                <c:manualLayout>
                  <c:x val="1.22753347928416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3BF-4E85-9683-52F9F16E95C2}"/>
                </c:ext>
              </c:extLst>
            </c:dLbl>
            <c:dLbl>
              <c:idx val="7"/>
              <c:layout>
                <c:manualLayout>
                  <c:x val="6.8196304404674795E-3"/>
                  <c:y val="-4.17764738254766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3BF-4E85-9683-52F9F16E95C2}"/>
                </c:ext>
              </c:extLst>
            </c:dLbl>
            <c:dLbl>
              <c:idx val="8"/>
              <c:layout>
                <c:manualLayout>
                  <c:x val="9.5474826166546123E-3"/>
                  <c:y val="-3.82946586235226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3BF-4E85-9683-52F9F16E95C2}"/>
                </c:ext>
              </c:extLst>
            </c:dLbl>
            <c:dLbl>
              <c:idx val="9"/>
              <c:layout>
                <c:manualLayout>
                  <c:x val="6.8196304404675792E-3"/>
                  <c:y val="-3.82946586235226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3BF-4E85-9683-52F9F16E95C2}"/>
                </c:ext>
              </c:extLst>
            </c:dLbl>
            <c:dLbl>
              <c:idx val="10"/>
              <c:layout>
                <c:manualLayout>
                  <c:x val="5.4557043523739638E-3"/>
                  <c:y val="-7.65893172470453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3BF-4E85-9683-52F9F16E95C2}"/>
                </c:ext>
              </c:extLst>
            </c:dLbl>
            <c:dLbl>
              <c:idx val="11"/>
              <c:layout>
                <c:manualLayout>
                  <c:x val="9.5474826166545117E-3"/>
                  <c:y val="-4.17764738254766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3BF-4E85-9683-52F9F16E95C2}"/>
                </c:ext>
              </c:extLst>
            </c:dLbl>
            <c:dLbl>
              <c:idx val="13"/>
              <c:layout>
                <c:manualLayout>
                  <c:x val="8.1835565285610957E-3"/>
                  <c:y val="-3.82946586235226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63BF-4E85-9683-52F9F16E95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'Tillräcklig FA'!$I$4:$I$17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'Tillräcklig FA'!$K$4:$K$17</c:f>
              <c:numCache>
                <c:formatCode>0.0%</c:formatCode>
                <c:ptCount val="14"/>
                <c:pt idx="0">
                  <c:v>0.60296352583586621</c:v>
                </c:pt>
                <c:pt idx="1">
                  <c:v>0.63009452967611967</c:v>
                </c:pt>
                <c:pt idx="2">
                  <c:v>0.64010563700937984</c:v>
                </c:pt>
                <c:pt idx="3">
                  <c:v>0.57905366416618576</c:v>
                </c:pt>
                <c:pt idx="4">
                  <c:v>0.69229079727652088</c:v>
                </c:pt>
                <c:pt idx="5">
                  <c:v>0.71909796794977698</c:v>
                </c:pt>
                <c:pt idx="6">
                  <c:v>0.59157443770082119</c:v>
                </c:pt>
                <c:pt idx="7">
                  <c:v>0.60813474287762048</c:v>
                </c:pt>
                <c:pt idx="8">
                  <c:v>0.61055900621118009</c:v>
                </c:pt>
                <c:pt idx="9">
                  <c:v>0.63827177320430695</c:v>
                </c:pt>
                <c:pt idx="10">
                  <c:v>0.58448598130841123</c:v>
                </c:pt>
                <c:pt idx="11">
                  <c:v>0.5805733100910323</c:v>
                </c:pt>
                <c:pt idx="12">
                  <c:v>0.672595971113645</c:v>
                </c:pt>
                <c:pt idx="13">
                  <c:v>0.66456092940324285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BF-4E85-9683-52F9F16E9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5138224"/>
        <c:axId val="655140848"/>
      </c:barChart>
      <c:catAx>
        <c:axId val="65513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55140848"/>
        <c:crosses val="autoZero"/>
        <c:auto val="1"/>
        <c:lblAlgn val="ctr"/>
        <c:lblOffset val="100"/>
        <c:noMultiLvlLbl val="0"/>
      </c:catAx>
      <c:valAx>
        <c:axId val="6551408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5513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'Självskattad hälsa över tid'!$B$4:$B$5</c:f>
              <c:strCache>
                <c:ptCount val="2"/>
                <c:pt idx="0">
                  <c:v>Kvinnor</c:v>
                </c:pt>
                <c:pt idx="1">
                  <c:v>Riket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'Självskattad hälsa över tid'!$A$8:$A$11</c:f>
              <c:strCache>
                <c:ptCount val="4"/>
                <c:pt idx="0">
                  <c:v>2007-2010</c:v>
                </c:pt>
                <c:pt idx="1">
                  <c:v>2011-2014</c:v>
                </c:pt>
                <c:pt idx="2">
                  <c:v>2015-2018</c:v>
                </c:pt>
                <c:pt idx="3">
                  <c:v>2019-2022</c:v>
                </c:pt>
              </c:strCache>
            </c:strRef>
          </c:cat>
          <c:val>
            <c:numRef>
              <c:f>'Självskattad hälsa över tid'!$B$8:$B$11</c:f>
              <c:numCache>
                <c:formatCode>General</c:formatCode>
                <c:ptCount val="4"/>
                <c:pt idx="0">
                  <c:v>68.5</c:v>
                </c:pt>
                <c:pt idx="1">
                  <c:v>70.599999999999994</c:v>
                </c:pt>
                <c:pt idx="2">
                  <c:v>70.2</c:v>
                </c:pt>
                <c:pt idx="3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0B-45FA-9AC4-77127BDD0FF0}"/>
            </c:ext>
          </c:extLst>
        </c:ser>
        <c:ser>
          <c:idx val="1"/>
          <c:order val="1"/>
          <c:tx>
            <c:strRef>
              <c:f>'Självskattad hälsa över tid'!$C$4:$C$5</c:f>
              <c:strCache>
                <c:ptCount val="2"/>
                <c:pt idx="0">
                  <c:v>Kvinnor</c:v>
                </c:pt>
                <c:pt idx="1">
                  <c:v>Jönköpings län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'Självskattad hälsa över tid'!$A$8:$A$11</c:f>
              <c:strCache>
                <c:ptCount val="4"/>
                <c:pt idx="0">
                  <c:v>2007-2010</c:v>
                </c:pt>
                <c:pt idx="1">
                  <c:v>2011-2014</c:v>
                </c:pt>
                <c:pt idx="2">
                  <c:v>2015-2018</c:v>
                </c:pt>
                <c:pt idx="3">
                  <c:v>2019-2022</c:v>
                </c:pt>
              </c:strCache>
            </c:strRef>
          </c:cat>
          <c:val>
            <c:numRef>
              <c:f>'Självskattad hälsa över tid'!$C$8:$C$11</c:f>
              <c:numCache>
                <c:formatCode>General</c:formatCode>
                <c:ptCount val="4"/>
                <c:pt idx="0">
                  <c:v>69.599999999999994</c:v>
                </c:pt>
                <c:pt idx="1">
                  <c:v>74.2</c:v>
                </c:pt>
                <c:pt idx="2">
                  <c:v>73.2</c:v>
                </c:pt>
                <c:pt idx="3">
                  <c:v>72.5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0B-45FA-9AC4-77127BDD0FF0}"/>
            </c:ext>
          </c:extLst>
        </c:ser>
        <c:ser>
          <c:idx val="2"/>
          <c:order val="2"/>
          <c:tx>
            <c:strRef>
              <c:f>'Självskattad hälsa över tid'!$D$4:$D$7</c:f>
              <c:strCache>
                <c:ptCount val="4"/>
                <c:pt idx="0">
                  <c:v>Män</c:v>
                </c:pt>
                <c:pt idx="1">
                  <c:v>Riket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'Självskattad hälsa över tid'!$A$8:$A$11</c:f>
              <c:strCache>
                <c:ptCount val="4"/>
                <c:pt idx="0">
                  <c:v>2007-2010</c:v>
                </c:pt>
                <c:pt idx="1">
                  <c:v>2011-2014</c:v>
                </c:pt>
                <c:pt idx="2">
                  <c:v>2015-2018</c:v>
                </c:pt>
                <c:pt idx="3">
                  <c:v>2019-2022</c:v>
                </c:pt>
              </c:strCache>
            </c:strRef>
          </c:cat>
          <c:val>
            <c:numRef>
              <c:f>'Självskattad hälsa över tid'!$D$8:$D$11</c:f>
              <c:numCache>
                <c:formatCode>General</c:formatCode>
                <c:ptCount val="4"/>
                <c:pt idx="0">
                  <c:v>73.400000000000006</c:v>
                </c:pt>
                <c:pt idx="1">
                  <c:v>75.099999999999994</c:v>
                </c:pt>
                <c:pt idx="2">
                  <c:v>75.2</c:v>
                </c:pt>
                <c:pt idx="3">
                  <c:v>75.8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0B-45FA-9AC4-77127BDD0FF0}"/>
            </c:ext>
          </c:extLst>
        </c:ser>
        <c:ser>
          <c:idx val="3"/>
          <c:order val="3"/>
          <c:tx>
            <c:strRef>
              <c:f>'Självskattad hälsa över tid'!$E$4:$E$7</c:f>
              <c:strCache>
                <c:ptCount val="4"/>
                <c:pt idx="0">
                  <c:v>Män</c:v>
                </c:pt>
                <c:pt idx="1">
                  <c:v>Jönköpings län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'Självskattad hälsa över tid'!$A$8:$A$11</c:f>
              <c:strCache>
                <c:ptCount val="4"/>
                <c:pt idx="0">
                  <c:v>2007-2010</c:v>
                </c:pt>
                <c:pt idx="1">
                  <c:v>2011-2014</c:v>
                </c:pt>
                <c:pt idx="2">
                  <c:v>2015-2018</c:v>
                </c:pt>
                <c:pt idx="3">
                  <c:v>2019-2022</c:v>
                </c:pt>
              </c:strCache>
            </c:strRef>
          </c:cat>
          <c:val>
            <c:numRef>
              <c:f>'Självskattad hälsa över tid'!$E$8:$E$11</c:f>
              <c:numCache>
                <c:formatCode>General</c:formatCode>
                <c:ptCount val="4"/>
                <c:pt idx="0">
                  <c:v>75.3</c:v>
                </c:pt>
                <c:pt idx="1">
                  <c:v>78.900000000000006</c:v>
                </c:pt>
                <c:pt idx="2">
                  <c:v>75.7</c:v>
                </c:pt>
                <c:pt idx="3">
                  <c:v>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40B-45FA-9AC4-77127BDD0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8406328"/>
        <c:axId val="728407968"/>
      </c:lineChart>
      <c:catAx>
        <c:axId val="728406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28407968"/>
        <c:crosses val="autoZero"/>
        <c:auto val="1"/>
        <c:lblAlgn val="ctr"/>
        <c:lblOffset val="100"/>
        <c:noMultiLvlLbl val="0"/>
      </c:catAx>
      <c:valAx>
        <c:axId val="728407968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Andel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28406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'Tillräcklig FA'!$N$3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'Tillräcklig FA'!$M$4:$M$8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'Tillräcklig FA'!$N$4:$N$8</c:f>
              <c:numCache>
                <c:formatCode>0.0%</c:formatCode>
                <c:ptCount val="5"/>
                <c:pt idx="0">
                  <c:v>0.80100000000000005</c:v>
                </c:pt>
                <c:pt idx="1">
                  <c:v>0.68899999999999995</c:v>
                </c:pt>
                <c:pt idx="2">
                  <c:v>0.65</c:v>
                </c:pt>
                <c:pt idx="3">
                  <c:v>0.61099999999999999</c:v>
                </c:pt>
                <c:pt idx="4">
                  <c:v>0.437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9C-4275-A979-EBC9FA83952F}"/>
            </c:ext>
          </c:extLst>
        </c:ser>
        <c:ser>
          <c:idx val="1"/>
          <c:order val="1"/>
          <c:tx>
            <c:strRef>
              <c:f>'Tillräcklig FA'!$O$3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'Tillräcklig FA'!$M$4:$M$8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'Tillräcklig FA'!$O$4:$O$8</c:f>
              <c:numCache>
                <c:formatCode>0.0%</c:formatCode>
                <c:ptCount val="5"/>
                <c:pt idx="0">
                  <c:v>0.73399999999999999</c:v>
                </c:pt>
                <c:pt idx="1">
                  <c:v>0.66100000000000003</c:v>
                </c:pt>
                <c:pt idx="2">
                  <c:v>0.72699999999999998</c:v>
                </c:pt>
                <c:pt idx="3">
                  <c:v>0.61499999999999999</c:v>
                </c:pt>
                <c:pt idx="4">
                  <c:v>0.27400000000000002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9C-4275-A979-EBC9FA839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2612896"/>
        <c:axId val="322613224"/>
      </c:barChart>
      <c:catAx>
        <c:axId val="32261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22613224"/>
        <c:crosses val="autoZero"/>
        <c:auto val="1"/>
        <c:lblAlgn val="ctr"/>
        <c:lblOffset val="100"/>
        <c:noMultiLvlLbl val="0"/>
      </c:catAx>
      <c:valAx>
        <c:axId val="3226132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Andel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2261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'Tillräcklig FA utbildning'!$J$3</c:f>
              <c:strCache>
                <c:ptCount val="1"/>
                <c:pt idx="0">
                  <c:v>Förgymnasial utbildning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4557043523740635E-3"/>
                  <c:y val="-1.4600388675813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92C-4C60-9155-DB03032AE82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'Tillräcklig FA utbildning'!$I$4:$I$17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'Tillräcklig FA utbildning'!$J$4:$J$17</c:f>
              <c:numCache>
                <c:formatCode>General</c:formatCode>
                <c:ptCount val="14"/>
                <c:pt idx="0">
                  <c:v>0.60663841807909602</c:v>
                </c:pt>
                <c:pt idx="1">
                  <c:v>0.5342723004694836</c:v>
                </c:pt>
                <c:pt idx="2">
                  <c:v>0.50911927045836336</c:v>
                </c:pt>
                <c:pt idx="3">
                  <c:v>0.51641907740422199</c:v>
                </c:pt>
                <c:pt idx="4">
                  <c:v>0.64420600858369104</c:v>
                </c:pt>
                <c:pt idx="5">
                  <c:v>0.61323421225848918</c:v>
                </c:pt>
                <c:pt idx="6">
                  <c:v>0.47930029154518949</c:v>
                </c:pt>
                <c:pt idx="7">
                  <c:v>0.53078383509628424</c:v>
                </c:pt>
                <c:pt idx="8">
                  <c:v>0.53139140271493213</c:v>
                </c:pt>
                <c:pt idx="9">
                  <c:v>0.5994629208841149</c:v>
                </c:pt>
                <c:pt idx="10">
                  <c:v>0.53496598639455784</c:v>
                </c:pt>
                <c:pt idx="11">
                  <c:v>0.60347376201034741</c:v>
                </c:pt>
                <c:pt idx="12">
                  <c:v>0.50733137829912023</c:v>
                </c:pt>
                <c:pt idx="13">
                  <c:v>0.56703777481760298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2C-4C60-9155-DB03032AE825}"/>
            </c:ext>
          </c:extLst>
        </c:ser>
        <c:ser>
          <c:idx val="1"/>
          <c:order val="1"/>
          <c:tx>
            <c:strRef>
              <c:f>'Tillräcklig FA utbildning'!$K$3</c:f>
              <c:strCache>
                <c:ptCount val="1"/>
                <c:pt idx="0">
                  <c:v>Gymnasial utbildning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1.0002009101956466E-16"/>
                  <c:y val="-1.042884905415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92C-4C60-9155-DB03032AE825}"/>
                </c:ext>
              </c:extLst>
            </c:dLbl>
            <c:dLbl>
              <c:idx val="12"/>
              <c:layout>
                <c:manualLayout>
                  <c:x val="-1.3639260880935159E-3"/>
                  <c:y val="-8.3430792433221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92C-4C60-9155-DB03032AE82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'Tillräcklig FA utbildning'!$I$4:$I$17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'Tillräcklig FA utbildning'!$K$4:$K$17</c:f>
              <c:numCache>
                <c:formatCode>General</c:formatCode>
                <c:ptCount val="14"/>
                <c:pt idx="0">
                  <c:v>0.59847619047619049</c:v>
                </c:pt>
                <c:pt idx="1">
                  <c:v>0.68296380519234423</c:v>
                </c:pt>
                <c:pt idx="2">
                  <c:v>0.71564716312056742</c:v>
                </c:pt>
                <c:pt idx="3">
                  <c:v>0.65774934574004074</c:v>
                </c:pt>
                <c:pt idx="4">
                  <c:v>0.76823254606799896</c:v>
                </c:pt>
                <c:pt idx="5">
                  <c:v>0.71076958631846532</c:v>
                </c:pt>
                <c:pt idx="6">
                  <c:v>0.65384615384615385</c:v>
                </c:pt>
                <c:pt idx="7">
                  <c:v>0.67381399088716165</c:v>
                </c:pt>
                <c:pt idx="8">
                  <c:v>0.69226652394969224</c:v>
                </c:pt>
                <c:pt idx="9">
                  <c:v>0.63954493087557607</c:v>
                </c:pt>
                <c:pt idx="10">
                  <c:v>0.60722586097612508</c:v>
                </c:pt>
                <c:pt idx="11">
                  <c:v>0.61786982248520705</c:v>
                </c:pt>
                <c:pt idx="12">
                  <c:v>0.70652687257957869</c:v>
                </c:pt>
                <c:pt idx="13">
                  <c:v>0.68655039496655301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2C-4C60-9155-DB03032AE825}"/>
            </c:ext>
          </c:extLst>
        </c:ser>
        <c:ser>
          <c:idx val="2"/>
          <c:order val="2"/>
          <c:tx>
            <c:strRef>
              <c:f>'Tillräcklig FA utbildning'!$L$3</c:f>
              <c:strCache>
                <c:ptCount val="1"/>
                <c:pt idx="0">
                  <c:v>Eftergymnasial utbildning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1.6686158486644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92C-4C60-9155-DB03032AE82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'Tillräcklig FA utbildning'!$I$4:$I$17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'Tillräcklig FA utbildning'!$L$4:$L$17</c:f>
              <c:numCache>
                <c:formatCode>General</c:formatCode>
                <c:ptCount val="14"/>
                <c:pt idx="0">
                  <c:v>0.73804425410421137</c:v>
                </c:pt>
                <c:pt idx="1">
                  <c:v>0.73685266961059814</c:v>
                </c:pt>
                <c:pt idx="2">
                  <c:v>0.60979355058863671</c:v>
                </c:pt>
                <c:pt idx="3">
                  <c:v>0.6594372801875733</c:v>
                </c:pt>
                <c:pt idx="4">
                  <c:v>0.72054287476866141</c:v>
                </c:pt>
                <c:pt idx="5">
                  <c:v>0.77140042404643094</c:v>
                </c:pt>
                <c:pt idx="6">
                  <c:v>0.68726591760299627</c:v>
                </c:pt>
                <c:pt idx="7">
                  <c:v>0.69199436001879999</c:v>
                </c:pt>
                <c:pt idx="8">
                  <c:v>0.6663351566384883</c:v>
                </c:pt>
                <c:pt idx="9">
                  <c:v>0.85459751829462294</c:v>
                </c:pt>
                <c:pt idx="10">
                  <c:v>0.69446212603437307</c:v>
                </c:pt>
                <c:pt idx="11">
                  <c:v>0.7564197990323781</c:v>
                </c:pt>
                <c:pt idx="12">
                  <c:v>0.69097826086956526</c:v>
                </c:pt>
                <c:pt idx="13">
                  <c:v>0.73788262613468436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2C-4C60-9155-DB03032AE8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2270088"/>
        <c:axId val="492268776"/>
      </c:barChart>
      <c:catAx>
        <c:axId val="492270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2268776"/>
        <c:crosses val="autoZero"/>
        <c:auto val="1"/>
        <c:lblAlgn val="ctr"/>
        <c:lblOffset val="100"/>
        <c:noMultiLvlLbl val="0"/>
      </c:catAx>
      <c:valAx>
        <c:axId val="4922687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2270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09648702658723E-2"/>
          <c:y val="2.4616085105048306E-2"/>
          <c:w val="0.94856574756112055"/>
          <c:h val="0.877077279529654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Stillasittande!$J$2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0"/>
                  <c:y val="-8.9513036745631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DEA-45CC-89BF-54DFF330B4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Stillasittande!$I$3:$I$16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Stillasittande!$J$3:$J$16</c:f>
              <c:numCache>
                <c:formatCode>0.0%</c:formatCode>
                <c:ptCount val="14"/>
                <c:pt idx="0">
                  <c:v>0.17899929527836506</c:v>
                </c:pt>
                <c:pt idx="1">
                  <c:v>0.27779843808107102</c:v>
                </c:pt>
                <c:pt idx="2">
                  <c:v>0.24481124366726589</c:v>
                </c:pt>
                <c:pt idx="3">
                  <c:v>0.17205569978758559</c:v>
                </c:pt>
                <c:pt idx="4">
                  <c:v>0.24938524590163935</c:v>
                </c:pt>
                <c:pt idx="5">
                  <c:v>0.24159702536538674</c:v>
                </c:pt>
                <c:pt idx="6">
                  <c:v>0.21581812359910343</c:v>
                </c:pt>
                <c:pt idx="7">
                  <c:v>0.23889130120133159</c:v>
                </c:pt>
                <c:pt idx="8">
                  <c:v>0.17067686080503713</c:v>
                </c:pt>
                <c:pt idx="9">
                  <c:v>0.20943297622158352</c:v>
                </c:pt>
                <c:pt idx="10">
                  <c:v>0.16320907617504052</c:v>
                </c:pt>
                <c:pt idx="11">
                  <c:v>0.17696486165336955</c:v>
                </c:pt>
                <c:pt idx="12">
                  <c:v>0.20551515982988064</c:v>
                </c:pt>
                <c:pt idx="13">
                  <c:v>0.22436182993830911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EA-45CC-89BF-54DFF330B4AD}"/>
            </c:ext>
          </c:extLst>
        </c:ser>
        <c:ser>
          <c:idx val="1"/>
          <c:order val="1"/>
          <c:tx>
            <c:strRef>
              <c:f>Stillasittande!$K$2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78458210348783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5DEA-45CC-89BF-54DFF330B4AD}"/>
                </c:ext>
              </c:extLst>
            </c:dLbl>
            <c:dLbl>
              <c:idx val="1"/>
              <c:layout>
                <c:manualLayout>
                  <c:x val="3.5676873155231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DEA-45CC-89BF-54DFF330B4AD}"/>
                </c:ext>
              </c:extLst>
            </c:dLbl>
            <c:dLbl>
              <c:idx val="2"/>
              <c:layout>
                <c:manualLayout>
                  <c:x val="7.13537463104635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5DEA-45CC-89BF-54DFF330B4AD}"/>
                </c:ext>
              </c:extLst>
            </c:dLbl>
            <c:dLbl>
              <c:idx val="3"/>
              <c:layout>
                <c:manualLayout>
                  <c:x val="1.1892291051743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DEA-45CC-89BF-54DFF330B4AD}"/>
                </c:ext>
              </c:extLst>
            </c:dLbl>
            <c:dLbl>
              <c:idx val="4"/>
              <c:layout>
                <c:manualLayout>
                  <c:x val="3.5676873155231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DEA-45CC-89BF-54DFF330B4AD}"/>
                </c:ext>
              </c:extLst>
            </c:dLbl>
            <c:dLbl>
              <c:idx val="5"/>
              <c:layout>
                <c:manualLayout>
                  <c:x val="3.5676873155231761E-3"/>
                  <c:y val="-8.205266913739198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DEA-45CC-89BF-54DFF330B4AD}"/>
                </c:ext>
              </c:extLst>
            </c:dLbl>
            <c:dLbl>
              <c:idx val="7"/>
              <c:layout>
                <c:manualLayout>
                  <c:x val="4.7569164206975679E-3"/>
                  <c:y val="-8.205266913739198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DEA-45CC-89BF-54DFF330B4AD}"/>
                </c:ext>
              </c:extLst>
            </c:dLbl>
            <c:dLbl>
              <c:idx val="8"/>
              <c:layout>
                <c:manualLayout>
                  <c:x val="2.378458210348696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DEA-45CC-89BF-54DFF330B4AD}"/>
                </c:ext>
              </c:extLst>
            </c:dLbl>
            <c:dLbl>
              <c:idx val="10"/>
              <c:layout>
                <c:manualLayout>
                  <c:x val="3.567687315523176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DEA-45CC-89BF-54DFF330B4AD}"/>
                </c:ext>
              </c:extLst>
            </c:dLbl>
            <c:dLbl>
              <c:idx val="11"/>
              <c:layout>
                <c:manualLayout>
                  <c:x val="3.56768731552300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DEA-45CC-89BF-54DFF330B4AD}"/>
                </c:ext>
              </c:extLst>
            </c:dLbl>
            <c:dLbl>
              <c:idx val="12"/>
              <c:layout>
                <c:manualLayout>
                  <c:x val="3.5676873155231761E-3"/>
                  <c:y val="-8.205266913739198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DEA-45CC-89BF-54DFF330B4AD}"/>
                </c:ext>
              </c:extLst>
            </c:dLbl>
            <c:dLbl>
              <c:idx val="13"/>
              <c:layout>
                <c:manualLayout>
                  <c:x val="9.513832841395135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DEA-45CC-89BF-54DFF330B4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Stillasittande!$I$3:$I$16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Stillasittande!$K$3:$K$16</c:f>
              <c:numCache>
                <c:formatCode>0.0%</c:formatCode>
                <c:ptCount val="14"/>
                <c:pt idx="0">
                  <c:v>0.15617892342683851</c:v>
                </c:pt>
                <c:pt idx="1">
                  <c:v>0.15053763440860216</c:v>
                </c:pt>
                <c:pt idx="2">
                  <c:v>0.16677269835499409</c:v>
                </c:pt>
                <c:pt idx="3">
                  <c:v>9.5854922279792726E-2</c:v>
                </c:pt>
                <c:pt idx="4">
                  <c:v>0.1800782949108308</c:v>
                </c:pt>
                <c:pt idx="5">
                  <c:v>0.19527946238321586</c:v>
                </c:pt>
                <c:pt idx="6">
                  <c:v>0.20998217468805705</c:v>
                </c:pt>
                <c:pt idx="7">
                  <c:v>0.15889238294898672</c:v>
                </c:pt>
                <c:pt idx="8">
                  <c:v>0.1487603305785124</c:v>
                </c:pt>
                <c:pt idx="9">
                  <c:v>0.22274247491638796</c:v>
                </c:pt>
                <c:pt idx="10">
                  <c:v>0.14922876788700984</c:v>
                </c:pt>
                <c:pt idx="11">
                  <c:v>0.13029037768077434</c:v>
                </c:pt>
                <c:pt idx="12">
                  <c:v>0.16785873938310236</c:v>
                </c:pt>
                <c:pt idx="13">
                  <c:v>0.17587160201035512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EA-45CC-89BF-54DFF330B4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3477048"/>
        <c:axId val="533471800"/>
      </c:barChart>
      <c:catAx>
        <c:axId val="533477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3471800"/>
        <c:crosses val="autoZero"/>
        <c:auto val="1"/>
        <c:lblAlgn val="ctr"/>
        <c:lblOffset val="100"/>
        <c:noMultiLvlLbl val="0"/>
      </c:catAx>
      <c:valAx>
        <c:axId val="533471800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3477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Stillasittande!$N$3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Stillasittande!$M$4:$M$8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Stillasittande!$N$4:$N$8</c:f>
              <c:numCache>
                <c:formatCode>0.0%</c:formatCode>
                <c:ptCount val="5"/>
                <c:pt idx="0">
                  <c:v>0.34499999999999997</c:v>
                </c:pt>
                <c:pt idx="1">
                  <c:v>0.23100000000000001</c:v>
                </c:pt>
                <c:pt idx="2">
                  <c:v>0.20300000000000001</c:v>
                </c:pt>
                <c:pt idx="3">
                  <c:v>0.127</c:v>
                </c:pt>
                <c:pt idx="4">
                  <c:v>0.29599999999999999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D6-4A31-BA5A-90EDE647162F}"/>
            </c:ext>
          </c:extLst>
        </c:ser>
        <c:ser>
          <c:idx val="1"/>
          <c:order val="1"/>
          <c:tx>
            <c:strRef>
              <c:f>Stillasittande!$O$3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Stillasittande!$M$4:$M$8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Stillasittande!$O$4:$O$8</c:f>
              <c:numCache>
                <c:formatCode>0.0%</c:formatCode>
                <c:ptCount val="5"/>
                <c:pt idx="0">
                  <c:v>0.23200000000000001</c:v>
                </c:pt>
                <c:pt idx="1">
                  <c:v>0.192</c:v>
                </c:pt>
                <c:pt idx="2">
                  <c:v>0.186</c:v>
                </c:pt>
                <c:pt idx="3">
                  <c:v>9.0999999999999998E-2</c:v>
                </c:pt>
                <c:pt idx="4">
                  <c:v>0.24199999999999999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D6-4A31-BA5A-90EDE6471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7095720"/>
        <c:axId val="447063576"/>
      </c:barChart>
      <c:catAx>
        <c:axId val="447095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47063576"/>
        <c:crosses val="autoZero"/>
        <c:auto val="1"/>
        <c:lblAlgn val="ctr"/>
        <c:lblOffset val="100"/>
        <c:noMultiLvlLbl val="0"/>
      </c:catAx>
      <c:valAx>
        <c:axId val="447063576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47095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'Stillasittande utbildning'!$J$2</c:f>
              <c:strCache>
                <c:ptCount val="1"/>
                <c:pt idx="0">
                  <c:v>Förgymnasial utbildning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0"/>
                  <c:y val="-1.7849833009190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651-454B-8205-446213FD3839}"/>
                </c:ext>
              </c:extLst>
            </c:dLbl>
            <c:dLbl>
              <c:idx val="7"/>
              <c:layout>
                <c:manualLayout>
                  <c:x val="-8.6327556854534641E-17"/>
                  <c:y val="-1.3387374756892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651-454B-8205-446213FD383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'Stillasittande utbildning'!$I$3:$I$16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'Stillasittande utbildning'!$J$3:$J$16</c:f>
              <c:numCache>
                <c:formatCode>General</c:formatCode>
                <c:ptCount val="14"/>
                <c:pt idx="0">
                  <c:v>0.17489711934156379</c:v>
                </c:pt>
                <c:pt idx="1">
                  <c:v>0.26084938500812255</c:v>
                </c:pt>
                <c:pt idx="2">
                  <c:v>0.28884892086330938</c:v>
                </c:pt>
                <c:pt idx="3">
                  <c:v>0.15865572489253615</c:v>
                </c:pt>
                <c:pt idx="4">
                  <c:v>0.27885425442291489</c:v>
                </c:pt>
                <c:pt idx="5">
                  <c:v>0.17119490425824715</c:v>
                </c:pt>
                <c:pt idx="6">
                  <c:v>0.16002310803004044</c:v>
                </c:pt>
                <c:pt idx="7">
                  <c:v>0.16363163371488032</c:v>
                </c:pt>
                <c:pt idx="8">
                  <c:v>0.1658177702320317</c:v>
                </c:pt>
                <c:pt idx="9">
                  <c:v>0.26329679252943566</c:v>
                </c:pt>
                <c:pt idx="10">
                  <c:v>0.246448087431694</c:v>
                </c:pt>
                <c:pt idx="11">
                  <c:v>0.17964853953930182</c:v>
                </c:pt>
                <c:pt idx="12">
                  <c:v>0.17228603186365318</c:v>
                </c:pt>
                <c:pt idx="13">
                  <c:v>0.19917364384291963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51-454B-8205-446213FD3839}"/>
            </c:ext>
          </c:extLst>
        </c:ser>
        <c:ser>
          <c:idx val="1"/>
          <c:order val="1"/>
          <c:tx>
            <c:strRef>
              <c:f>'Stillasittande utbildning'!$K$2</c:f>
              <c:strCache>
                <c:ptCount val="1"/>
                <c:pt idx="0">
                  <c:v>Gymnasial utbildning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4.70883022460934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651-454B-8205-446213FD3839}"/>
                </c:ext>
              </c:extLst>
            </c:dLbl>
            <c:dLbl>
              <c:idx val="2"/>
              <c:layout>
                <c:manualLayout>
                  <c:x val="5.886037780761641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651-454B-8205-446213FD3839}"/>
                </c:ext>
              </c:extLst>
            </c:dLbl>
            <c:dLbl>
              <c:idx val="3"/>
              <c:layout>
                <c:manualLayout>
                  <c:x val="4.7088302246093483E-3"/>
                  <c:y val="-8.181078954023315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651-454B-8205-446213FD3839}"/>
                </c:ext>
              </c:extLst>
            </c:dLbl>
            <c:dLbl>
              <c:idx val="4"/>
              <c:layout>
                <c:manualLayout>
                  <c:x val="7.063245336914022E-3"/>
                  <c:y val="-8.181078954023315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651-454B-8205-446213FD3839}"/>
                </c:ext>
              </c:extLst>
            </c:dLbl>
            <c:dLbl>
              <c:idx val="8"/>
              <c:layout>
                <c:manualLayout>
                  <c:x val="9.41766044921860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651-454B-8205-446213FD3839}"/>
                </c:ext>
              </c:extLst>
            </c:dLbl>
            <c:dLbl>
              <c:idx val="9"/>
              <c:layout>
                <c:manualLayout>
                  <c:x val="7.06324533691393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651-454B-8205-446213FD3839}"/>
                </c:ext>
              </c:extLst>
            </c:dLbl>
            <c:dLbl>
              <c:idx val="11"/>
              <c:layout>
                <c:manualLayout>
                  <c:x val="5.886037780761684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651-454B-8205-446213FD3839}"/>
                </c:ext>
              </c:extLst>
            </c:dLbl>
            <c:dLbl>
              <c:idx val="13"/>
              <c:layout>
                <c:manualLayout>
                  <c:x val="4.7088302246093483E-3"/>
                  <c:y val="-8.181078954023315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C651-454B-8205-446213FD383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'Stillasittande utbildning'!$I$3:$I$16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'Stillasittande utbildning'!$K$3:$K$16</c:f>
              <c:numCache>
                <c:formatCode>General</c:formatCode>
                <c:ptCount val="14"/>
                <c:pt idx="0">
                  <c:v>0.16819923371647513</c:v>
                </c:pt>
                <c:pt idx="1">
                  <c:v>0.13278875379939209</c:v>
                </c:pt>
                <c:pt idx="2">
                  <c:v>0.15559498724631252</c:v>
                </c:pt>
                <c:pt idx="3">
                  <c:v>0.12038383250945042</c:v>
                </c:pt>
                <c:pt idx="4">
                  <c:v>0.1084368530020704</c:v>
                </c:pt>
                <c:pt idx="5">
                  <c:v>0.16654338680597291</c:v>
                </c:pt>
                <c:pt idx="6">
                  <c:v>0.20789779326364694</c:v>
                </c:pt>
                <c:pt idx="7">
                  <c:v>0.15595505617977529</c:v>
                </c:pt>
                <c:pt idx="8">
                  <c:v>0.12392933618843684</c:v>
                </c:pt>
                <c:pt idx="9">
                  <c:v>0.18203883495145631</c:v>
                </c:pt>
                <c:pt idx="11">
                  <c:v>0.11495601173020528</c:v>
                </c:pt>
                <c:pt idx="12">
                  <c:v>0.18209847706250584</c:v>
                </c:pt>
                <c:pt idx="13">
                  <c:v>0.1532878840179496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51-454B-8205-446213FD3839}"/>
            </c:ext>
          </c:extLst>
        </c:ser>
        <c:ser>
          <c:idx val="2"/>
          <c:order val="2"/>
          <c:tx>
            <c:strRef>
              <c:f>'Stillasittande utbildning'!$L$2</c:f>
              <c:strCache>
                <c:ptCount val="1"/>
                <c:pt idx="0">
                  <c:v>Eftergymnasial utbildning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'Stillasittande utbildning'!$I$3:$I$16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'Stillasittande utbildning'!$L$3:$L$16</c:f>
              <c:numCache>
                <c:formatCode>General</c:formatCode>
                <c:ptCount val="14"/>
                <c:pt idx="0">
                  <c:v>0.15991471215351813</c:v>
                </c:pt>
                <c:pt idx="1">
                  <c:v>0.28181633068621464</c:v>
                </c:pt>
                <c:pt idx="2">
                  <c:v>0.17315208156329651</c:v>
                </c:pt>
                <c:pt idx="3">
                  <c:v>0.14127262113251604</c:v>
                </c:pt>
                <c:pt idx="4">
                  <c:v>0.29753086419753089</c:v>
                </c:pt>
                <c:pt idx="5">
                  <c:v>0.28901610171308506</c:v>
                </c:pt>
                <c:pt idx="6">
                  <c:v>0.27881040892193309</c:v>
                </c:pt>
                <c:pt idx="7">
                  <c:v>0.32961586121437425</c:v>
                </c:pt>
                <c:pt idx="8">
                  <c:v>0.21339950372208435</c:v>
                </c:pt>
                <c:pt idx="9">
                  <c:v>0.21725539231009691</c:v>
                </c:pt>
                <c:pt idx="10">
                  <c:v>0.21101209420751116</c:v>
                </c:pt>
                <c:pt idx="11">
                  <c:v>0.17963514519731943</c:v>
                </c:pt>
                <c:pt idx="12">
                  <c:v>0.20715139658732745</c:v>
                </c:pt>
                <c:pt idx="13">
                  <c:v>0.25898772100088613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51-454B-8205-446213FD38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2503368"/>
        <c:axId val="492509600"/>
      </c:barChart>
      <c:catAx>
        <c:axId val="492503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2509600"/>
        <c:crosses val="autoZero"/>
        <c:auto val="1"/>
        <c:lblAlgn val="ctr"/>
        <c:lblOffset val="100"/>
        <c:noMultiLvlLbl val="0"/>
      </c:catAx>
      <c:valAx>
        <c:axId val="492509600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2503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'Frukt o grönt högst 1,3 ggr'!$J$2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'Frukt o grönt högst 1,3 ggr'!$I$3:$I$16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'Frukt o grönt högst 1,3 ggr'!$J$3:$J$16</c:f>
              <c:numCache>
                <c:formatCode>0.0%</c:formatCode>
                <c:ptCount val="14"/>
                <c:pt idx="0">
                  <c:v>0.34038054968287523</c:v>
                </c:pt>
                <c:pt idx="1">
                  <c:v>0.44545003719315646</c:v>
                </c:pt>
                <c:pt idx="2">
                  <c:v>0.398607061872368</c:v>
                </c:pt>
                <c:pt idx="3">
                  <c:v>0.3348277489381784</c:v>
                </c:pt>
                <c:pt idx="4">
                  <c:v>0.3258792437487294</c:v>
                </c:pt>
                <c:pt idx="5">
                  <c:v>0.30401629592241408</c:v>
                </c:pt>
                <c:pt idx="6">
                  <c:v>0.431686978832585</c:v>
                </c:pt>
                <c:pt idx="7">
                  <c:v>0.35492040520984086</c:v>
                </c:pt>
                <c:pt idx="8">
                  <c:v>0.27660529860799282</c:v>
                </c:pt>
                <c:pt idx="9">
                  <c:v>0.32157271188647313</c:v>
                </c:pt>
                <c:pt idx="10">
                  <c:v>0.35827591732094211</c:v>
                </c:pt>
                <c:pt idx="11">
                  <c:v>0.32750572859203936</c:v>
                </c:pt>
                <c:pt idx="12">
                  <c:v>0.41335344118453521</c:v>
                </c:pt>
                <c:pt idx="13">
                  <c:v>0.34396394950791614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CE-48ED-B1BF-C9EDDEE2530B}"/>
            </c:ext>
          </c:extLst>
        </c:ser>
        <c:ser>
          <c:idx val="1"/>
          <c:order val="1"/>
          <c:tx>
            <c:strRef>
              <c:f>'Frukt o grönt högst 1,3 ggr'!$K$2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'Frukt o grönt högst 1,3 ggr'!$I$3:$I$16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'Frukt o grönt högst 1,3 ggr'!$K$3:$K$16</c:f>
              <c:numCache>
                <c:formatCode>0.0%</c:formatCode>
                <c:ptCount val="14"/>
                <c:pt idx="0">
                  <c:v>0.21526491293071509</c:v>
                </c:pt>
                <c:pt idx="1">
                  <c:v>0.16572734196496572</c:v>
                </c:pt>
                <c:pt idx="2">
                  <c:v>0.20441645973749556</c:v>
                </c:pt>
                <c:pt idx="3">
                  <c:v>0.24571428571428572</c:v>
                </c:pt>
                <c:pt idx="4">
                  <c:v>0.20568453026686917</c:v>
                </c:pt>
                <c:pt idx="5">
                  <c:v>0.15634746068743641</c:v>
                </c:pt>
                <c:pt idx="6">
                  <c:v>0.21290095170955234</c:v>
                </c:pt>
                <c:pt idx="7">
                  <c:v>0.26357524564730217</c:v>
                </c:pt>
                <c:pt idx="8">
                  <c:v>0.19435865760757673</c:v>
                </c:pt>
                <c:pt idx="9">
                  <c:v>0.20010388261264772</c:v>
                </c:pt>
                <c:pt idx="10">
                  <c:v>0.21196961274782286</c:v>
                </c:pt>
                <c:pt idx="11">
                  <c:v>0.18058455114822547</c:v>
                </c:pt>
                <c:pt idx="12">
                  <c:v>0.23707338508861875</c:v>
                </c:pt>
                <c:pt idx="13">
                  <c:v>0.18978222048892629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CE-48ED-B1BF-C9EDDEE25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3705248"/>
        <c:axId val="533702296"/>
      </c:barChart>
      <c:catAx>
        <c:axId val="53370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3702296"/>
        <c:crosses val="autoZero"/>
        <c:auto val="1"/>
        <c:lblAlgn val="ctr"/>
        <c:lblOffset val="100"/>
        <c:noMultiLvlLbl val="0"/>
      </c:catAx>
      <c:valAx>
        <c:axId val="533702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370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'Frukt o grönt över tid'!$B$4:$B$5</c:f>
              <c:strCache>
                <c:ptCount val="2"/>
                <c:pt idx="0">
                  <c:v>Kvinnor</c:v>
                </c:pt>
                <c:pt idx="1">
                  <c:v>Riket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'Frukt o grönt över tid'!$A$8:$A$11</c:f>
              <c:strCache>
                <c:ptCount val="4"/>
                <c:pt idx="0">
                  <c:v>2007-2010</c:v>
                </c:pt>
                <c:pt idx="1">
                  <c:v>2011-2014</c:v>
                </c:pt>
                <c:pt idx="2">
                  <c:v>2015-2018</c:v>
                </c:pt>
                <c:pt idx="3">
                  <c:v>2019-2022</c:v>
                </c:pt>
              </c:strCache>
            </c:strRef>
          </c:cat>
          <c:val>
            <c:numRef>
              <c:f>'Frukt o grönt över tid'!$B$8:$B$11</c:f>
              <c:numCache>
                <c:formatCode>General</c:formatCode>
                <c:ptCount val="4"/>
                <c:pt idx="0">
                  <c:v>16.7</c:v>
                </c:pt>
                <c:pt idx="1">
                  <c:v>16.899999999999999</c:v>
                </c:pt>
                <c:pt idx="2">
                  <c:v>18.600000000000001</c:v>
                </c:pt>
                <c:pt idx="3">
                  <c:v>20.5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B9-4435-A17B-044763D57E16}"/>
            </c:ext>
          </c:extLst>
        </c:ser>
        <c:ser>
          <c:idx val="1"/>
          <c:order val="1"/>
          <c:tx>
            <c:strRef>
              <c:f>'Frukt o grönt över tid'!$C$4:$C$5</c:f>
              <c:strCache>
                <c:ptCount val="2"/>
                <c:pt idx="0">
                  <c:v>Kvinnor</c:v>
                </c:pt>
                <c:pt idx="1">
                  <c:v>Jönköpings län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'Frukt o grönt över tid'!$A$8:$A$11</c:f>
              <c:strCache>
                <c:ptCount val="4"/>
                <c:pt idx="0">
                  <c:v>2007-2010</c:v>
                </c:pt>
                <c:pt idx="1">
                  <c:v>2011-2014</c:v>
                </c:pt>
                <c:pt idx="2">
                  <c:v>2015-2018</c:v>
                </c:pt>
                <c:pt idx="3">
                  <c:v>2019-2022</c:v>
                </c:pt>
              </c:strCache>
            </c:strRef>
          </c:cat>
          <c:val>
            <c:numRef>
              <c:f>'Frukt o grönt över tid'!$C$8:$C$11</c:f>
              <c:numCache>
                <c:formatCode>General</c:formatCode>
                <c:ptCount val="4"/>
                <c:pt idx="0">
                  <c:v>17</c:v>
                </c:pt>
                <c:pt idx="1">
                  <c:v>18.3</c:v>
                </c:pt>
                <c:pt idx="2">
                  <c:v>16.8</c:v>
                </c:pt>
                <c:pt idx="3">
                  <c:v>20.7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B9-4435-A17B-044763D57E16}"/>
            </c:ext>
          </c:extLst>
        </c:ser>
        <c:ser>
          <c:idx val="2"/>
          <c:order val="2"/>
          <c:tx>
            <c:strRef>
              <c:f>'Frukt o grönt över tid'!$D$4:$D$7</c:f>
              <c:strCache>
                <c:ptCount val="4"/>
                <c:pt idx="0">
                  <c:v>Män</c:v>
                </c:pt>
                <c:pt idx="1">
                  <c:v>Riket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'Frukt o grönt över tid'!$A$8:$A$11</c:f>
              <c:strCache>
                <c:ptCount val="4"/>
                <c:pt idx="0">
                  <c:v>2007-2010</c:v>
                </c:pt>
                <c:pt idx="1">
                  <c:v>2011-2014</c:v>
                </c:pt>
                <c:pt idx="2">
                  <c:v>2015-2018</c:v>
                </c:pt>
                <c:pt idx="3">
                  <c:v>2019-2022</c:v>
                </c:pt>
              </c:strCache>
            </c:strRef>
          </c:cat>
          <c:val>
            <c:numRef>
              <c:f>'Frukt o grönt över tid'!$D$8:$D$11</c:f>
              <c:numCache>
                <c:formatCode>General</c:formatCode>
                <c:ptCount val="4"/>
                <c:pt idx="0">
                  <c:v>33.799999999999997</c:v>
                </c:pt>
                <c:pt idx="1">
                  <c:v>34</c:v>
                </c:pt>
                <c:pt idx="2">
                  <c:v>35.700000000000003</c:v>
                </c:pt>
                <c:pt idx="3">
                  <c:v>36.9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B9-4435-A17B-044763D57E16}"/>
            </c:ext>
          </c:extLst>
        </c:ser>
        <c:ser>
          <c:idx val="3"/>
          <c:order val="3"/>
          <c:tx>
            <c:strRef>
              <c:f>'Frukt o grönt över tid'!$E$4:$E$7</c:f>
              <c:strCache>
                <c:ptCount val="4"/>
                <c:pt idx="0">
                  <c:v>Män</c:v>
                </c:pt>
                <c:pt idx="1">
                  <c:v>Jönköpings län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'Frukt o grönt över tid'!$A$8:$A$11</c:f>
              <c:strCache>
                <c:ptCount val="4"/>
                <c:pt idx="0">
                  <c:v>2007-2010</c:v>
                </c:pt>
                <c:pt idx="1">
                  <c:v>2011-2014</c:v>
                </c:pt>
                <c:pt idx="2">
                  <c:v>2015-2018</c:v>
                </c:pt>
                <c:pt idx="3">
                  <c:v>2019-2022</c:v>
                </c:pt>
              </c:strCache>
            </c:strRef>
          </c:cat>
          <c:val>
            <c:numRef>
              <c:f>'Frukt o grönt över tid'!$E$8:$E$11</c:f>
              <c:numCache>
                <c:formatCode>General</c:formatCode>
                <c:ptCount val="4"/>
                <c:pt idx="0">
                  <c:v>32.4</c:v>
                </c:pt>
                <c:pt idx="1">
                  <c:v>33.299999999999997</c:v>
                </c:pt>
                <c:pt idx="2">
                  <c:v>36.6</c:v>
                </c:pt>
                <c:pt idx="3">
                  <c:v>35.299999999999997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AB9-4435-A17B-044763D57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8059224"/>
        <c:axId val="728062832"/>
      </c:lineChart>
      <c:catAx>
        <c:axId val="728059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28062832"/>
        <c:crosses val="autoZero"/>
        <c:auto val="1"/>
        <c:lblAlgn val="ctr"/>
        <c:lblOffset val="100"/>
        <c:noMultiLvlLbl val="0"/>
      </c:catAx>
      <c:valAx>
        <c:axId val="72806283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Andel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28059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'Frukt o grönt'!$N$3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'Frukt o grönt'!$M$4:$M$8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'Frukt o grönt'!$N$4:$N$8</c:f>
              <c:numCache>
                <c:formatCode>0.0%</c:formatCode>
                <c:ptCount val="5"/>
                <c:pt idx="0">
                  <c:v>0.44</c:v>
                </c:pt>
                <c:pt idx="1">
                  <c:v>0.34499999999999997</c:v>
                </c:pt>
                <c:pt idx="2">
                  <c:v>0.35399999999999998</c:v>
                </c:pt>
                <c:pt idx="3">
                  <c:v>0.252</c:v>
                </c:pt>
                <c:pt idx="4">
                  <c:v>0.27300000000000002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78-4962-BE2E-73E5088E2D3D}"/>
            </c:ext>
          </c:extLst>
        </c:ser>
        <c:ser>
          <c:idx val="1"/>
          <c:order val="1"/>
          <c:tx>
            <c:strRef>
              <c:f>'Frukt o grönt'!$O$3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'Frukt o grönt'!$M$4:$M$8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'Frukt o grönt'!$O$4:$O$8</c:f>
              <c:numCache>
                <c:formatCode>0.0%</c:formatCode>
                <c:ptCount val="5"/>
                <c:pt idx="0">
                  <c:v>0.25</c:v>
                </c:pt>
                <c:pt idx="1">
                  <c:v>0.17499999999999999</c:v>
                </c:pt>
                <c:pt idx="2">
                  <c:v>0.188</c:v>
                </c:pt>
                <c:pt idx="3">
                  <c:v>0.14199999999999999</c:v>
                </c:pt>
                <c:pt idx="4">
                  <c:v>0.27100000000000002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78-4962-BE2E-73E5088E2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1858280"/>
        <c:axId val="541859920"/>
      </c:barChart>
      <c:catAx>
        <c:axId val="541858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1859920"/>
        <c:crosses val="autoZero"/>
        <c:auto val="1"/>
        <c:lblAlgn val="ctr"/>
        <c:lblOffset val="100"/>
        <c:noMultiLvlLbl val="0"/>
      </c:catAx>
      <c:valAx>
        <c:axId val="54185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Andel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1858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'Sötade drycker'!$J$2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'Sötade drycker'!$I$3:$I$16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'Sötade drycker'!$J$3:$J$16</c:f>
              <c:numCache>
                <c:formatCode>0.0%</c:formatCode>
                <c:ptCount val="14"/>
                <c:pt idx="0">
                  <c:v>0.38894792773645059</c:v>
                </c:pt>
                <c:pt idx="1">
                  <c:v>0.41165366221998489</c:v>
                </c:pt>
                <c:pt idx="2">
                  <c:v>0.40659611124784639</c:v>
                </c:pt>
                <c:pt idx="3">
                  <c:v>0.34123563218390807</c:v>
                </c:pt>
                <c:pt idx="4">
                  <c:v>0.41664966333401343</c:v>
                </c:pt>
                <c:pt idx="5">
                  <c:v>0.32581656932727671</c:v>
                </c:pt>
                <c:pt idx="6">
                  <c:v>0.46427427106696567</c:v>
                </c:pt>
                <c:pt idx="7">
                  <c:v>0.40364715247123528</c:v>
                </c:pt>
                <c:pt idx="8">
                  <c:v>0.36528962730130216</c:v>
                </c:pt>
                <c:pt idx="9">
                  <c:v>0.30985915492957744</c:v>
                </c:pt>
                <c:pt idx="10">
                  <c:v>0.41674702667952429</c:v>
                </c:pt>
                <c:pt idx="11">
                  <c:v>0.37057010785824346</c:v>
                </c:pt>
                <c:pt idx="12">
                  <c:v>0.45441458733205375</c:v>
                </c:pt>
                <c:pt idx="13">
                  <c:v>0.37200155710968225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45-48FE-86E2-40B93D952222}"/>
            </c:ext>
          </c:extLst>
        </c:ser>
        <c:ser>
          <c:idx val="1"/>
          <c:order val="1"/>
          <c:tx>
            <c:strRef>
              <c:f>'Sötade drycker'!$K$2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'Sötade drycker'!$I$3:$I$16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'Sötade drycker'!$K$3:$K$16</c:f>
              <c:numCache>
                <c:formatCode>0.0%</c:formatCode>
                <c:ptCount val="14"/>
                <c:pt idx="0">
                  <c:v>0.23039762170196953</c:v>
                </c:pt>
                <c:pt idx="1">
                  <c:v>0.26433761014067086</c:v>
                </c:pt>
                <c:pt idx="2">
                  <c:v>0.29166666666666669</c:v>
                </c:pt>
                <c:pt idx="3">
                  <c:v>0.23978123200921128</c:v>
                </c:pt>
                <c:pt idx="4">
                  <c:v>0.28659070990359337</c:v>
                </c:pt>
                <c:pt idx="5">
                  <c:v>0.30891714451923874</c:v>
                </c:pt>
                <c:pt idx="6">
                  <c:v>0.26330630948184702</c:v>
                </c:pt>
                <c:pt idx="7">
                  <c:v>0.28911388023537554</c:v>
                </c:pt>
                <c:pt idx="8">
                  <c:v>0.28150741350906094</c:v>
                </c:pt>
                <c:pt idx="9">
                  <c:v>0.27772709500847126</c:v>
                </c:pt>
                <c:pt idx="10">
                  <c:v>0.27833519137866963</c:v>
                </c:pt>
                <c:pt idx="11">
                  <c:v>0.24940459178812993</c:v>
                </c:pt>
                <c:pt idx="12">
                  <c:v>0.26104830421377184</c:v>
                </c:pt>
                <c:pt idx="13">
                  <c:v>0.28679888013901722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45-48FE-86E2-40B93D952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5498080"/>
        <c:axId val="535503328"/>
      </c:barChart>
      <c:catAx>
        <c:axId val="53549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5503328"/>
        <c:crosses val="autoZero"/>
        <c:auto val="1"/>
        <c:lblAlgn val="ctr"/>
        <c:lblOffset val="100"/>
        <c:noMultiLvlLbl val="0"/>
      </c:catAx>
      <c:valAx>
        <c:axId val="53550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549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'Sötade drycker'!$N$3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'Sötade drycker'!$M$4:$M$8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'Sötade drycker'!$N$4:$N$8</c:f>
              <c:numCache>
                <c:formatCode>0.0%</c:formatCode>
                <c:ptCount val="5"/>
                <c:pt idx="0">
                  <c:v>0.60199999999999998</c:v>
                </c:pt>
                <c:pt idx="1">
                  <c:v>0.379</c:v>
                </c:pt>
                <c:pt idx="2">
                  <c:v>0.30399999999999999</c:v>
                </c:pt>
                <c:pt idx="3">
                  <c:v>0.255</c:v>
                </c:pt>
                <c:pt idx="4">
                  <c:v>0.32900000000000001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DA-421F-9ED8-2259ED314776}"/>
            </c:ext>
          </c:extLst>
        </c:ser>
        <c:ser>
          <c:idx val="1"/>
          <c:order val="1"/>
          <c:tx>
            <c:strRef>
              <c:f>'Sötade drycker'!$O$3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'Sötade drycker'!$M$4:$M$8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'Sötade drycker'!$O$4:$O$8</c:f>
              <c:numCache>
                <c:formatCode>0.0%</c:formatCode>
                <c:ptCount val="5"/>
                <c:pt idx="0">
                  <c:v>0.59799999999999998</c:v>
                </c:pt>
                <c:pt idx="1">
                  <c:v>0.30099999999999999</c:v>
                </c:pt>
                <c:pt idx="2">
                  <c:v>0.187</c:v>
                </c:pt>
                <c:pt idx="3">
                  <c:v>0.16200000000000001</c:v>
                </c:pt>
                <c:pt idx="4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DA-421F-9ED8-2259ED314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6573632"/>
        <c:axId val="446572648"/>
      </c:barChart>
      <c:catAx>
        <c:axId val="44657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46572648"/>
        <c:crosses val="autoZero"/>
        <c:auto val="1"/>
        <c:lblAlgn val="ctr"/>
        <c:lblOffset val="100"/>
        <c:noMultiLvlLbl val="0"/>
      </c:catAx>
      <c:valAx>
        <c:axId val="4465726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Andel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4657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'Allmän hälsa'!$N$3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'Allmän hälsa'!$M$4:$M$8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'Allmän hälsa'!$N$4:$N$8</c:f>
              <c:numCache>
                <c:formatCode>0.0%</c:formatCode>
                <c:ptCount val="5"/>
                <c:pt idx="0">
                  <c:v>0.85899999999999999</c:v>
                </c:pt>
                <c:pt idx="1">
                  <c:v>0.84099999999999997</c:v>
                </c:pt>
                <c:pt idx="2">
                  <c:v>0.79600000000000004</c:v>
                </c:pt>
                <c:pt idx="3">
                  <c:v>0.63700000000000001</c:v>
                </c:pt>
                <c:pt idx="4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C1-45E3-B8FD-5163D35B5A01}"/>
            </c:ext>
          </c:extLst>
        </c:ser>
        <c:ser>
          <c:idx val="1"/>
          <c:order val="1"/>
          <c:tx>
            <c:strRef>
              <c:f>'Allmän hälsa'!$O$3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'Allmän hälsa'!$M$4:$M$8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'Allmän hälsa'!$O$4:$O$8</c:f>
              <c:numCache>
                <c:formatCode>0.0%</c:formatCode>
                <c:ptCount val="5"/>
                <c:pt idx="0">
                  <c:v>0.73799999999999999</c:v>
                </c:pt>
                <c:pt idx="1">
                  <c:v>0.74099999999999999</c:v>
                </c:pt>
                <c:pt idx="2">
                  <c:v>0.67500000000000004</c:v>
                </c:pt>
                <c:pt idx="3">
                  <c:v>0.60899999999999999</c:v>
                </c:pt>
                <c:pt idx="4">
                  <c:v>0.34599999999999997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C1-45E3-B8FD-5163D35B5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9651512"/>
        <c:axId val="349654136"/>
      </c:barChart>
      <c:catAx>
        <c:axId val="349651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9654136"/>
        <c:crosses val="autoZero"/>
        <c:auto val="1"/>
        <c:lblAlgn val="ctr"/>
        <c:lblOffset val="100"/>
        <c:noMultiLvlLbl val="0"/>
      </c:catAx>
      <c:valAx>
        <c:axId val="3496541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49651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'Sötade drycker utbildning'!$J$2</c:f>
              <c:strCache>
                <c:ptCount val="1"/>
                <c:pt idx="0">
                  <c:v>Förgymnasial utbildning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'Sötade drycker utbildning'!$I$3:$I$16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'Sötade drycker utbildning'!$J$3:$J$16</c:f>
              <c:numCache>
                <c:formatCode>General</c:formatCode>
                <c:ptCount val="14"/>
                <c:pt idx="0">
                  <c:v>0.26078028747433263</c:v>
                </c:pt>
                <c:pt idx="1">
                  <c:v>0.46082621082621084</c:v>
                </c:pt>
                <c:pt idx="2">
                  <c:v>0.3751030502885408</c:v>
                </c:pt>
                <c:pt idx="3">
                  <c:v>0.29992076069730589</c:v>
                </c:pt>
                <c:pt idx="4">
                  <c:v>0.46906354515050169</c:v>
                </c:pt>
                <c:pt idx="5">
                  <c:v>0.31073727774371551</c:v>
                </c:pt>
                <c:pt idx="6">
                  <c:v>0.32454128440366969</c:v>
                </c:pt>
                <c:pt idx="7">
                  <c:v>0.39034284218790893</c:v>
                </c:pt>
                <c:pt idx="8">
                  <c:v>0.29512813292030415</c:v>
                </c:pt>
                <c:pt idx="9">
                  <c:v>0.3944698627411975</c:v>
                </c:pt>
                <c:pt idx="10">
                  <c:v>0.42261904761904762</c:v>
                </c:pt>
                <c:pt idx="11">
                  <c:v>0.28266119294856312</c:v>
                </c:pt>
                <c:pt idx="12">
                  <c:v>0.44483383685800604</c:v>
                </c:pt>
                <c:pt idx="13">
                  <c:v>0.35565335219982491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73-4F8B-84B3-4891A3EDD84C}"/>
            </c:ext>
          </c:extLst>
        </c:ser>
        <c:ser>
          <c:idx val="1"/>
          <c:order val="1"/>
          <c:tx>
            <c:strRef>
              <c:f>'Sötade drycker utbildning'!$K$2</c:f>
              <c:strCache>
                <c:ptCount val="1"/>
                <c:pt idx="0">
                  <c:v>Gymnasial utbildning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'Sötade drycker utbildning'!$I$3:$I$16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'Sötade drycker utbildning'!$K$3:$K$16</c:f>
              <c:numCache>
                <c:formatCode>General</c:formatCode>
                <c:ptCount val="14"/>
                <c:pt idx="0">
                  <c:v>0.37941397445529679</c:v>
                </c:pt>
                <c:pt idx="1">
                  <c:v>0.3263257575757576</c:v>
                </c:pt>
                <c:pt idx="2">
                  <c:v>0.4145519874242084</c:v>
                </c:pt>
                <c:pt idx="3">
                  <c:v>0.28311840562719814</c:v>
                </c:pt>
                <c:pt idx="4">
                  <c:v>0.32185706833594163</c:v>
                </c:pt>
                <c:pt idx="5">
                  <c:v>0.30806662923451245</c:v>
                </c:pt>
                <c:pt idx="6">
                  <c:v>0.48076923076923078</c:v>
                </c:pt>
                <c:pt idx="7">
                  <c:v>0.36179835062516624</c:v>
                </c:pt>
                <c:pt idx="8">
                  <c:v>0.37222370885737222</c:v>
                </c:pt>
                <c:pt idx="9">
                  <c:v>0.26321789938720253</c:v>
                </c:pt>
                <c:pt idx="10">
                  <c:v>0.35152151101783846</c:v>
                </c:pt>
                <c:pt idx="11">
                  <c:v>0.37372434017595313</c:v>
                </c:pt>
                <c:pt idx="12">
                  <c:v>0.41801364103522376</c:v>
                </c:pt>
                <c:pt idx="13">
                  <c:v>0.34380142384507456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73-4F8B-84B3-4891A3EDD84C}"/>
            </c:ext>
          </c:extLst>
        </c:ser>
        <c:ser>
          <c:idx val="2"/>
          <c:order val="2"/>
          <c:tx>
            <c:strRef>
              <c:f>'Sötade drycker utbildning'!$L$2</c:f>
              <c:strCache>
                <c:ptCount val="1"/>
                <c:pt idx="0">
                  <c:v>Eftergymnasial utbildning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'Sötade drycker utbildning'!$I$3:$I$16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'Sötade drycker utbildning'!$L$3:$L$16</c:f>
              <c:numCache>
                <c:formatCode>General</c:formatCode>
                <c:ptCount val="14"/>
                <c:pt idx="0">
                  <c:v>0.23419540229885058</c:v>
                </c:pt>
                <c:pt idx="1">
                  <c:v>0.26766856214459789</c:v>
                </c:pt>
                <c:pt idx="2">
                  <c:v>0.22480491449443801</c:v>
                </c:pt>
                <c:pt idx="3">
                  <c:v>0.31213535589264879</c:v>
                </c:pt>
                <c:pt idx="4">
                  <c:v>0.30709876543209874</c:v>
                </c:pt>
                <c:pt idx="5">
                  <c:v>0.32869658119658118</c:v>
                </c:pt>
                <c:pt idx="6">
                  <c:v>0.23543990086741015</c:v>
                </c:pt>
                <c:pt idx="7">
                  <c:v>0.28737412858249417</c:v>
                </c:pt>
                <c:pt idx="8">
                  <c:v>0.27412172191984169</c:v>
                </c:pt>
                <c:pt idx="9">
                  <c:v>0.2029748992872637</c:v>
                </c:pt>
                <c:pt idx="10">
                  <c:v>0.27148313176320815</c:v>
                </c:pt>
                <c:pt idx="11">
                  <c:v>0.26433358153387937</c:v>
                </c:pt>
                <c:pt idx="12">
                  <c:v>0.2199349945828819</c:v>
                </c:pt>
                <c:pt idx="13">
                  <c:v>0.29066565777581604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73-4F8B-84B3-4891A3EDD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9628408"/>
        <c:axId val="679633984"/>
      </c:barChart>
      <c:catAx>
        <c:axId val="679628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79633984"/>
        <c:crosses val="autoZero"/>
        <c:auto val="1"/>
        <c:lblAlgn val="ctr"/>
        <c:lblOffset val="100"/>
        <c:noMultiLvlLbl val="0"/>
      </c:catAx>
      <c:valAx>
        <c:axId val="679633984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79628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'Röker dagligen'!$J$2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'Röker dagligen'!$I$3:$I$16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'Röker dagligen'!$J$3:$J$16</c:f>
              <c:numCache>
                <c:formatCode>0.0%</c:formatCode>
                <c:ptCount val="14"/>
                <c:pt idx="0">
                  <c:v>4.8564338886919529E-2</c:v>
                </c:pt>
                <c:pt idx="1">
                  <c:v>5.2091159529176062E-2</c:v>
                </c:pt>
                <c:pt idx="2">
                  <c:v>0.10680006507239304</c:v>
                </c:pt>
                <c:pt idx="3">
                  <c:v>6.3252301156478646E-2</c:v>
                </c:pt>
                <c:pt idx="4">
                  <c:v>2.1960146400976006E-2</c:v>
                </c:pt>
                <c:pt idx="5">
                  <c:v>5.2583158958077775E-2</c:v>
                </c:pt>
                <c:pt idx="6">
                  <c:v>6.8668157138294481E-2</c:v>
                </c:pt>
                <c:pt idx="7">
                  <c:v>6.6859623733719245E-2</c:v>
                </c:pt>
                <c:pt idx="8">
                  <c:v>8.020786262991414E-2</c:v>
                </c:pt>
                <c:pt idx="9">
                  <c:v>5.6182759994687206E-2</c:v>
                </c:pt>
                <c:pt idx="10">
                  <c:v>8.3118556701030924E-2</c:v>
                </c:pt>
                <c:pt idx="11">
                  <c:v>6.0934037838759163E-2</c:v>
                </c:pt>
                <c:pt idx="12">
                  <c:v>4.3943237128950437E-2</c:v>
                </c:pt>
                <c:pt idx="13">
                  <c:v>5.9989136776036532E-2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CE-458A-A14A-DBCE0EB84AC1}"/>
            </c:ext>
          </c:extLst>
        </c:ser>
        <c:ser>
          <c:idx val="1"/>
          <c:order val="1"/>
          <c:tx>
            <c:strRef>
              <c:f>'Röker dagligen'!$K$2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8.19423388322162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4CE-458A-A14A-DBCE0EB84AC1}"/>
                </c:ext>
              </c:extLst>
            </c:dLbl>
            <c:dLbl>
              <c:idx val="9"/>
              <c:layout>
                <c:manualLayout>
                  <c:x val="8.1942338832215293E-3"/>
                  <c:y val="-1.533083419108769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4CE-458A-A14A-DBCE0EB84A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'Röker dagligen'!$I$3:$I$16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'Röker dagligen'!$K$3:$K$16</c:f>
              <c:numCache>
                <c:formatCode>0.0%</c:formatCode>
                <c:ptCount val="14"/>
                <c:pt idx="0">
                  <c:v>5.9107806691449813E-2</c:v>
                </c:pt>
                <c:pt idx="1">
                  <c:v>6.8613815484469168E-2</c:v>
                </c:pt>
                <c:pt idx="2">
                  <c:v>6.427997500223194E-2</c:v>
                </c:pt>
                <c:pt idx="3">
                  <c:v>0.10114285714285715</c:v>
                </c:pt>
                <c:pt idx="4">
                  <c:v>5.4541503694046069E-2</c:v>
                </c:pt>
                <c:pt idx="5">
                  <c:v>5.5540892745208008E-2</c:v>
                </c:pt>
                <c:pt idx="6">
                  <c:v>6.4652143359100495E-2</c:v>
                </c:pt>
                <c:pt idx="7">
                  <c:v>0.12086866239833881</c:v>
                </c:pt>
                <c:pt idx="8">
                  <c:v>3.2331136738056016E-2</c:v>
                </c:pt>
                <c:pt idx="9">
                  <c:v>5.3212199870214152E-2</c:v>
                </c:pt>
                <c:pt idx="10">
                  <c:v>9.5786151847039175E-2</c:v>
                </c:pt>
                <c:pt idx="11">
                  <c:v>7.7816934946185357E-2</c:v>
                </c:pt>
                <c:pt idx="12">
                  <c:v>6.5177590626144269E-2</c:v>
                </c:pt>
                <c:pt idx="13">
                  <c:v>6.6391010495082142E-2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CE-458A-A14A-DBCE0EB84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5498080"/>
        <c:axId val="535498408"/>
      </c:barChart>
      <c:catAx>
        <c:axId val="53549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5498408"/>
        <c:crosses val="autoZero"/>
        <c:auto val="1"/>
        <c:lblAlgn val="ctr"/>
        <c:lblOffset val="100"/>
        <c:noMultiLvlLbl val="0"/>
      </c:catAx>
      <c:valAx>
        <c:axId val="535498408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549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'Röker dagligen över tid'!$B$4:$B$5</c:f>
              <c:strCache>
                <c:ptCount val="2"/>
                <c:pt idx="0">
                  <c:v>Kvinnor</c:v>
                </c:pt>
                <c:pt idx="1">
                  <c:v>Riket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'Röker dagligen över tid'!$A$8:$A$11</c:f>
              <c:strCache>
                <c:ptCount val="4"/>
                <c:pt idx="0">
                  <c:v>2007-2010</c:v>
                </c:pt>
                <c:pt idx="1">
                  <c:v>2011-2014</c:v>
                </c:pt>
                <c:pt idx="2">
                  <c:v>2015-2018</c:v>
                </c:pt>
                <c:pt idx="3">
                  <c:v>2019-2022</c:v>
                </c:pt>
              </c:strCache>
            </c:strRef>
          </c:cat>
          <c:val>
            <c:numRef>
              <c:f>'Röker dagligen över tid'!$B$8:$B$11</c:f>
              <c:numCache>
                <c:formatCode>General</c:formatCode>
                <c:ptCount val="4"/>
                <c:pt idx="0">
                  <c:v>14.3</c:v>
                </c:pt>
                <c:pt idx="1">
                  <c:v>11.9</c:v>
                </c:pt>
                <c:pt idx="2">
                  <c:v>9.4</c:v>
                </c:pt>
                <c:pt idx="3">
                  <c:v>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33-45E9-9907-17F2B20515A7}"/>
            </c:ext>
          </c:extLst>
        </c:ser>
        <c:ser>
          <c:idx val="1"/>
          <c:order val="1"/>
          <c:tx>
            <c:strRef>
              <c:f>'Röker dagligen över tid'!$C$4:$C$5</c:f>
              <c:strCache>
                <c:ptCount val="2"/>
                <c:pt idx="0">
                  <c:v>Kvinnor</c:v>
                </c:pt>
                <c:pt idx="1">
                  <c:v>Jönköpings län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'Röker dagligen över tid'!$A$8:$A$11</c:f>
              <c:strCache>
                <c:ptCount val="4"/>
                <c:pt idx="0">
                  <c:v>2007-2010</c:v>
                </c:pt>
                <c:pt idx="1">
                  <c:v>2011-2014</c:v>
                </c:pt>
                <c:pt idx="2">
                  <c:v>2015-2018</c:v>
                </c:pt>
                <c:pt idx="3">
                  <c:v>2019-2022</c:v>
                </c:pt>
              </c:strCache>
            </c:strRef>
          </c:cat>
          <c:val>
            <c:numRef>
              <c:f>'Röker dagligen över tid'!$C$8:$C$11</c:f>
              <c:numCache>
                <c:formatCode>General</c:formatCode>
                <c:ptCount val="4"/>
                <c:pt idx="0">
                  <c:v>12.9</c:v>
                </c:pt>
                <c:pt idx="1">
                  <c:v>10.6</c:v>
                </c:pt>
                <c:pt idx="2">
                  <c:v>9.5</c:v>
                </c:pt>
                <c:pt idx="3">
                  <c:v>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33-45E9-9907-17F2B20515A7}"/>
            </c:ext>
          </c:extLst>
        </c:ser>
        <c:ser>
          <c:idx val="2"/>
          <c:order val="2"/>
          <c:tx>
            <c:strRef>
              <c:f>'Röker dagligen över tid'!$D$4:$D$7</c:f>
              <c:strCache>
                <c:ptCount val="4"/>
                <c:pt idx="0">
                  <c:v>Män</c:v>
                </c:pt>
                <c:pt idx="1">
                  <c:v>Riket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'Röker dagligen över tid'!$A$8:$A$11</c:f>
              <c:strCache>
                <c:ptCount val="4"/>
                <c:pt idx="0">
                  <c:v>2007-2010</c:v>
                </c:pt>
                <c:pt idx="1">
                  <c:v>2011-2014</c:v>
                </c:pt>
                <c:pt idx="2">
                  <c:v>2015-2018</c:v>
                </c:pt>
                <c:pt idx="3">
                  <c:v>2019-2022</c:v>
                </c:pt>
              </c:strCache>
            </c:strRef>
          </c:cat>
          <c:val>
            <c:numRef>
              <c:f>'Röker dagligen över tid'!$D$8:$D$11</c:f>
              <c:numCache>
                <c:formatCode>General</c:formatCode>
                <c:ptCount val="4"/>
                <c:pt idx="0">
                  <c:v>11.8</c:v>
                </c:pt>
                <c:pt idx="1">
                  <c:v>10.199999999999999</c:v>
                </c:pt>
                <c:pt idx="2">
                  <c:v>7.8</c:v>
                </c:pt>
                <c:pt idx="3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33-45E9-9907-17F2B20515A7}"/>
            </c:ext>
          </c:extLst>
        </c:ser>
        <c:ser>
          <c:idx val="3"/>
          <c:order val="3"/>
          <c:tx>
            <c:strRef>
              <c:f>'Röker dagligen över tid'!$E$4:$E$7</c:f>
              <c:strCache>
                <c:ptCount val="4"/>
                <c:pt idx="0">
                  <c:v>Män</c:v>
                </c:pt>
                <c:pt idx="1">
                  <c:v>Jönköpings län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'Röker dagligen över tid'!$A$8:$A$11</c:f>
              <c:strCache>
                <c:ptCount val="4"/>
                <c:pt idx="0">
                  <c:v>2007-2010</c:v>
                </c:pt>
                <c:pt idx="1">
                  <c:v>2011-2014</c:v>
                </c:pt>
                <c:pt idx="2">
                  <c:v>2015-2018</c:v>
                </c:pt>
                <c:pt idx="3">
                  <c:v>2019-2022</c:v>
                </c:pt>
              </c:strCache>
            </c:strRef>
          </c:cat>
          <c:val>
            <c:numRef>
              <c:f>'Röker dagligen över tid'!$E$8:$E$11</c:f>
              <c:numCache>
                <c:formatCode>General</c:formatCode>
                <c:ptCount val="4"/>
                <c:pt idx="0">
                  <c:v>9.8000000000000007</c:v>
                </c:pt>
                <c:pt idx="1">
                  <c:v>9.6999999999999993</c:v>
                </c:pt>
                <c:pt idx="2">
                  <c:v>8.3000000000000007</c:v>
                </c:pt>
                <c:pt idx="3">
                  <c:v>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333-45E9-9907-17F2B2051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3498368"/>
        <c:axId val="533494432"/>
      </c:lineChart>
      <c:catAx>
        <c:axId val="53349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3494432"/>
        <c:crosses val="autoZero"/>
        <c:auto val="1"/>
        <c:lblAlgn val="ctr"/>
        <c:lblOffset val="100"/>
        <c:noMultiLvlLbl val="0"/>
      </c:catAx>
      <c:valAx>
        <c:axId val="53349443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Andel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3349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'Röker dagligen'!$N$3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'Röker dagligen'!$M$4:$M$7</c:f>
              <c:strCache>
                <c:ptCount val="4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 år och äldre</c:v>
                </c:pt>
              </c:strCache>
            </c:strRef>
          </c:cat>
          <c:val>
            <c:numRef>
              <c:f>'Röker dagligen'!$N$4:$N$7</c:f>
              <c:numCache>
                <c:formatCode>0.0%</c:formatCode>
                <c:ptCount val="4"/>
                <c:pt idx="1">
                  <c:v>3.7999999999999999E-2</c:v>
                </c:pt>
                <c:pt idx="2">
                  <c:v>7.6999999999999999E-2</c:v>
                </c:pt>
                <c:pt idx="3">
                  <c:v>6.8000000000000005E-2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55-4938-84B3-E8B362057D24}"/>
            </c:ext>
          </c:extLst>
        </c:ser>
        <c:ser>
          <c:idx val="1"/>
          <c:order val="1"/>
          <c:tx>
            <c:strRef>
              <c:f>'Röker dagligen'!$O$3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'Röker dagligen'!$M$4:$M$7</c:f>
              <c:strCache>
                <c:ptCount val="4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 år och äldre</c:v>
                </c:pt>
              </c:strCache>
            </c:strRef>
          </c:cat>
          <c:val>
            <c:numRef>
              <c:f>'Röker dagligen'!$O$4:$O$7</c:f>
              <c:numCache>
                <c:formatCode>0.0%</c:formatCode>
                <c:ptCount val="4"/>
                <c:pt idx="0">
                  <c:v>5.2999999999999999E-2</c:v>
                </c:pt>
                <c:pt idx="1">
                  <c:v>3.3000000000000002E-2</c:v>
                </c:pt>
                <c:pt idx="2">
                  <c:v>7.9000000000000001E-2</c:v>
                </c:pt>
                <c:pt idx="3">
                  <c:v>8.7999999999999995E-2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55-4938-84B3-E8B362057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3842200"/>
        <c:axId val="543836624"/>
      </c:barChart>
      <c:catAx>
        <c:axId val="543842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3836624"/>
        <c:crosses val="autoZero"/>
        <c:auto val="1"/>
        <c:lblAlgn val="ctr"/>
        <c:lblOffset val="100"/>
        <c:noMultiLvlLbl val="0"/>
      </c:catAx>
      <c:valAx>
        <c:axId val="543836624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3842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'Snusar dagligen totalt'!$J$2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'Snusar dagligen totalt'!$I$3:$I$16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'Snusar dagligen totalt'!$J$3:$J$16</c:f>
              <c:numCache>
                <c:formatCode>0.0%</c:formatCode>
                <c:ptCount val="14"/>
                <c:pt idx="0">
                  <c:v>0.21446295639844026</c:v>
                </c:pt>
                <c:pt idx="1">
                  <c:v>0.19523986612123465</c:v>
                </c:pt>
                <c:pt idx="2">
                  <c:v>0.19709764696236778</c:v>
                </c:pt>
                <c:pt idx="3">
                  <c:v>0.14464369985842379</c:v>
                </c:pt>
                <c:pt idx="4">
                  <c:v>0.15412844036697249</c:v>
                </c:pt>
                <c:pt idx="5">
                  <c:v>0.17222800905139901</c:v>
                </c:pt>
                <c:pt idx="6">
                  <c:v>0.14093529788597053</c:v>
                </c:pt>
                <c:pt idx="7">
                  <c:v>0.17724655637344217</c:v>
                </c:pt>
                <c:pt idx="8">
                  <c:v>0.19814731134206959</c:v>
                </c:pt>
                <c:pt idx="9">
                  <c:v>0.18042251673008791</c:v>
                </c:pt>
                <c:pt idx="10">
                  <c:v>0.21554487179487183</c:v>
                </c:pt>
                <c:pt idx="11">
                  <c:v>0.22066009429918559</c:v>
                </c:pt>
                <c:pt idx="12">
                  <c:v>0.16597824590389645</c:v>
                </c:pt>
                <c:pt idx="13">
                  <c:v>0.18090745220497081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34-4704-90E2-F68A8A08A4B6}"/>
            </c:ext>
          </c:extLst>
        </c:ser>
        <c:ser>
          <c:idx val="1"/>
          <c:order val="1"/>
          <c:tx>
            <c:strRef>
              <c:f>'Snusar dagligen totalt'!$K$2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'Snusar dagligen totalt'!$I$3:$I$16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'Snusar dagligen totalt'!$K$3:$K$16</c:f>
              <c:numCache>
                <c:formatCode>0.0%</c:formatCode>
                <c:ptCount val="14"/>
                <c:pt idx="0">
                  <c:v>5.0713749060856496E-2</c:v>
                </c:pt>
                <c:pt idx="1">
                  <c:v>3.6528254761161408E-2</c:v>
                </c:pt>
                <c:pt idx="2">
                  <c:v>2.2881054131054134E-2</c:v>
                </c:pt>
                <c:pt idx="3">
                  <c:v>3.4136546184738957E-2</c:v>
                </c:pt>
                <c:pt idx="4">
                  <c:v>7.7802197802197798E-2</c:v>
                </c:pt>
                <c:pt idx="5">
                  <c:v>5.9163612129290243E-2</c:v>
                </c:pt>
                <c:pt idx="6">
                  <c:v>3.9464411557434811E-2</c:v>
                </c:pt>
                <c:pt idx="7">
                  <c:v>5.9012689031809493E-2</c:v>
                </c:pt>
                <c:pt idx="8">
                  <c:v>3.4768211920529798E-2</c:v>
                </c:pt>
                <c:pt idx="9">
                  <c:v>3.52189284742997E-2</c:v>
                </c:pt>
                <c:pt idx="10">
                  <c:v>4.9814126394052041E-2</c:v>
                </c:pt>
                <c:pt idx="11">
                  <c:v>4.4734568493808198E-2</c:v>
                </c:pt>
                <c:pt idx="12">
                  <c:v>4.9057732575530963E-2</c:v>
                </c:pt>
                <c:pt idx="13">
                  <c:v>5.0383534066849457E-2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34-4704-90E2-F68A8A08A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8119904"/>
        <c:axId val="728117280"/>
      </c:barChart>
      <c:catAx>
        <c:axId val="72811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28117280"/>
        <c:crosses val="autoZero"/>
        <c:auto val="1"/>
        <c:lblAlgn val="ctr"/>
        <c:lblOffset val="100"/>
        <c:noMultiLvlLbl val="0"/>
      </c:catAx>
      <c:valAx>
        <c:axId val="728117280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2811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'Snusar dagligen över tid'!$B$4:$B$5</c:f>
              <c:strCache>
                <c:ptCount val="2"/>
                <c:pt idx="0">
                  <c:v>Kvinnor</c:v>
                </c:pt>
                <c:pt idx="1">
                  <c:v>Riket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'Snusar dagligen över tid'!$A$8:$A$11</c:f>
              <c:strCache>
                <c:ptCount val="4"/>
                <c:pt idx="0">
                  <c:v>2007-2010</c:v>
                </c:pt>
                <c:pt idx="1">
                  <c:v>2011-2014</c:v>
                </c:pt>
                <c:pt idx="2">
                  <c:v>2015-2018</c:v>
                </c:pt>
                <c:pt idx="3">
                  <c:v>2019-2022</c:v>
                </c:pt>
              </c:strCache>
            </c:strRef>
          </c:cat>
          <c:val>
            <c:numRef>
              <c:f>'Snusar dagligen över tid'!$B$8:$B$11</c:f>
              <c:numCache>
                <c:formatCode>General</c:formatCode>
                <c:ptCount val="4"/>
                <c:pt idx="0">
                  <c:v>3.8</c:v>
                </c:pt>
                <c:pt idx="1">
                  <c:v>3.6</c:v>
                </c:pt>
                <c:pt idx="2">
                  <c:v>4</c:v>
                </c:pt>
                <c:pt idx="3">
                  <c:v>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56-4AF3-90F8-6AF1A416A9AA}"/>
            </c:ext>
          </c:extLst>
        </c:ser>
        <c:ser>
          <c:idx val="1"/>
          <c:order val="1"/>
          <c:tx>
            <c:strRef>
              <c:f>'Snusar dagligen över tid'!$C$4:$C$5</c:f>
              <c:strCache>
                <c:ptCount val="2"/>
                <c:pt idx="0">
                  <c:v>Kvinnor</c:v>
                </c:pt>
                <c:pt idx="1">
                  <c:v>Jönköpings län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'Snusar dagligen över tid'!$A$8:$A$11</c:f>
              <c:strCache>
                <c:ptCount val="4"/>
                <c:pt idx="0">
                  <c:v>2007-2010</c:v>
                </c:pt>
                <c:pt idx="1">
                  <c:v>2011-2014</c:v>
                </c:pt>
                <c:pt idx="2">
                  <c:v>2015-2018</c:v>
                </c:pt>
                <c:pt idx="3">
                  <c:v>2019-2022</c:v>
                </c:pt>
              </c:strCache>
            </c:strRef>
          </c:cat>
          <c:val>
            <c:numRef>
              <c:f>'Snusar dagligen över tid'!$C$8:$C$11</c:f>
              <c:numCache>
                <c:formatCode>General</c:formatCode>
                <c:ptCount val="4"/>
                <c:pt idx="0">
                  <c:v>3.4</c:v>
                </c:pt>
                <c:pt idx="1">
                  <c:v>2.2999999999999998</c:v>
                </c:pt>
                <c:pt idx="2">
                  <c:v>2.2999999999999998</c:v>
                </c:pt>
                <c:pt idx="3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56-4AF3-90F8-6AF1A416A9AA}"/>
            </c:ext>
          </c:extLst>
        </c:ser>
        <c:ser>
          <c:idx val="2"/>
          <c:order val="2"/>
          <c:tx>
            <c:strRef>
              <c:f>'Snusar dagligen över tid'!$D$4:$D$7</c:f>
              <c:strCache>
                <c:ptCount val="4"/>
                <c:pt idx="0">
                  <c:v>Män</c:v>
                </c:pt>
                <c:pt idx="1">
                  <c:v>Riket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'Snusar dagligen över tid'!$A$8:$A$11</c:f>
              <c:strCache>
                <c:ptCount val="4"/>
                <c:pt idx="0">
                  <c:v>2007-2010</c:v>
                </c:pt>
                <c:pt idx="1">
                  <c:v>2011-2014</c:v>
                </c:pt>
                <c:pt idx="2">
                  <c:v>2015-2018</c:v>
                </c:pt>
                <c:pt idx="3">
                  <c:v>2019-2022</c:v>
                </c:pt>
              </c:strCache>
            </c:strRef>
          </c:cat>
          <c:val>
            <c:numRef>
              <c:f>'Snusar dagligen över tid'!$D$8:$D$11</c:f>
              <c:numCache>
                <c:formatCode>General</c:formatCode>
                <c:ptCount val="4"/>
                <c:pt idx="0">
                  <c:v>19</c:v>
                </c:pt>
                <c:pt idx="1">
                  <c:v>18.100000000000001</c:v>
                </c:pt>
                <c:pt idx="2">
                  <c:v>18.3</c:v>
                </c:pt>
                <c:pt idx="3">
                  <c:v>19.3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56-4AF3-90F8-6AF1A416A9AA}"/>
            </c:ext>
          </c:extLst>
        </c:ser>
        <c:ser>
          <c:idx val="3"/>
          <c:order val="3"/>
          <c:tx>
            <c:strRef>
              <c:f>'Snusar dagligen över tid'!$E$4:$E$7</c:f>
              <c:strCache>
                <c:ptCount val="4"/>
                <c:pt idx="0">
                  <c:v>Män</c:v>
                </c:pt>
                <c:pt idx="1">
                  <c:v>Jönköpings län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'Snusar dagligen över tid'!$A$8:$A$11</c:f>
              <c:strCache>
                <c:ptCount val="4"/>
                <c:pt idx="0">
                  <c:v>2007-2010</c:v>
                </c:pt>
                <c:pt idx="1">
                  <c:v>2011-2014</c:v>
                </c:pt>
                <c:pt idx="2">
                  <c:v>2015-2018</c:v>
                </c:pt>
                <c:pt idx="3">
                  <c:v>2019-2022</c:v>
                </c:pt>
              </c:strCache>
            </c:strRef>
          </c:cat>
          <c:val>
            <c:numRef>
              <c:f>'Snusar dagligen över tid'!$E$8:$E$11</c:f>
              <c:numCache>
                <c:formatCode>General</c:formatCode>
                <c:ptCount val="4"/>
                <c:pt idx="0">
                  <c:v>21.3</c:v>
                </c:pt>
                <c:pt idx="1">
                  <c:v>20.3</c:v>
                </c:pt>
                <c:pt idx="2">
                  <c:v>17.899999999999999</c:v>
                </c:pt>
                <c:pt idx="3">
                  <c:v>20.6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656-4AF3-90F8-6AF1A416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8357456"/>
        <c:axId val="728359752"/>
      </c:lineChart>
      <c:catAx>
        <c:axId val="72835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28359752"/>
        <c:crosses val="autoZero"/>
        <c:auto val="1"/>
        <c:lblAlgn val="ctr"/>
        <c:lblOffset val="100"/>
        <c:noMultiLvlLbl val="0"/>
      </c:catAx>
      <c:valAx>
        <c:axId val="72835975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Andel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2835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'Snusar dagligen'!$O$3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'Snusar dagligen'!$N$4:$N$7</c:f>
              <c:strCache>
                <c:ptCount val="4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 år och äldre</c:v>
                </c:pt>
              </c:strCache>
            </c:strRef>
          </c:cat>
          <c:val>
            <c:numRef>
              <c:f>'Snusar dagligen'!$O$4:$O$7</c:f>
              <c:numCache>
                <c:formatCode>0.0%</c:formatCode>
                <c:ptCount val="4"/>
                <c:pt idx="0">
                  <c:v>0.152</c:v>
                </c:pt>
                <c:pt idx="1">
                  <c:v>0.23</c:v>
                </c:pt>
                <c:pt idx="2">
                  <c:v>0.22800000000000001</c:v>
                </c:pt>
                <c:pt idx="3">
                  <c:v>0.10199999999999999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01-4185-A426-338C1B6855BD}"/>
            </c:ext>
          </c:extLst>
        </c:ser>
        <c:ser>
          <c:idx val="1"/>
          <c:order val="1"/>
          <c:tx>
            <c:strRef>
              <c:f>'Snusar dagligen'!$P$3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'Snusar dagligen'!$N$4:$N$7</c:f>
              <c:strCache>
                <c:ptCount val="4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 år och äldre</c:v>
                </c:pt>
              </c:strCache>
            </c:strRef>
          </c:cat>
          <c:val>
            <c:numRef>
              <c:f>'Snusar dagligen'!$P$4:$P$7</c:f>
              <c:numCache>
                <c:formatCode>0.0%</c:formatCode>
                <c:ptCount val="4"/>
                <c:pt idx="0">
                  <c:v>0.107</c:v>
                </c:pt>
                <c:pt idx="1">
                  <c:v>6.2E-2</c:v>
                </c:pt>
                <c:pt idx="2">
                  <c:v>3.9E-2</c:v>
                </c:pt>
                <c:pt idx="3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01-4185-A426-338C1B685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3836624"/>
        <c:axId val="543836952"/>
      </c:barChart>
      <c:catAx>
        <c:axId val="54383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3836952"/>
        <c:crosses val="autoZero"/>
        <c:auto val="1"/>
        <c:lblAlgn val="ctr"/>
        <c:lblOffset val="100"/>
        <c:noMultiLvlLbl val="0"/>
      </c:catAx>
      <c:valAx>
        <c:axId val="543836952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Andel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383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94622840491393E-2"/>
          <c:y val="2.2996516941288757E-2"/>
          <c:w val="0.94345408680425091"/>
          <c:h val="0.880682810539812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Riskbruk!$K$2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2.7314112944072095E-3"/>
                  <c:y val="-1.533083419108769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960-47CD-B2BA-8F471608EE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Riskbruk!$J$3:$J$16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Riskbruk!$K$3:$K$16</c:f>
              <c:numCache>
                <c:formatCode>0.0%</c:formatCode>
                <c:ptCount val="14"/>
                <c:pt idx="0">
                  <c:v>0.15136476426799009</c:v>
                </c:pt>
                <c:pt idx="1">
                  <c:v>0.1431936523679643</c:v>
                </c:pt>
                <c:pt idx="2">
                  <c:v>0.11208292840945902</c:v>
                </c:pt>
                <c:pt idx="3">
                  <c:v>7.5444839857651241E-2</c:v>
                </c:pt>
                <c:pt idx="4">
                  <c:v>0.11102074013826758</c:v>
                </c:pt>
                <c:pt idx="5">
                  <c:v>0.11040023003792031</c:v>
                </c:pt>
                <c:pt idx="6">
                  <c:v>0.10412008942829769</c:v>
                </c:pt>
                <c:pt idx="7">
                  <c:v>0.13478576615831517</c:v>
                </c:pt>
                <c:pt idx="8">
                  <c:v>0.14479331375649424</c:v>
                </c:pt>
                <c:pt idx="9">
                  <c:v>0.14672066893127778</c:v>
                </c:pt>
                <c:pt idx="10">
                  <c:v>0.14006410256410257</c:v>
                </c:pt>
                <c:pt idx="11">
                  <c:v>0.16302778013762637</c:v>
                </c:pt>
                <c:pt idx="12">
                  <c:v>9.6860433232794071E-2</c:v>
                </c:pt>
                <c:pt idx="13">
                  <c:v>0.1211628964115728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60-47CD-B2BA-8F471608EE63}"/>
            </c:ext>
          </c:extLst>
        </c:ser>
        <c:ser>
          <c:idx val="1"/>
          <c:order val="1"/>
          <c:tx>
            <c:strRef>
              <c:f>Riskbruk!$L$2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6363641244224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960-47CD-B2BA-8F471608EE63}"/>
                </c:ext>
              </c:extLst>
            </c:dLbl>
            <c:dLbl>
              <c:idx val="1"/>
              <c:layout>
                <c:manualLayout>
                  <c:x val="9.545454887095711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960-47CD-B2BA-8F471608EE63}"/>
                </c:ext>
              </c:extLst>
            </c:dLbl>
            <c:dLbl>
              <c:idx val="2"/>
              <c:layout>
                <c:manualLayout>
                  <c:x val="2.7272728248844713E-3"/>
                  <c:y val="-1.530417019269967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960-47CD-B2BA-8F471608EE63}"/>
                </c:ext>
              </c:extLst>
            </c:dLbl>
            <c:dLbl>
              <c:idx val="5"/>
              <c:layout>
                <c:manualLayout>
                  <c:x val="1.09090912995379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960-47CD-B2BA-8F471608EE63}"/>
                </c:ext>
              </c:extLst>
            </c:dLbl>
            <c:dLbl>
              <c:idx val="6"/>
              <c:layout>
                <c:manualLayout>
                  <c:x val="1.2287223059671448E-2"/>
                  <c:y val="-4.1739128148491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960-47CD-B2BA-8F471608EE63}"/>
                </c:ext>
              </c:extLst>
            </c:dLbl>
            <c:dLbl>
              <c:idx val="7"/>
              <c:layout>
                <c:manualLayout>
                  <c:x val="8.1818184746534888E-3"/>
                  <c:y val="-1.530417019269967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960-47CD-B2BA-8F471608EE63}"/>
                </c:ext>
              </c:extLst>
            </c:dLbl>
            <c:dLbl>
              <c:idx val="8"/>
              <c:layout>
                <c:manualLayout>
                  <c:x val="1.3636364124422382E-2"/>
                  <c:y val="-1.530417019269967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960-47CD-B2BA-8F471608EE63}"/>
                </c:ext>
              </c:extLst>
            </c:dLbl>
            <c:dLbl>
              <c:idx val="9"/>
              <c:layout>
                <c:manualLayout>
                  <c:x val="8.1818184746534888E-3"/>
                  <c:y val="-7.652085096349835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960-47CD-B2BA-8F471608EE63}"/>
                </c:ext>
              </c:extLst>
            </c:dLbl>
            <c:dLbl>
              <c:idx val="10"/>
              <c:layout>
                <c:manualLayout>
                  <c:x val="1.22727277119802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960-47CD-B2BA-8F471608EE63}"/>
                </c:ext>
              </c:extLst>
            </c:dLbl>
            <c:dLbl>
              <c:idx val="11"/>
              <c:layout>
                <c:manualLayout>
                  <c:x val="1.0909091299537986E-2"/>
                  <c:y val="-2.08695640742450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960-47CD-B2BA-8F471608EE63}"/>
                </c:ext>
              </c:extLst>
            </c:dLbl>
            <c:dLbl>
              <c:idx val="12"/>
              <c:layout>
                <c:manualLayout>
                  <c:x val="1.22727277119802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960-47CD-B2BA-8F471608EE63}"/>
                </c:ext>
              </c:extLst>
            </c:dLbl>
            <c:dLbl>
              <c:idx val="13"/>
              <c:layout>
                <c:manualLayout>
                  <c:x val="6.81818206221104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960-47CD-B2BA-8F471608EE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Riskbruk!$J$3:$J$16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Riskbruk!$L$3:$L$16</c:f>
              <c:numCache>
                <c:formatCode>0.0%</c:formatCode>
                <c:ptCount val="14"/>
                <c:pt idx="0">
                  <c:v>5.9656972408650262E-2</c:v>
                </c:pt>
                <c:pt idx="1">
                  <c:v>8.6763580719204286E-2</c:v>
                </c:pt>
                <c:pt idx="2">
                  <c:v>8.0524344569288392E-2</c:v>
                </c:pt>
                <c:pt idx="3">
                  <c:v>0.10045924225028703</c:v>
                </c:pt>
                <c:pt idx="4">
                  <c:v>0.1002827931259517</c:v>
                </c:pt>
                <c:pt idx="5">
                  <c:v>9.1465315027147623E-2</c:v>
                </c:pt>
                <c:pt idx="6">
                  <c:v>0.10684062059238364</c:v>
                </c:pt>
                <c:pt idx="7">
                  <c:v>8.9381141182554733E-2</c:v>
                </c:pt>
                <c:pt idx="8">
                  <c:v>5.8534588620548507E-2</c:v>
                </c:pt>
                <c:pt idx="9">
                  <c:v>0.10998834045860863</c:v>
                </c:pt>
                <c:pt idx="10">
                  <c:v>7.4657280474249715E-2</c:v>
                </c:pt>
                <c:pt idx="11">
                  <c:v>6.4071683206474606E-2</c:v>
                </c:pt>
                <c:pt idx="12">
                  <c:v>7.5662969220597953E-2</c:v>
                </c:pt>
                <c:pt idx="13">
                  <c:v>8.6287249499684734E-2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60-47CD-B2BA-8F471608E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8026424"/>
        <c:axId val="728062832"/>
      </c:barChart>
      <c:catAx>
        <c:axId val="728026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28062832"/>
        <c:crosses val="autoZero"/>
        <c:auto val="1"/>
        <c:lblAlgn val="ctr"/>
        <c:lblOffset val="100"/>
        <c:noMultiLvlLbl val="0"/>
      </c:catAx>
      <c:valAx>
        <c:axId val="728062832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28026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'Riskbruk över tid'!$B$4:$B$5</c:f>
              <c:strCache>
                <c:ptCount val="2"/>
                <c:pt idx="0">
                  <c:v>Kvinnor</c:v>
                </c:pt>
                <c:pt idx="1">
                  <c:v>Riket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'Riskbruk över tid'!$A$8:$A$11</c:f>
              <c:strCache>
                <c:ptCount val="4"/>
                <c:pt idx="0">
                  <c:v>2007-2010</c:v>
                </c:pt>
                <c:pt idx="1">
                  <c:v>2011-2014</c:v>
                </c:pt>
                <c:pt idx="2">
                  <c:v>2015-2018</c:v>
                </c:pt>
                <c:pt idx="3">
                  <c:v>2019-2022</c:v>
                </c:pt>
              </c:strCache>
            </c:strRef>
          </c:cat>
          <c:val>
            <c:numRef>
              <c:f>'Riskbruk över tid'!$B$8:$B$11</c:f>
              <c:numCache>
                <c:formatCode>General</c:formatCode>
                <c:ptCount val="4"/>
                <c:pt idx="0">
                  <c:v>13.5</c:v>
                </c:pt>
                <c:pt idx="1">
                  <c:v>12.8</c:v>
                </c:pt>
                <c:pt idx="2">
                  <c:v>12.9</c:v>
                </c:pt>
                <c:pt idx="3">
                  <c:v>12.5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DD-4B86-A910-F8F3605E866E}"/>
            </c:ext>
          </c:extLst>
        </c:ser>
        <c:ser>
          <c:idx val="1"/>
          <c:order val="1"/>
          <c:tx>
            <c:strRef>
              <c:f>'Riskbruk över tid'!$C$4:$C$5</c:f>
              <c:strCache>
                <c:ptCount val="2"/>
                <c:pt idx="0">
                  <c:v>Kvinnor</c:v>
                </c:pt>
                <c:pt idx="1">
                  <c:v>Jönköpings län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'Riskbruk över tid'!$A$8:$A$11</c:f>
              <c:strCache>
                <c:ptCount val="4"/>
                <c:pt idx="0">
                  <c:v>2007-2010</c:v>
                </c:pt>
                <c:pt idx="1">
                  <c:v>2011-2014</c:v>
                </c:pt>
                <c:pt idx="2">
                  <c:v>2015-2018</c:v>
                </c:pt>
                <c:pt idx="3">
                  <c:v>2019-2022</c:v>
                </c:pt>
              </c:strCache>
            </c:strRef>
          </c:cat>
          <c:val>
            <c:numRef>
              <c:f>'Riskbruk över tid'!$C$8:$C$11</c:f>
              <c:numCache>
                <c:formatCode>General</c:formatCode>
                <c:ptCount val="4"/>
                <c:pt idx="0">
                  <c:v>8.1</c:v>
                </c:pt>
                <c:pt idx="1">
                  <c:v>10.7</c:v>
                </c:pt>
                <c:pt idx="2">
                  <c:v>7.6</c:v>
                </c:pt>
                <c:pt idx="3">
                  <c:v>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DD-4B86-A910-F8F3605E866E}"/>
            </c:ext>
          </c:extLst>
        </c:ser>
        <c:ser>
          <c:idx val="2"/>
          <c:order val="2"/>
          <c:tx>
            <c:strRef>
              <c:f>'Riskbruk över tid'!$D$4:$D$7</c:f>
              <c:strCache>
                <c:ptCount val="4"/>
                <c:pt idx="0">
                  <c:v>Män</c:v>
                </c:pt>
                <c:pt idx="1">
                  <c:v>Riket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'Riskbruk över tid'!$A$8:$A$11</c:f>
              <c:strCache>
                <c:ptCount val="4"/>
                <c:pt idx="0">
                  <c:v>2007-2010</c:v>
                </c:pt>
                <c:pt idx="1">
                  <c:v>2011-2014</c:v>
                </c:pt>
                <c:pt idx="2">
                  <c:v>2015-2018</c:v>
                </c:pt>
                <c:pt idx="3">
                  <c:v>2019-2022</c:v>
                </c:pt>
              </c:strCache>
            </c:strRef>
          </c:cat>
          <c:val>
            <c:numRef>
              <c:f>'Riskbruk över tid'!$D$8:$D$11</c:f>
              <c:numCache>
                <c:formatCode>General</c:formatCode>
                <c:ptCount val="4"/>
                <c:pt idx="0">
                  <c:v>20.9</c:v>
                </c:pt>
                <c:pt idx="1">
                  <c:v>19.7</c:v>
                </c:pt>
                <c:pt idx="2">
                  <c:v>19.3</c:v>
                </c:pt>
                <c:pt idx="3">
                  <c:v>18.5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DD-4B86-A910-F8F3605E866E}"/>
            </c:ext>
          </c:extLst>
        </c:ser>
        <c:ser>
          <c:idx val="3"/>
          <c:order val="3"/>
          <c:tx>
            <c:strRef>
              <c:f>'Riskbruk över tid'!$E$4:$E$7</c:f>
              <c:strCache>
                <c:ptCount val="4"/>
                <c:pt idx="0">
                  <c:v>Män</c:v>
                </c:pt>
                <c:pt idx="1">
                  <c:v>Jönköpings län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'Riskbruk över tid'!$A$8:$A$11</c:f>
              <c:strCache>
                <c:ptCount val="4"/>
                <c:pt idx="0">
                  <c:v>2007-2010</c:v>
                </c:pt>
                <c:pt idx="1">
                  <c:v>2011-2014</c:v>
                </c:pt>
                <c:pt idx="2">
                  <c:v>2015-2018</c:v>
                </c:pt>
                <c:pt idx="3">
                  <c:v>2019-2022</c:v>
                </c:pt>
              </c:strCache>
            </c:strRef>
          </c:cat>
          <c:val>
            <c:numRef>
              <c:f>'Riskbruk över tid'!$E$8:$E$11</c:f>
              <c:numCache>
                <c:formatCode>General</c:formatCode>
                <c:ptCount val="4"/>
                <c:pt idx="0">
                  <c:v>17.2</c:v>
                </c:pt>
                <c:pt idx="1">
                  <c:v>19</c:v>
                </c:pt>
                <c:pt idx="2">
                  <c:v>15.6</c:v>
                </c:pt>
                <c:pt idx="3">
                  <c:v>14.1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DD-4B86-A910-F8F3605E8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3581176"/>
        <c:axId val="473594296"/>
      </c:lineChart>
      <c:catAx>
        <c:axId val="473581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3594296"/>
        <c:crosses val="autoZero"/>
        <c:auto val="1"/>
        <c:lblAlgn val="ctr"/>
        <c:lblOffset val="100"/>
        <c:noMultiLvlLbl val="0"/>
      </c:catAx>
      <c:valAx>
        <c:axId val="473594296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Andel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3581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Riskbruk!$O$3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Riskbruk!$N$4:$N$7</c:f>
              <c:strCache>
                <c:ptCount val="4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 år och äldre</c:v>
                </c:pt>
              </c:strCache>
            </c:strRef>
          </c:cat>
          <c:val>
            <c:numRef>
              <c:f>Riskbruk!$O$4:$O$7</c:f>
              <c:numCache>
                <c:formatCode>0.0%</c:formatCode>
                <c:ptCount val="4"/>
                <c:pt idx="0">
                  <c:v>0.14000000000000001</c:v>
                </c:pt>
                <c:pt idx="1">
                  <c:v>7.1999999999999995E-2</c:v>
                </c:pt>
                <c:pt idx="2">
                  <c:v>0.186</c:v>
                </c:pt>
                <c:pt idx="3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38-4834-ABED-E85DEA645A29}"/>
            </c:ext>
          </c:extLst>
        </c:ser>
        <c:ser>
          <c:idx val="1"/>
          <c:order val="1"/>
          <c:tx>
            <c:strRef>
              <c:f>Riskbruk!$P$3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Riskbruk!$N$4:$N$7</c:f>
              <c:strCache>
                <c:ptCount val="4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 år och äldre</c:v>
                </c:pt>
              </c:strCache>
            </c:strRef>
          </c:cat>
          <c:val>
            <c:numRef>
              <c:f>Riskbruk!$P$4:$P$7</c:f>
              <c:numCache>
                <c:formatCode>0.0%</c:formatCode>
                <c:ptCount val="4"/>
                <c:pt idx="0">
                  <c:v>0.17499999999999999</c:v>
                </c:pt>
                <c:pt idx="1">
                  <c:v>5.0999999999999997E-2</c:v>
                </c:pt>
                <c:pt idx="2">
                  <c:v>0.09</c:v>
                </c:pt>
                <c:pt idx="3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38-4834-ABED-E85DEA645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358504"/>
        <c:axId val="548361128"/>
      </c:barChart>
      <c:catAx>
        <c:axId val="548358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8361128"/>
        <c:crosses val="autoZero"/>
        <c:auto val="1"/>
        <c:lblAlgn val="ctr"/>
        <c:lblOffset val="100"/>
        <c:noMultiLvlLbl val="0"/>
      </c:catAx>
      <c:valAx>
        <c:axId val="548361128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8358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'Självskattad hälsa utbildning'!$J$3</c:f>
              <c:strCache>
                <c:ptCount val="1"/>
                <c:pt idx="0">
                  <c:v>Förgymnasial utbildning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'Självskattad hälsa utbildning'!$I$4:$I$17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'Självskattad hälsa utbildning'!$J$4:$J$17</c:f>
              <c:numCache>
                <c:formatCode>General</c:formatCode>
                <c:ptCount val="14"/>
                <c:pt idx="0">
                  <c:v>0.56813417190775684</c:v>
                </c:pt>
                <c:pt idx="1">
                  <c:v>0.66627246925260186</c:v>
                </c:pt>
                <c:pt idx="2">
                  <c:v>0.66512005567799559</c:v>
                </c:pt>
                <c:pt idx="3">
                  <c:v>0.5315495207667732</c:v>
                </c:pt>
                <c:pt idx="4">
                  <c:v>0.59222886421861654</c:v>
                </c:pt>
                <c:pt idx="5">
                  <c:v>0.6917039051874877</c:v>
                </c:pt>
                <c:pt idx="6">
                  <c:v>0.56912991656734202</c:v>
                </c:pt>
                <c:pt idx="7">
                  <c:v>0.65588428665351739</c:v>
                </c:pt>
                <c:pt idx="8">
                  <c:v>0.59737292975442602</c:v>
                </c:pt>
                <c:pt idx="9">
                  <c:v>0.58654797230464883</c:v>
                </c:pt>
                <c:pt idx="10">
                  <c:v>0.55702115965924703</c:v>
                </c:pt>
                <c:pt idx="11">
                  <c:v>0.68048144931132892</c:v>
                </c:pt>
                <c:pt idx="12">
                  <c:v>0.6325938996722964</c:v>
                </c:pt>
                <c:pt idx="13">
                  <c:v>0.64874351718023149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6-4DCF-95BF-86F67E06691F}"/>
            </c:ext>
          </c:extLst>
        </c:ser>
        <c:ser>
          <c:idx val="1"/>
          <c:order val="1"/>
          <c:tx>
            <c:strRef>
              <c:f>'Självskattad hälsa utbildning'!$K$3</c:f>
              <c:strCache>
                <c:ptCount val="1"/>
                <c:pt idx="0">
                  <c:v>Gymnasial utbildning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-9.56602011920186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6E6-4DCF-95BF-86F67E06691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'Självskattad hälsa utbildning'!$I$4:$I$17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'Självskattad hälsa utbildning'!$K$4:$K$17</c:f>
              <c:numCache>
                <c:formatCode>General</c:formatCode>
                <c:ptCount val="14"/>
                <c:pt idx="0">
                  <c:v>0.69710031347962387</c:v>
                </c:pt>
                <c:pt idx="1">
                  <c:v>0.71247357293868918</c:v>
                </c:pt>
                <c:pt idx="2">
                  <c:v>0.75692444050520724</c:v>
                </c:pt>
                <c:pt idx="3">
                  <c:v>0.71078717201166186</c:v>
                </c:pt>
                <c:pt idx="4">
                  <c:v>0.77965653896961695</c:v>
                </c:pt>
                <c:pt idx="5">
                  <c:v>0.73080984298962448</c:v>
                </c:pt>
                <c:pt idx="6">
                  <c:v>0.73063448812767617</c:v>
                </c:pt>
                <c:pt idx="7">
                  <c:v>0.77406839303437702</c:v>
                </c:pt>
                <c:pt idx="8">
                  <c:v>0.65166711846028735</c:v>
                </c:pt>
                <c:pt idx="9">
                  <c:v>0.68762503572449274</c:v>
                </c:pt>
                <c:pt idx="10">
                  <c:v>0.79737732656514382</c:v>
                </c:pt>
                <c:pt idx="11">
                  <c:v>0.69876106194690268</c:v>
                </c:pt>
                <c:pt idx="12">
                  <c:v>0.7115239532251979</c:v>
                </c:pt>
                <c:pt idx="13">
                  <c:v>0.72989300468428608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E6-4DCF-95BF-86F67E06691F}"/>
            </c:ext>
          </c:extLst>
        </c:ser>
        <c:ser>
          <c:idx val="2"/>
          <c:order val="2"/>
          <c:tx>
            <c:strRef>
              <c:f>'Självskattad hälsa utbildning'!$L$3</c:f>
              <c:strCache>
                <c:ptCount val="1"/>
                <c:pt idx="0">
                  <c:v>Eftergymnasial utbildning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1.0932594421944988E-2"/>
                  <c:y val="-3.832347697871494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6E6-4DCF-95BF-86F67E06691F}"/>
                </c:ext>
              </c:extLst>
            </c:dLbl>
            <c:dLbl>
              <c:idx val="7"/>
              <c:layout>
                <c:manualLayout>
                  <c:x val="1.3665743027431235E-2"/>
                  <c:y val="-3.832347697871494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6E6-4DCF-95BF-86F67E06691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'Självskattad hälsa utbildning'!$I$4:$I$17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'Självskattad hälsa utbildning'!$L$4:$L$17</c:f>
              <c:numCache>
                <c:formatCode>General</c:formatCode>
                <c:ptCount val="14"/>
                <c:pt idx="0">
                  <c:v>0.74555792466240223</c:v>
                </c:pt>
                <c:pt idx="1">
                  <c:v>0.76796467282215974</c:v>
                </c:pt>
                <c:pt idx="2">
                  <c:v>0.80723891748298204</c:v>
                </c:pt>
                <c:pt idx="3">
                  <c:v>0.82432432432432434</c:v>
                </c:pt>
                <c:pt idx="4">
                  <c:v>0.7570411637264004</c:v>
                </c:pt>
                <c:pt idx="5">
                  <c:v>0.78967896789678971</c:v>
                </c:pt>
                <c:pt idx="6">
                  <c:v>0.7384712571067592</c:v>
                </c:pt>
                <c:pt idx="7">
                  <c:v>0.77447335811648077</c:v>
                </c:pt>
                <c:pt idx="8">
                  <c:v>0.74811463046757165</c:v>
                </c:pt>
                <c:pt idx="9">
                  <c:v>0.76705807680101556</c:v>
                </c:pt>
                <c:pt idx="10">
                  <c:v>0.81081081081081086</c:v>
                </c:pt>
                <c:pt idx="11">
                  <c:v>0.76891308428759142</c:v>
                </c:pt>
                <c:pt idx="12">
                  <c:v>0.72719336534264511</c:v>
                </c:pt>
                <c:pt idx="13">
                  <c:v>0.7784417860649766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E6-4DCF-95BF-86F67E0669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4969520"/>
        <c:axId val="584960664"/>
      </c:barChart>
      <c:catAx>
        <c:axId val="58496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84960664"/>
        <c:crosses val="autoZero"/>
        <c:auto val="1"/>
        <c:lblAlgn val="ctr"/>
        <c:lblOffset val="100"/>
        <c:noMultiLvlLbl val="0"/>
      </c:catAx>
      <c:valAx>
        <c:axId val="5849606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8496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'Avstått från att gå ut'!$K$3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'Avstått från att gå ut'!$J$4:$J$17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'Avstått från att gå ut'!$K$4:$K$17</c:f>
              <c:numCache>
                <c:formatCode>0.0%</c:formatCode>
                <c:ptCount val="14"/>
                <c:pt idx="0">
                  <c:v>9.5356256646579235E-2</c:v>
                </c:pt>
                <c:pt idx="1">
                  <c:v>9.4320864918603212E-2</c:v>
                </c:pt>
                <c:pt idx="2">
                  <c:v>0.15984405458089668</c:v>
                </c:pt>
                <c:pt idx="4">
                  <c:v>7.4974463738508676E-2</c:v>
                </c:pt>
                <c:pt idx="5">
                  <c:v>5.7118964514252475E-2</c:v>
                </c:pt>
                <c:pt idx="6">
                  <c:v>9.3045717965228592E-2</c:v>
                </c:pt>
                <c:pt idx="7">
                  <c:v>0.15015558289311817</c:v>
                </c:pt>
                <c:pt idx="8">
                  <c:v>0.11221719457013575</c:v>
                </c:pt>
                <c:pt idx="9">
                  <c:v>0.1636435331230284</c:v>
                </c:pt>
                <c:pt idx="10">
                  <c:v>0.12405470635559129</c:v>
                </c:pt>
                <c:pt idx="11">
                  <c:v>9.5341372429947085E-2</c:v>
                </c:pt>
                <c:pt idx="12">
                  <c:v>0.12753663066657495</c:v>
                </c:pt>
                <c:pt idx="13">
                  <c:v>9.8106550312432664E-2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92-4226-A1DB-2C09AB2BE5AC}"/>
            </c:ext>
          </c:extLst>
        </c:ser>
        <c:ser>
          <c:idx val="1"/>
          <c:order val="1"/>
          <c:tx>
            <c:strRef>
              <c:f>'Avstått från att gå ut'!$L$3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'Avstått från att gå ut'!$J$4:$J$17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'Avstått från att gå ut'!$L$4:$L$17</c:f>
              <c:numCache>
                <c:formatCode>0.0%</c:formatCode>
                <c:ptCount val="14"/>
                <c:pt idx="0">
                  <c:v>0.3800383877159309</c:v>
                </c:pt>
                <c:pt idx="1">
                  <c:v>0.32378311768330259</c:v>
                </c:pt>
                <c:pt idx="2">
                  <c:v>0.34925051611165964</c:v>
                </c:pt>
                <c:pt idx="3">
                  <c:v>0.42561151079136683</c:v>
                </c:pt>
                <c:pt idx="4">
                  <c:v>0.33835078534031415</c:v>
                </c:pt>
                <c:pt idx="5">
                  <c:v>0.43112991421548136</c:v>
                </c:pt>
                <c:pt idx="6">
                  <c:v>0.39469862018881618</c:v>
                </c:pt>
                <c:pt idx="7">
                  <c:v>0.39776754075124027</c:v>
                </c:pt>
                <c:pt idx="8">
                  <c:v>0.30775560584241923</c:v>
                </c:pt>
                <c:pt idx="9">
                  <c:v>0.42506339249966635</c:v>
                </c:pt>
                <c:pt idx="10">
                  <c:v>0.37366207951070335</c:v>
                </c:pt>
                <c:pt idx="11">
                  <c:v>0.38386167146974065</c:v>
                </c:pt>
                <c:pt idx="12">
                  <c:v>0.35093948808995412</c:v>
                </c:pt>
                <c:pt idx="13">
                  <c:v>0.3950325086666574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92-4226-A1DB-2C09AB2BE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8607408"/>
        <c:axId val="528604456"/>
      </c:barChart>
      <c:catAx>
        <c:axId val="52860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28604456"/>
        <c:crosses val="autoZero"/>
        <c:auto val="1"/>
        <c:lblAlgn val="ctr"/>
        <c:lblOffset val="100"/>
        <c:noMultiLvlLbl val="0"/>
      </c:catAx>
      <c:valAx>
        <c:axId val="528604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2860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Blad1!$B$1:$B$2</c:f>
              <c:strCache>
                <c:ptCount val="2"/>
                <c:pt idx="0">
                  <c:v>Kvinnor</c:v>
                </c:pt>
                <c:pt idx="1">
                  <c:v>Riket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Blad1!$A$5:$A$8</c:f>
              <c:strCache>
                <c:ptCount val="4"/>
                <c:pt idx="0">
                  <c:v>2007-2010</c:v>
                </c:pt>
                <c:pt idx="1">
                  <c:v>2011-2014</c:v>
                </c:pt>
                <c:pt idx="2">
                  <c:v>2015-2018</c:v>
                </c:pt>
                <c:pt idx="3">
                  <c:v>2019-2022</c:v>
                </c:pt>
              </c:strCache>
            </c:strRef>
          </c:cat>
          <c:val>
            <c:numRef>
              <c:f>Blad1!$B$5:$B$8</c:f>
              <c:numCache>
                <c:formatCode>General</c:formatCode>
                <c:ptCount val="4"/>
                <c:pt idx="0">
                  <c:v>37.700000000000003</c:v>
                </c:pt>
                <c:pt idx="1">
                  <c:v>32.9</c:v>
                </c:pt>
                <c:pt idx="2">
                  <c:v>39.700000000000003</c:v>
                </c:pt>
                <c:pt idx="3">
                  <c:v>42.6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89-4743-8243-5F57F8B95A10}"/>
            </c:ext>
          </c:extLst>
        </c:ser>
        <c:ser>
          <c:idx val="1"/>
          <c:order val="1"/>
          <c:tx>
            <c:strRef>
              <c:f>Blad1!$C$1:$C$2</c:f>
              <c:strCache>
                <c:ptCount val="2"/>
                <c:pt idx="0">
                  <c:v>Kvinnor</c:v>
                </c:pt>
                <c:pt idx="1">
                  <c:v>Jönköpings län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Blad1!$A$5:$A$8</c:f>
              <c:strCache>
                <c:ptCount val="4"/>
                <c:pt idx="0">
                  <c:v>2007-2010</c:v>
                </c:pt>
                <c:pt idx="1">
                  <c:v>2011-2014</c:v>
                </c:pt>
                <c:pt idx="2">
                  <c:v>2015-2018</c:v>
                </c:pt>
                <c:pt idx="3">
                  <c:v>2019-2022</c:v>
                </c:pt>
              </c:strCache>
            </c:strRef>
          </c:cat>
          <c:val>
            <c:numRef>
              <c:f>Blad1!$C$5:$C$8</c:f>
              <c:numCache>
                <c:formatCode>General</c:formatCode>
                <c:ptCount val="4"/>
                <c:pt idx="0">
                  <c:v>32.200000000000003</c:v>
                </c:pt>
                <c:pt idx="1">
                  <c:v>32.700000000000003</c:v>
                </c:pt>
                <c:pt idx="2">
                  <c:v>41.2</c:v>
                </c:pt>
                <c:pt idx="3">
                  <c:v>40.799999999999997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89-4743-8243-5F57F8B95A10}"/>
            </c:ext>
          </c:extLst>
        </c:ser>
        <c:ser>
          <c:idx val="2"/>
          <c:order val="2"/>
          <c:tx>
            <c:strRef>
              <c:f>Blad1!$D$1:$D$4</c:f>
              <c:strCache>
                <c:ptCount val="4"/>
                <c:pt idx="0">
                  <c:v>Män</c:v>
                </c:pt>
                <c:pt idx="1">
                  <c:v>Riket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Blad1!$A$5:$A$8</c:f>
              <c:strCache>
                <c:ptCount val="4"/>
                <c:pt idx="0">
                  <c:v>2007-2010</c:v>
                </c:pt>
                <c:pt idx="1">
                  <c:v>2011-2014</c:v>
                </c:pt>
                <c:pt idx="2">
                  <c:v>2015-2018</c:v>
                </c:pt>
                <c:pt idx="3">
                  <c:v>2019-2022</c:v>
                </c:pt>
              </c:strCache>
            </c:strRef>
          </c:cat>
          <c:val>
            <c:numRef>
              <c:f>Blad1!$D$5:$D$8</c:f>
              <c:numCache>
                <c:formatCode>General</c:formatCode>
                <c:ptCount val="4"/>
                <c:pt idx="0">
                  <c:v>9.4</c:v>
                </c:pt>
                <c:pt idx="1">
                  <c:v>8.6</c:v>
                </c:pt>
                <c:pt idx="2">
                  <c:v>9.9</c:v>
                </c:pt>
                <c:pt idx="3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89-4743-8243-5F57F8B95A10}"/>
            </c:ext>
          </c:extLst>
        </c:ser>
        <c:ser>
          <c:idx val="3"/>
          <c:order val="3"/>
          <c:tx>
            <c:strRef>
              <c:f>Blad1!$E$1:$E$4</c:f>
              <c:strCache>
                <c:ptCount val="4"/>
                <c:pt idx="0">
                  <c:v>Män</c:v>
                </c:pt>
                <c:pt idx="1">
                  <c:v>Jönköpings län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Blad1!$A$5:$A$8</c:f>
              <c:strCache>
                <c:ptCount val="4"/>
                <c:pt idx="0">
                  <c:v>2007-2010</c:v>
                </c:pt>
                <c:pt idx="1">
                  <c:v>2011-2014</c:v>
                </c:pt>
                <c:pt idx="2">
                  <c:v>2015-2018</c:v>
                </c:pt>
                <c:pt idx="3">
                  <c:v>2019-2022</c:v>
                </c:pt>
              </c:strCache>
            </c:strRef>
          </c:cat>
          <c:val>
            <c:numRef>
              <c:f>Blad1!$E$5:$E$8</c:f>
              <c:numCache>
                <c:formatCode>General</c:formatCode>
                <c:ptCount val="4"/>
                <c:pt idx="0">
                  <c:v>9</c:v>
                </c:pt>
                <c:pt idx="1">
                  <c:v>4.3</c:v>
                </c:pt>
                <c:pt idx="2">
                  <c:v>8.1</c:v>
                </c:pt>
                <c:pt idx="3">
                  <c:v>12.6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89-4743-8243-5F57F8B95A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1000032"/>
        <c:axId val="474951112"/>
      </c:lineChart>
      <c:catAx>
        <c:axId val="48100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4951112"/>
        <c:crosses val="autoZero"/>
        <c:auto val="1"/>
        <c:lblAlgn val="ctr"/>
        <c:lblOffset val="100"/>
        <c:noMultiLvlLbl val="0"/>
      </c:catAx>
      <c:valAx>
        <c:axId val="474951112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Andel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100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'Avstått gå ut'!$O$3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'Avstått gå ut'!$N$4:$N$8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'Avstått gå ut'!$O$4:$O$8</c:f>
              <c:numCache>
                <c:formatCode>0.0%</c:formatCode>
                <c:ptCount val="5"/>
                <c:pt idx="0">
                  <c:v>0.11600000000000001</c:v>
                </c:pt>
                <c:pt idx="1">
                  <c:v>7.4999999999999997E-2</c:v>
                </c:pt>
                <c:pt idx="2">
                  <c:v>7.4999999999999997E-2</c:v>
                </c:pt>
                <c:pt idx="3">
                  <c:v>0.14000000000000001</c:v>
                </c:pt>
                <c:pt idx="4">
                  <c:v>8.7999999999999995E-2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D7-49B0-A404-8231655CC1E6}"/>
            </c:ext>
          </c:extLst>
        </c:ser>
        <c:ser>
          <c:idx val="1"/>
          <c:order val="1"/>
          <c:tx>
            <c:strRef>
              <c:f>'Avstått gå ut'!$P$3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'Avstått gå ut'!$N$4:$N$8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'Avstått gå ut'!$P$4:$P$8</c:f>
              <c:numCache>
                <c:formatCode>0.0%</c:formatCode>
                <c:ptCount val="5"/>
                <c:pt idx="0">
                  <c:v>0.60099999999999998</c:v>
                </c:pt>
                <c:pt idx="1">
                  <c:v>0.374</c:v>
                </c:pt>
                <c:pt idx="2">
                  <c:v>0.30599999999999999</c:v>
                </c:pt>
                <c:pt idx="3">
                  <c:v>0.36</c:v>
                </c:pt>
                <c:pt idx="4">
                  <c:v>0.41799999999999998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D7-49B0-A404-8231655CC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361456"/>
        <c:axId val="548353256"/>
      </c:barChart>
      <c:catAx>
        <c:axId val="54836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8353256"/>
        <c:crosses val="autoZero"/>
        <c:auto val="1"/>
        <c:lblAlgn val="ctr"/>
        <c:lblOffset val="100"/>
        <c:noMultiLvlLbl val="0"/>
      </c:catAx>
      <c:valAx>
        <c:axId val="5483532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836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'Anförtro sig åt'!$N$3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'Anförtro sig åt'!$M$4:$M$8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'Anförtro sig åt'!$N$4:$N$8</c:f>
              <c:numCache>
                <c:formatCode>0.0%</c:formatCode>
                <c:ptCount val="5"/>
                <c:pt idx="0">
                  <c:v>0.82599999999999996</c:v>
                </c:pt>
                <c:pt idx="1">
                  <c:v>0.86599999999999999</c:v>
                </c:pt>
                <c:pt idx="2">
                  <c:v>0.83299999999999996</c:v>
                </c:pt>
                <c:pt idx="3">
                  <c:v>0.91700000000000004</c:v>
                </c:pt>
                <c:pt idx="4">
                  <c:v>0.90700000000000003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2C-41FC-A77B-55408605FFE9}"/>
            </c:ext>
          </c:extLst>
        </c:ser>
        <c:ser>
          <c:idx val="1"/>
          <c:order val="1"/>
          <c:tx>
            <c:strRef>
              <c:f>'Anförtro sig åt'!$O$3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'Anförtro sig åt'!$M$4:$M$8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'Anförtro sig åt'!$O$4:$O$8</c:f>
              <c:numCache>
                <c:formatCode>0.0%</c:formatCode>
                <c:ptCount val="5"/>
                <c:pt idx="0">
                  <c:v>0.82699999999999996</c:v>
                </c:pt>
                <c:pt idx="1">
                  <c:v>0.93899999999999995</c:v>
                </c:pt>
                <c:pt idx="2">
                  <c:v>0.91100000000000003</c:v>
                </c:pt>
                <c:pt idx="3">
                  <c:v>0.93200000000000005</c:v>
                </c:pt>
                <c:pt idx="4">
                  <c:v>0.90300000000000002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2C-41FC-A77B-55408605FF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3852040"/>
        <c:axId val="543849744"/>
      </c:barChart>
      <c:catAx>
        <c:axId val="543852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3849744"/>
        <c:crosses val="autoZero"/>
        <c:auto val="1"/>
        <c:lblAlgn val="ctr"/>
        <c:lblOffset val="100"/>
        <c:noMultiLvlLbl val="0"/>
      </c:catAx>
      <c:valAx>
        <c:axId val="54384974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Andel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3852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'Besvär av ensamhet'!$N$3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'Besvär av ensamhet'!$M$4:$M$8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'Besvär av ensamhet'!$N$4:$N$8</c:f>
              <c:numCache>
                <c:formatCode>0.0%</c:formatCode>
                <c:ptCount val="5"/>
                <c:pt idx="0">
                  <c:v>0.31990016638935109</c:v>
                </c:pt>
                <c:pt idx="1">
                  <c:v>0.22765316370940744</c:v>
                </c:pt>
                <c:pt idx="2">
                  <c:v>0.16158124487580047</c:v>
                </c:pt>
                <c:pt idx="3">
                  <c:v>0.19966887417218543</c:v>
                </c:pt>
                <c:pt idx="4">
                  <c:v>0.34840252119104542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39-4788-BC47-3D32FF547185}"/>
            </c:ext>
          </c:extLst>
        </c:ser>
        <c:ser>
          <c:idx val="1"/>
          <c:order val="1"/>
          <c:tx>
            <c:strRef>
              <c:f>'Besvär av ensamhet'!$O$3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'Besvär av ensamhet'!$M$4:$M$8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'Besvär av ensamhet'!$O$4:$O$8</c:f>
              <c:numCache>
                <c:formatCode>0.0%</c:formatCode>
                <c:ptCount val="5"/>
                <c:pt idx="0">
                  <c:v>0.39546627763438447</c:v>
                </c:pt>
                <c:pt idx="1">
                  <c:v>0.20751054084387419</c:v>
                </c:pt>
                <c:pt idx="2">
                  <c:v>0.22822461082283171</c:v>
                </c:pt>
                <c:pt idx="3">
                  <c:v>0.21218074656188604</c:v>
                </c:pt>
                <c:pt idx="4">
                  <c:v>0.41282188841201717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39-4788-BC47-3D32FF547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378840"/>
        <c:axId val="548382776"/>
      </c:barChart>
      <c:catAx>
        <c:axId val="54837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8382776"/>
        <c:crosses val="autoZero"/>
        <c:auto val="1"/>
        <c:lblAlgn val="ctr"/>
        <c:lblOffset val="100"/>
        <c:noMultiLvlLbl val="0"/>
      </c:catAx>
      <c:valAx>
        <c:axId val="548382776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Andel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48378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Hälsoproblem!$O$3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Hälsoproblem!$N$4:$N$8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Hälsoproblem!$O$4:$O$8</c:f>
              <c:numCache>
                <c:formatCode>0.0%</c:formatCode>
                <c:ptCount val="5"/>
                <c:pt idx="0">
                  <c:v>0.20200000000000001</c:v>
                </c:pt>
                <c:pt idx="1">
                  <c:v>0.30199999999999999</c:v>
                </c:pt>
                <c:pt idx="2">
                  <c:v>0.373</c:v>
                </c:pt>
                <c:pt idx="3">
                  <c:v>0.52700000000000002</c:v>
                </c:pt>
                <c:pt idx="4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B8-4288-B810-0D79D40B194E}"/>
            </c:ext>
          </c:extLst>
        </c:ser>
        <c:ser>
          <c:idx val="1"/>
          <c:order val="1"/>
          <c:tx>
            <c:strRef>
              <c:f>Hälsoproblem!$P$3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Hälsoproblem!$N$4:$N$8</c:f>
              <c:strCache>
                <c:ptCount val="5"/>
                <c:pt idx="0">
                  <c:v>16-29 år</c:v>
                </c:pt>
                <c:pt idx="1">
                  <c:v>30-44 år</c:v>
                </c:pt>
                <c:pt idx="2">
                  <c:v>45-64 år</c:v>
                </c:pt>
                <c:pt idx="3">
                  <c:v>65-84 år</c:v>
                </c:pt>
                <c:pt idx="4">
                  <c:v>85 år och äldre</c:v>
                </c:pt>
              </c:strCache>
            </c:strRef>
          </c:cat>
          <c:val>
            <c:numRef>
              <c:f>Hälsoproblem!$P$4:$P$8</c:f>
              <c:numCache>
                <c:formatCode>0.0%</c:formatCode>
                <c:ptCount val="5"/>
                <c:pt idx="0">
                  <c:v>0.318</c:v>
                </c:pt>
                <c:pt idx="1">
                  <c:v>0.34899999999999998</c:v>
                </c:pt>
                <c:pt idx="2">
                  <c:v>0.437</c:v>
                </c:pt>
                <c:pt idx="3">
                  <c:v>0.45700000000000002</c:v>
                </c:pt>
                <c:pt idx="4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B8-4288-B810-0D79D40B19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7094408"/>
        <c:axId val="447092112"/>
      </c:barChart>
      <c:catAx>
        <c:axId val="447094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47092112"/>
        <c:crosses val="autoZero"/>
        <c:auto val="1"/>
        <c:lblAlgn val="ctr"/>
        <c:lblOffset val="100"/>
        <c:noMultiLvlLbl val="0"/>
      </c:catAx>
      <c:valAx>
        <c:axId val="4470921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Andel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47094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'Övervikt fetma'!$J$2</c:f>
              <c:strCache>
                <c:ptCount val="1"/>
                <c:pt idx="0">
                  <c:v>Övervikt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'Övervikt fetma'!$H$3:$I$30</c:f>
              <c:multiLvlStrCache>
                <c:ptCount val="28"/>
                <c:lvl>
                  <c:pt idx="0">
                    <c:v>Aneby</c:v>
                  </c:pt>
                  <c:pt idx="1">
                    <c:v>Eksjö</c:v>
                  </c:pt>
                  <c:pt idx="2">
                    <c:v>Gislaved</c:v>
                  </c:pt>
                  <c:pt idx="3">
                    <c:v>Gnosjö</c:v>
                  </c:pt>
                  <c:pt idx="4">
                    <c:v>Habo</c:v>
                  </c:pt>
                  <c:pt idx="5">
                    <c:v>Jönköping</c:v>
                  </c:pt>
                  <c:pt idx="6">
                    <c:v>Mullsjö</c:v>
                  </c:pt>
                  <c:pt idx="7">
                    <c:v>Nässjö</c:v>
                  </c:pt>
                  <c:pt idx="8">
                    <c:v>Sävsjö</c:v>
                  </c:pt>
                  <c:pt idx="9">
                    <c:v>Tranås</c:v>
                  </c:pt>
                  <c:pt idx="10">
                    <c:v>Vaggeryd</c:v>
                  </c:pt>
                  <c:pt idx="11">
                    <c:v>Vetlanda</c:v>
                  </c:pt>
                  <c:pt idx="12">
                    <c:v>Värnamo</c:v>
                  </c:pt>
                  <c:pt idx="13">
                    <c:v>Länet</c:v>
                  </c:pt>
                  <c:pt idx="14">
                    <c:v>Aneby</c:v>
                  </c:pt>
                  <c:pt idx="15">
                    <c:v>Eksjö</c:v>
                  </c:pt>
                  <c:pt idx="16">
                    <c:v>Gislaved</c:v>
                  </c:pt>
                  <c:pt idx="17">
                    <c:v>Gnosjö</c:v>
                  </c:pt>
                  <c:pt idx="18">
                    <c:v>Habo</c:v>
                  </c:pt>
                  <c:pt idx="19">
                    <c:v>Jönköping</c:v>
                  </c:pt>
                  <c:pt idx="20">
                    <c:v>Mullsjö</c:v>
                  </c:pt>
                  <c:pt idx="21">
                    <c:v>Nässjö</c:v>
                  </c:pt>
                  <c:pt idx="22">
                    <c:v>Sävsjö</c:v>
                  </c:pt>
                  <c:pt idx="23">
                    <c:v>Tranås</c:v>
                  </c:pt>
                  <c:pt idx="24">
                    <c:v>Vaggeryd</c:v>
                  </c:pt>
                  <c:pt idx="25">
                    <c:v>Vetlanda</c:v>
                  </c:pt>
                  <c:pt idx="26">
                    <c:v>Värnamo</c:v>
                  </c:pt>
                  <c:pt idx="27">
                    <c:v>Länet</c:v>
                  </c:pt>
                </c:lvl>
                <c:lvl>
                  <c:pt idx="0">
                    <c:v>Män</c:v>
                  </c:pt>
                  <c:pt idx="14">
                    <c:v>Kvinnor</c:v>
                  </c:pt>
                </c:lvl>
              </c:multiLvlStrCache>
            </c:multiLvlStrRef>
          </c:cat>
          <c:val>
            <c:numRef>
              <c:f>'Övervikt fetma'!$J$3:$J$30</c:f>
              <c:numCache>
                <c:formatCode>0.0%</c:formatCode>
                <c:ptCount val="28"/>
                <c:pt idx="0">
                  <c:v>0.36161689730517116</c:v>
                </c:pt>
                <c:pt idx="1">
                  <c:v>0.34730842305256493</c:v>
                </c:pt>
                <c:pt idx="2" formatCode="###0.0%">
                  <c:v>0.47686489096322526</c:v>
                </c:pt>
                <c:pt idx="3" formatCode="###0.0%">
                  <c:v>0.46749304325828483</c:v>
                </c:pt>
                <c:pt idx="4" formatCode="###0.0%">
                  <c:v>0.39755288262131894</c:v>
                </c:pt>
                <c:pt idx="5" formatCode="###0.0%">
                  <c:v>0.42329355962350851</c:v>
                </c:pt>
                <c:pt idx="6" formatCode="###0.0%">
                  <c:v>0.41538963156178677</c:v>
                </c:pt>
                <c:pt idx="7" formatCode="###0.0%">
                  <c:v>0.45788399883415914</c:v>
                </c:pt>
                <c:pt idx="8" formatCode="###0.0%">
                  <c:v>0.44201719730420636</c:v>
                </c:pt>
                <c:pt idx="9" formatCode="###0.0%">
                  <c:v>0.49381253291205895</c:v>
                </c:pt>
                <c:pt idx="10" formatCode="###0.0%">
                  <c:v>0.40412979351032446</c:v>
                </c:pt>
                <c:pt idx="11" formatCode="###0.0%">
                  <c:v>0.42332782464990865</c:v>
                </c:pt>
                <c:pt idx="12" formatCode="###0.0%">
                  <c:v>0.41409753363228702</c:v>
                </c:pt>
                <c:pt idx="13" formatCode="###0.0%">
                  <c:v>0.42852653440454719</c:v>
                </c:pt>
                <c:pt idx="14" formatCode="###0.0%">
                  <c:v>0.34905295709315809</c:v>
                </c:pt>
                <c:pt idx="15" formatCode="###0.0%">
                  <c:v>0.29501671708326699</c:v>
                </c:pt>
                <c:pt idx="16" formatCode="###0.0%">
                  <c:v>0.3709257430187663</c:v>
                </c:pt>
                <c:pt idx="17" formatCode="###0.0%">
                  <c:v>0.33105090800833581</c:v>
                </c:pt>
                <c:pt idx="18" formatCode="###0.0%">
                  <c:v>0.29841765099175394</c:v>
                </c:pt>
                <c:pt idx="19" formatCode="###0.0%">
                  <c:v>0.32465337067140221</c:v>
                </c:pt>
                <c:pt idx="20" formatCode="###0.0%">
                  <c:v>0.28358208955223879</c:v>
                </c:pt>
                <c:pt idx="21" formatCode="###0.0%">
                  <c:v>0.32041781983751449</c:v>
                </c:pt>
                <c:pt idx="22" formatCode="###0.0%">
                  <c:v>0.37529286474973378</c:v>
                </c:pt>
                <c:pt idx="23" formatCode="###0.0%">
                  <c:v>0.29891451831750337</c:v>
                </c:pt>
                <c:pt idx="24" formatCode="###0.0%">
                  <c:v>0.35174022943807115</c:v>
                </c:pt>
                <c:pt idx="25" formatCode="###0.0%">
                  <c:v>0.37818110080883804</c:v>
                </c:pt>
                <c:pt idx="26" formatCode="###0.0%">
                  <c:v>0.25686554811526596</c:v>
                </c:pt>
                <c:pt idx="27" formatCode="###0.0%">
                  <c:v>0.32442366230762137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65-4E69-BBC0-20B6E4A4D940}"/>
            </c:ext>
          </c:extLst>
        </c:ser>
        <c:ser>
          <c:idx val="1"/>
          <c:order val="1"/>
          <c:tx>
            <c:strRef>
              <c:f>'Övervikt fetma'!$K$2</c:f>
              <c:strCache>
                <c:ptCount val="1"/>
                <c:pt idx="0">
                  <c:v>Fetma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'Övervikt fetma'!$H$3:$I$30</c:f>
              <c:multiLvlStrCache>
                <c:ptCount val="28"/>
                <c:lvl>
                  <c:pt idx="0">
                    <c:v>Aneby</c:v>
                  </c:pt>
                  <c:pt idx="1">
                    <c:v>Eksjö</c:v>
                  </c:pt>
                  <c:pt idx="2">
                    <c:v>Gislaved</c:v>
                  </c:pt>
                  <c:pt idx="3">
                    <c:v>Gnosjö</c:v>
                  </c:pt>
                  <c:pt idx="4">
                    <c:v>Habo</c:v>
                  </c:pt>
                  <c:pt idx="5">
                    <c:v>Jönköping</c:v>
                  </c:pt>
                  <c:pt idx="6">
                    <c:v>Mullsjö</c:v>
                  </c:pt>
                  <c:pt idx="7">
                    <c:v>Nässjö</c:v>
                  </c:pt>
                  <c:pt idx="8">
                    <c:v>Sävsjö</c:v>
                  </c:pt>
                  <c:pt idx="9">
                    <c:v>Tranås</c:v>
                  </c:pt>
                  <c:pt idx="10">
                    <c:v>Vaggeryd</c:v>
                  </c:pt>
                  <c:pt idx="11">
                    <c:v>Vetlanda</c:v>
                  </c:pt>
                  <c:pt idx="12">
                    <c:v>Värnamo</c:v>
                  </c:pt>
                  <c:pt idx="13">
                    <c:v>Länet</c:v>
                  </c:pt>
                  <c:pt idx="14">
                    <c:v>Aneby</c:v>
                  </c:pt>
                  <c:pt idx="15">
                    <c:v>Eksjö</c:v>
                  </c:pt>
                  <c:pt idx="16">
                    <c:v>Gislaved</c:v>
                  </c:pt>
                  <c:pt idx="17">
                    <c:v>Gnosjö</c:v>
                  </c:pt>
                  <c:pt idx="18">
                    <c:v>Habo</c:v>
                  </c:pt>
                  <c:pt idx="19">
                    <c:v>Jönköping</c:v>
                  </c:pt>
                  <c:pt idx="20">
                    <c:v>Mullsjö</c:v>
                  </c:pt>
                  <c:pt idx="21">
                    <c:v>Nässjö</c:v>
                  </c:pt>
                  <c:pt idx="22">
                    <c:v>Sävsjö</c:v>
                  </c:pt>
                  <c:pt idx="23">
                    <c:v>Tranås</c:v>
                  </c:pt>
                  <c:pt idx="24">
                    <c:v>Vaggeryd</c:v>
                  </c:pt>
                  <c:pt idx="25">
                    <c:v>Vetlanda</c:v>
                  </c:pt>
                  <c:pt idx="26">
                    <c:v>Värnamo</c:v>
                  </c:pt>
                  <c:pt idx="27">
                    <c:v>Länet</c:v>
                  </c:pt>
                </c:lvl>
                <c:lvl>
                  <c:pt idx="0">
                    <c:v>Män</c:v>
                  </c:pt>
                  <c:pt idx="14">
                    <c:v>Kvinnor</c:v>
                  </c:pt>
                </c:lvl>
              </c:multiLvlStrCache>
            </c:multiLvlStrRef>
          </c:cat>
          <c:val>
            <c:numRef>
              <c:f>'Övervikt fetma'!$K$3:$K$30</c:f>
              <c:numCache>
                <c:formatCode>0.0%</c:formatCode>
                <c:ptCount val="28"/>
                <c:pt idx="0">
                  <c:v>0.18973051711580483</c:v>
                </c:pt>
                <c:pt idx="1">
                  <c:v>0.14236858771374289</c:v>
                </c:pt>
                <c:pt idx="2" formatCode="###0.0%">
                  <c:v>0.22306268608674659</c:v>
                </c:pt>
                <c:pt idx="3" formatCode="###0.0%">
                  <c:v>0.10397166708828738</c:v>
                </c:pt>
                <c:pt idx="4" formatCode="###0.0%">
                  <c:v>0.12235586893405227</c:v>
                </c:pt>
                <c:pt idx="5" formatCode="###0.0%">
                  <c:v>9.9977766249166239E-2</c:v>
                </c:pt>
                <c:pt idx="6" formatCode="###0.0%">
                  <c:v>0.13107270948809913</c:v>
                </c:pt>
                <c:pt idx="7" formatCode="###0.0%">
                  <c:v>0.15855435733022444</c:v>
                </c:pt>
                <c:pt idx="8" formatCode="###0.0%">
                  <c:v>0.13897280966767372</c:v>
                </c:pt>
                <c:pt idx="9" formatCode="###0.0%">
                  <c:v>0.1072933122696156</c:v>
                </c:pt>
                <c:pt idx="10" formatCode="###0.0%">
                  <c:v>0.1879711569977057</c:v>
                </c:pt>
                <c:pt idx="11" formatCode="###0.0%">
                  <c:v>0.15003914064538576</c:v>
                </c:pt>
                <c:pt idx="12" formatCode="###0.0%">
                  <c:v>0.15260650224215247</c:v>
                </c:pt>
                <c:pt idx="13" formatCode="###0.0%">
                  <c:v>0.13564382139148495</c:v>
                </c:pt>
                <c:pt idx="14" formatCode="###0.0%">
                  <c:v>0.20989563200618477</c:v>
                </c:pt>
                <c:pt idx="15" formatCode="###0.0%">
                  <c:v>0.20092341983760548</c:v>
                </c:pt>
                <c:pt idx="16" formatCode="###0.0%">
                  <c:v>0.16575379366077039</c:v>
                </c:pt>
                <c:pt idx="17" formatCode="###0.0%">
                  <c:v>0.18725811253349212</c:v>
                </c:pt>
                <c:pt idx="18" formatCode="###0.0%">
                  <c:v>0.15734343659460664</c:v>
                </c:pt>
                <c:pt idx="19" formatCode="###0.0%">
                  <c:v>0.16385492794208045</c:v>
                </c:pt>
                <c:pt idx="20" formatCode="###0.0%">
                  <c:v>0.17089552238805969</c:v>
                </c:pt>
                <c:pt idx="21" formatCode="###0.0%">
                  <c:v>0.20899919650031248</c:v>
                </c:pt>
                <c:pt idx="22" formatCode="###0.0%">
                  <c:v>0.16336528221512248</c:v>
                </c:pt>
                <c:pt idx="23" formatCode="###0.0%">
                  <c:v>0.17082767978290367</c:v>
                </c:pt>
                <c:pt idx="24" formatCode="###0.0%">
                  <c:v>0.22807699786117053</c:v>
                </c:pt>
                <c:pt idx="25" formatCode="###0.0%">
                  <c:v>0.18820280134148748</c:v>
                </c:pt>
                <c:pt idx="26" formatCode="###0.0%">
                  <c:v>0.21698893988413212</c:v>
                </c:pt>
                <c:pt idx="27" formatCode="###0.0%">
                  <c:v>0.18002880801515611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65-4E69-BBC0-20B6E4A4D9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8509240"/>
        <c:axId val="528509568"/>
      </c:barChart>
      <c:catAx>
        <c:axId val="528509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28509568"/>
        <c:crosses val="autoZero"/>
        <c:auto val="1"/>
        <c:lblAlgn val="ctr"/>
        <c:lblOffset val="100"/>
        <c:noMultiLvlLbl val="0"/>
      </c:catAx>
      <c:valAx>
        <c:axId val="5285095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28509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'Övervikt fetma över tid'!$A$5</c:f>
              <c:strCache>
                <c:ptCount val="1"/>
                <c:pt idx="0">
                  <c:v>2007-2010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4.09711694161081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8E3-4D69-AA24-6113B67BAD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'Övervikt fetma över tid'!$B$1:$I$3</c:f>
              <c:multiLvlStrCache>
                <c:ptCount val="8"/>
                <c:lvl>
                  <c:pt idx="0">
                    <c:v>Övervikt</c:v>
                  </c:pt>
                  <c:pt idx="1">
                    <c:v>Fetma</c:v>
                  </c:pt>
                  <c:pt idx="2">
                    <c:v>Övervikt</c:v>
                  </c:pt>
                  <c:pt idx="3">
                    <c:v>Fetma</c:v>
                  </c:pt>
                  <c:pt idx="4">
                    <c:v>Övervikt</c:v>
                  </c:pt>
                  <c:pt idx="5">
                    <c:v>Fetma</c:v>
                  </c:pt>
                  <c:pt idx="6">
                    <c:v>Övervikt</c:v>
                  </c:pt>
                  <c:pt idx="7">
                    <c:v>Fetma</c:v>
                  </c:pt>
                </c:lvl>
                <c:lvl>
                  <c:pt idx="0">
                    <c:v>Riket</c:v>
                  </c:pt>
                  <c:pt idx="2">
                    <c:v>Jönköpings län</c:v>
                  </c:pt>
                  <c:pt idx="4">
                    <c:v>Riket</c:v>
                  </c:pt>
                  <c:pt idx="6">
                    <c:v>Jönköpings län</c:v>
                  </c:pt>
                </c:lvl>
                <c:lvl>
                  <c:pt idx="0">
                    <c:v>Kvinnor</c:v>
                  </c:pt>
                  <c:pt idx="4">
                    <c:v>Män</c:v>
                  </c:pt>
                </c:lvl>
              </c:multiLvlStrCache>
            </c:multiLvlStrRef>
          </c:cat>
          <c:val>
            <c:numRef>
              <c:f>'Övervikt fetma över tid'!$B$5:$I$5</c:f>
              <c:numCache>
                <c:formatCode>General</c:formatCode>
                <c:ptCount val="8"/>
                <c:pt idx="0">
                  <c:v>27.8</c:v>
                </c:pt>
                <c:pt idx="1">
                  <c:v>12.9</c:v>
                </c:pt>
                <c:pt idx="2">
                  <c:v>29.4</c:v>
                </c:pt>
                <c:pt idx="3">
                  <c:v>13.8</c:v>
                </c:pt>
                <c:pt idx="4">
                  <c:v>41.7</c:v>
                </c:pt>
                <c:pt idx="5">
                  <c:v>12.6</c:v>
                </c:pt>
                <c:pt idx="6">
                  <c:v>46.5</c:v>
                </c:pt>
                <c:pt idx="7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E3-4D69-AA24-6113B67BADCA}"/>
            </c:ext>
          </c:extLst>
        </c:ser>
        <c:ser>
          <c:idx val="1"/>
          <c:order val="1"/>
          <c:tx>
            <c:strRef>
              <c:f>'Övervikt fetma över tid'!$A$6</c:f>
              <c:strCache>
                <c:ptCount val="1"/>
                <c:pt idx="0">
                  <c:v>2011-2014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'Övervikt fetma över tid'!$B$1:$I$3</c:f>
              <c:multiLvlStrCache>
                <c:ptCount val="8"/>
                <c:lvl>
                  <c:pt idx="0">
                    <c:v>Övervikt</c:v>
                  </c:pt>
                  <c:pt idx="1">
                    <c:v>Fetma</c:v>
                  </c:pt>
                  <c:pt idx="2">
                    <c:v>Övervikt</c:v>
                  </c:pt>
                  <c:pt idx="3">
                    <c:v>Fetma</c:v>
                  </c:pt>
                  <c:pt idx="4">
                    <c:v>Övervikt</c:v>
                  </c:pt>
                  <c:pt idx="5">
                    <c:v>Fetma</c:v>
                  </c:pt>
                  <c:pt idx="6">
                    <c:v>Övervikt</c:v>
                  </c:pt>
                  <c:pt idx="7">
                    <c:v>Fetma</c:v>
                  </c:pt>
                </c:lvl>
                <c:lvl>
                  <c:pt idx="0">
                    <c:v>Riket</c:v>
                  </c:pt>
                  <c:pt idx="2">
                    <c:v>Jönköpings län</c:v>
                  </c:pt>
                  <c:pt idx="4">
                    <c:v>Riket</c:v>
                  </c:pt>
                  <c:pt idx="6">
                    <c:v>Jönköpings län</c:v>
                  </c:pt>
                </c:lvl>
                <c:lvl>
                  <c:pt idx="0">
                    <c:v>Kvinnor</c:v>
                  </c:pt>
                  <c:pt idx="4">
                    <c:v>Män</c:v>
                  </c:pt>
                </c:lvl>
              </c:multiLvlStrCache>
            </c:multiLvlStrRef>
          </c:cat>
          <c:val>
            <c:numRef>
              <c:f>'Övervikt fetma över tid'!$B$6:$I$6</c:f>
              <c:numCache>
                <c:formatCode>General</c:formatCode>
                <c:ptCount val="8"/>
                <c:pt idx="0">
                  <c:v>28.5</c:v>
                </c:pt>
                <c:pt idx="1">
                  <c:v>13.6</c:v>
                </c:pt>
                <c:pt idx="2">
                  <c:v>28.9</c:v>
                </c:pt>
                <c:pt idx="3">
                  <c:v>14</c:v>
                </c:pt>
                <c:pt idx="4">
                  <c:v>42.1</c:v>
                </c:pt>
                <c:pt idx="5">
                  <c:v>13.9</c:v>
                </c:pt>
                <c:pt idx="6">
                  <c:v>42.7</c:v>
                </c:pt>
                <c:pt idx="7">
                  <c:v>16.100000000000001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E3-4D69-AA24-6113B67BADCA}"/>
            </c:ext>
          </c:extLst>
        </c:ser>
        <c:ser>
          <c:idx val="2"/>
          <c:order val="2"/>
          <c:tx>
            <c:strRef>
              <c:f>'Övervikt fetma över tid'!$A$7</c:f>
              <c:strCache>
                <c:ptCount val="1"/>
                <c:pt idx="0">
                  <c:v>2015-2018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5.4628225888144191E-3"/>
                  <c:y val="-2.0905924492080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8E3-4D69-AA24-6113B67BAD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'Övervikt fetma över tid'!$B$1:$I$3</c:f>
              <c:multiLvlStrCache>
                <c:ptCount val="8"/>
                <c:lvl>
                  <c:pt idx="0">
                    <c:v>Övervikt</c:v>
                  </c:pt>
                  <c:pt idx="1">
                    <c:v>Fetma</c:v>
                  </c:pt>
                  <c:pt idx="2">
                    <c:v>Övervikt</c:v>
                  </c:pt>
                  <c:pt idx="3">
                    <c:v>Fetma</c:v>
                  </c:pt>
                  <c:pt idx="4">
                    <c:v>Övervikt</c:v>
                  </c:pt>
                  <c:pt idx="5">
                    <c:v>Fetma</c:v>
                  </c:pt>
                  <c:pt idx="6">
                    <c:v>Övervikt</c:v>
                  </c:pt>
                  <c:pt idx="7">
                    <c:v>Fetma</c:v>
                  </c:pt>
                </c:lvl>
                <c:lvl>
                  <c:pt idx="0">
                    <c:v>Riket</c:v>
                  </c:pt>
                  <c:pt idx="2">
                    <c:v>Jönköpings län</c:v>
                  </c:pt>
                  <c:pt idx="4">
                    <c:v>Riket</c:v>
                  </c:pt>
                  <c:pt idx="6">
                    <c:v>Jönköpings län</c:v>
                  </c:pt>
                </c:lvl>
                <c:lvl>
                  <c:pt idx="0">
                    <c:v>Kvinnor</c:v>
                  </c:pt>
                  <c:pt idx="4">
                    <c:v>Män</c:v>
                  </c:pt>
                </c:lvl>
              </c:multiLvlStrCache>
            </c:multiLvlStrRef>
          </c:cat>
          <c:val>
            <c:numRef>
              <c:f>'Övervikt fetma över tid'!$B$7:$I$7</c:f>
              <c:numCache>
                <c:formatCode>General</c:formatCode>
                <c:ptCount val="8"/>
                <c:pt idx="0">
                  <c:v>29.1</c:v>
                </c:pt>
                <c:pt idx="1">
                  <c:v>14.8</c:v>
                </c:pt>
                <c:pt idx="2">
                  <c:v>30.6</c:v>
                </c:pt>
                <c:pt idx="3">
                  <c:v>16.5</c:v>
                </c:pt>
                <c:pt idx="4">
                  <c:v>42.1</c:v>
                </c:pt>
                <c:pt idx="5">
                  <c:v>15.2</c:v>
                </c:pt>
                <c:pt idx="6">
                  <c:v>38.4</c:v>
                </c:pt>
                <c:pt idx="7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E3-4D69-AA24-6113B67BADCA}"/>
            </c:ext>
          </c:extLst>
        </c:ser>
        <c:ser>
          <c:idx val="3"/>
          <c:order val="3"/>
          <c:tx>
            <c:strRef>
              <c:f>'Övervikt fetma över tid'!$A$8</c:f>
              <c:strCache>
                <c:ptCount val="1"/>
                <c:pt idx="0">
                  <c:v>2019-2022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9.55993953042523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8E3-4D69-AA24-6113B67BAD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'Övervikt fetma över tid'!$B$1:$I$3</c:f>
              <c:multiLvlStrCache>
                <c:ptCount val="8"/>
                <c:lvl>
                  <c:pt idx="0">
                    <c:v>Övervikt</c:v>
                  </c:pt>
                  <c:pt idx="1">
                    <c:v>Fetma</c:v>
                  </c:pt>
                  <c:pt idx="2">
                    <c:v>Övervikt</c:v>
                  </c:pt>
                  <c:pt idx="3">
                    <c:v>Fetma</c:v>
                  </c:pt>
                  <c:pt idx="4">
                    <c:v>Övervikt</c:v>
                  </c:pt>
                  <c:pt idx="5">
                    <c:v>Fetma</c:v>
                  </c:pt>
                  <c:pt idx="6">
                    <c:v>Övervikt</c:v>
                  </c:pt>
                  <c:pt idx="7">
                    <c:v>Fetma</c:v>
                  </c:pt>
                </c:lvl>
                <c:lvl>
                  <c:pt idx="0">
                    <c:v>Riket</c:v>
                  </c:pt>
                  <c:pt idx="2">
                    <c:v>Jönköpings län</c:v>
                  </c:pt>
                  <c:pt idx="4">
                    <c:v>Riket</c:v>
                  </c:pt>
                  <c:pt idx="6">
                    <c:v>Jönköpings län</c:v>
                  </c:pt>
                </c:lvl>
                <c:lvl>
                  <c:pt idx="0">
                    <c:v>Kvinnor</c:v>
                  </c:pt>
                  <c:pt idx="4">
                    <c:v>Män</c:v>
                  </c:pt>
                </c:lvl>
              </c:multiLvlStrCache>
            </c:multiLvlStrRef>
          </c:cat>
          <c:val>
            <c:numRef>
              <c:f>'Övervikt fetma över tid'!$B$8:$I$8</c:f>
              <c:numCache>
                <c:formatCode>General</c:formatCode>
                <c:ptCount val="8"/>
                <c:pt idx="0">
                  <c:v>29.3</c:v>
                </c:pt>
                <c:pt idx="1">
                  <c:v>16.3</c:v>
                </c:pt>
                <c:pt idx="2">
                  <c:v>30.6</c:v>
                </c:pt>
                <c:pt idx="3">
                  <c:v>16.3</c:v>
                </c:pt>
                <c:pt idx="4">
                  <c:v>41.2</c:v>
                </c:pt>
                <c:pt idx="5">
                  <c:v>16</c:v>
                </c:pt>
                <c:pt idx="6">
                  <c:v>41.4</c:v>
                </c:pt>
                <c:pt idx="7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8E3-4D69-AA24-6113B67BA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8369920"/>
        <c:axId val="728370576"/>
      </c:barChart>
      <c:catAx>
        <c:axId val="72836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28370576"/>
        <c:crosses val="autoZero"/>
        <c:auto val="1"/>
        <c:lblAlgn val="ctr"/>
        <c:lblOffset val="100"/>
        <c:noMultiLvlLbl val="0"/>
      </c:catAx>
      <c:valAx>
        <c:axId val="72837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Andel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2836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'Övervikt fetma'!$N$3</c:f>
              <c:strCache>
                <c:ptCount val="1"/>
                <c:pt idx="0">
                  <c:v>Övervikt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'Övervikt fetma'!$L$4:$M$13</c:f>
              <c:multiLvlStrCache>
                <c:ptCount val="10"/>
                <c:lvl>
                  <c:pt idx="0">
                    <c:v>16-29 år</c:v>
                  </c:pt>
                  <c:pt idx="1">
                    <c:v>30-44 år</c:v>
                  </c:pt>
                  <c:pt idx="2">
                    <c:v>45-64 år</c:v>
                  </c:pt>
                  <c:pt idx="3">
                    <c:v>65-84 år</c:v>
                  </c:pt>
                  <c:pt idx="4">
                    <c:v>85 år och äldre</c:v>
                  </c:pt>
                  <c:pt idx="5">
                    <c:v>16-29 år</c:v>
                  </c:pt>
                  <c:pt idx="6">
                    <c:v>30-44 år</c:v>
                  </c:pt>
                  <c:pt idx="7">
                    <c:v>45-64 år</c:v>
                  </c:pt>
                  <c:pt idx="8">
                    <c:v>65-84 år</c:v>
                  </c:pt>
                  <c:pt idx="9">
                    <c:v>85 år och äldre</c:v>
                  </c:pt>
                </c:lvl>
                <c:lvl>
                  <c:pt idx="0">
                    <c:v>Män</c:v>
                  </c:pt>
                  <c:pt idx="5">
                    <c:v>Kvinnor</c:v>
                  </c:pt>
                </c:lvl>
              </c:multiLvlStrCache>
            </c:multiLvlStrRef>
          </c:cat>
          <c:val>
            <c:numRef>
              <c:f>'Övervikt fetma'!$N$4:$N$13</c:f>
              <c:numCache>
                <c:formatCode>0.0%</c:formatCode>
                <c:ptCount val="10"/>
                <c:pt idx="0">
                  <c:v>0.23100000000000001</c:v>
                </c:pt>
                <c:pt idx="1">
                  <c:v>0.438</c:v>
                </c:pt>
                <c:pt idx="2">
                  <c:v>0.53</c:v>
                </c:pt>
                <c:pt idx="3">
                  <c:v>0.45400000000000001</c:v>
                </c:pt>
                <c:pt idx="4">
                  <c:v>0.44</c:v>
                </c:pt>
                <c:pt idx="5" formatCode="0.00%">
                  <c:v>0.26400000000000001</c:v>
                </c:pt>
                <c:pt idx="6" formatCode="0.00%">
                  <c:v>0.34100000000000003</c:v>
                </c:pt>
                <c:pt idx="7" formatCode="0.00%">
                  <c:v>0.32900000000000001</c:v>
                </c:pt>
                <c:pt idx="8" formatCode="0.00%">
                  <c:v>0.36599999999999999</c:v>
                </c:pt>
                <c:pt idx="9" formatCode="0.00%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7B-45E4-BFFC-DBA85258A78E}"/>
            </c:ext>
          </c:extLst>
        </c:ser>
        <c:ser>
          <c:idx val="1"/>
          <c:order val="1"/>
          <c:tx>
            <c:strRef>
              <c:f>'Övervikt fetma'!$O$3</c:f>
              <c:strCache>
                <c:ptCount val="1"/>
                <c:pt idx="0">
                  <c:v>Fetma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'Övervikt fetma'!$L$4:$M$13</c:f>
              <c:multiLvlStrCache>
                <c:ptCount val="10"/>
                <c:lvl>
                  <c:pt idx="0">
                    <c:v>16-29 år</c:v>
                  </c:pt>
                  <c:pt idx="1">
                    <c:v>30-44 år</c:v>
                  </c:pt>
                  <c:pt idx="2">
                    <c:v>45-64 år</c:v>
                  </c:pt>
                  <c:pt idx="3">
                    <c:v>65-84 år</c:v>
                  </c:pt>
                  <c:pt idx="4">
                    <c:v>85 år och äldre</c:v>
                  </c:pt>
                  <c:pt idx="5">
                    <c:v>16-29 år</c:v>
                  </c:pt>
                  <c:pt idx="6">
                    <c:v>30-44 år</c:v>
                  </c:pt>
                  <c:pt idx="7">
                    <c:v>45-64 år</c:v>
                  </c:pt>
                  <c:pt idx="8">
                    <c:v>65-84 år</c:v>
                  </c:pt>
                  <c:pt idx="9">
                    <c:v>85 år och äldre</c:v>
                  </c:pt>
                </c:lvl>
                <c:lvl>
                  <c:pt idx="0">
                    <c:v>Män</c:v>
                  </c:pt>
                  <c:pt idx="5">
                    <c:v>Kvinnor</c:v>
                  </c:pt>
                </c:lvl>
              </c:multiLvlStrCache>
            </c:multiLvlStrRef>
          </c:cat>
          <c:val>
            <c:numRef>
              <c:f>'Övervikt fetma'!$O$4:$O$13</c:f>
              <c:numCache>
                <c:formatCode>0.0%</c:formatCode>
                <c:ptCount val="10"/>
                <c:pt idx="0">
                  <c:v>6.8000000000000005E-2</c:v>
                </c:pt>
                <c:pt idx="1">
                  <c:v>0.112</c:v>
                </c:pt>
                <c:pt idx="2">
                  <c:v>0.19</c:v>
                </c:pt>
                <c:pt idx="3">
                  <c:v>0.159</c:v>
                </c:pt>
                <c:pt idx="4">
                  <c:v>5.8000000000000003E-2</c:v>
                </c:pt>
                <c:pt idx="5" formatCode="0.00%">
                  <c:v>5.0999999999999997E-2</c:v>
                </c:pt>
                <c:pt idx="6" formatCode="0.00%">
                  <c:v>0.223</c:v>
                </c:pt>
                <c:pt idx="7" formatCode="0.00%">
                  <c:v>0.23300000000000001</c:v>
                </c:pt>
                <c:pt idx="8" formatCode="0.00%">
                  <c:v>0.182</c:v>
                </c:pt>
                <c:pt idx="9" formatCode="0.00%">
                  <c:v>0.14699999999999999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7B-45E4-BFFC-DBA85258A7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3004784"/>
        <c:axId val="353012984"/>
      </c:barChart>
      <c:catAx>
        <c:axId val="35300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3012984"/>
        <c:crosses val="autoZero"/>
        <c:auto val="1"/>
        <c:lblAlgn val="ctr"/>
        <c:lblOffset val="100"/>
        <c:noMultiLvlLbl val="0"/>
      </c:catAx>
      <c:valAx>
        <c:axId val="3530129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Andel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5300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'Övervikt fetma utbildning'!$M$3</c:f>
              <c:strCache>
                <c:ptCount val="1"/>
                <c:pt idx="0">
                  <c:v>Förgymnasial utbildning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9.5660201192018894E-3"/>
                  <c:y val="-6.2711868591476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424-4B0E-B05A-F69D38F29C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'Övervikt fetma utbildning'!$L$4:$L$17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'Övervikt fetma utbildning'!$M$4:$M$17</c:f>
              <c:numCache>
                <c:formatCode>0.0%</c:formatCode>
                <c:ptCount val="14"/>
                <c:pt idx="0">
                  <c:v>0.57369942196531787</c:v>
                </c:pt>
                <c:pt idx="1">
                  <c:v>0.46543238809468013</c:v>
                </c:pt>
                <c:pt idx="2" formatCode="###0.0%">
                  <c:v>0.64205661467359909</c:v>
                </c:pt>
                <c:pt idx="3" formatCode="###0.0%">
                  <c:v>0.66196598921609295</c:v>
                </c:pt>
                <c:pt idx="4" formatCode="###0.0%">
                  <c:v>0.49353448275862066</c:v>
                </c:pt>
                <c:pt idx="5" formatCode="###0.0%">
                  <c:v>0.45888548366210552</c:v>
                </c:pt>
                <c:pt idx="6" formatCode="###0.0%">
                  <c:v>0.4880441446965052</c:v>
                </c:pt>
                <c:pt idx="7" formatCode="###0.0%">
                  <c:v>0.62454969979986663</c:v>
                </c:pt>
                <c:pt idx="8" formatCode="###0.0%">
                  <c:v>0.5551967116852613</c:v>
                </c:pt>
                <c:pt idx="9" formatCode="###0.0%">
                  <c:v>0.46565511584990771</c:v>
                </c:pt>
                <c:pt idx="10" formatCode="###0.0%">
                  <c:v>0.62966150315547909</c:v>
                </c:pt>
                <c:pt idx="11" formatCode="###0.0%">
                  <c:v>0.56028007638446842</c:v>
                </c:pt>
                <c:pt idx="12" formatCode="###0.0%">
                  <c:v>0.50037783375314859</c:v>
                </c:pt>
                <c:pt idx="13" formatCode="###0.0%">
                  <c:v>0.53130783076026056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24-4B0E-B05A-F69D38F29C59}"/>
            </c:ext>
          </c:extLst>
        </c:ser>
        <c:ser>
          <c:idx val="1"/>
          <c:order val="1"/>
          <c:tx>
            <c:strRef>
              <c:f>'Övervikt fetma utbildning'!$N$3</c:f>
              <c:strCache>
                <c:ptCount val="1"/>
                <c:pt idx="0">
                  <c:v>Gymnasial utbildning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6.832871513715567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424-4B0E-B05A-F69D38F29C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'Övervikt fetma utbildning'!$L$4:$L$17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'Övervikt fetma utbildning'!$N$4:$N$17</c:f>
              <c:numCache>
                <c:formatCode>###0.0%</c:formatCode>
                <c:ptCount val="14"/>
                <c:pt idx="0">
                  <c:v>0.60078125000000004</c:v>
                </c:pt>
                <c:pt idx="1">
                  <c:v>0.57404458598726116</c:v>
                </c:pt>
                <c:pt idx="2">
                  <c:v>0.63872673201894492</c:v>
                </c:pt>
                <c:pt idx="3">
                  <c:v>0.49955076370170715</c:v>
                </c:pt>
                <c:pt idx="4">
                  <c:v>0.47471022128556378</c:v>
                </c:pt>
                <c:pt idx="5">
                  <c:v>0.57583506104584192</c:v>
                </c:pt>
                <c:pt idx="6">
                  <c:v>0.5329153605015674</c:v>
                </c:pt>
                <c:pt idx="7">
                  <c:v>0.59196808992838368</c:v>
                </c:pt>
                <c:pt idx="8">
                  <c:v>0.5158383397050792</c:v>
                </c:pt>
                <c:pt idx="9">
                  <c:v>0.60914730919059301</c:v>
                </c:pt>
                <c:pt idx="10">
                  <c:v>0.54874414644529579</c:v>
                </c:pt>
                <c:pt idx="11">
                  <c:v>0.54497982435319248</c:v>
                </c:pt>
                <c:pt idx="12">
                  <c:v>0.54446564885496185</c:v>
                </c:pt>
                <c:pt idx="13">
                  <c:v>0.57018993286255959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24-4B0E-B05A-F69D38F29C59}"/>
            </c:ext>
          </c:extLst>
        </c:ser>
        <c:ser>
          <c:idx val="2"/>
          <c:order val="2"/>
          <c:tx>
            <c:strRef>
              <c:f>'Övervikt fetma utbildning'!$O$3</c:f>
              <c:strCache>
                <c:ptCount val="1"/>
                <c:pt idx="0">
                  <c:v>Eftergymnasial utbildning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'Övervikt fetma utbildning'!$L$4:$L$17</c:f>
              <c:strCache>
                <c:ptCount val="14"/>
                <c:pt idx="0">
                  <c:v>Aneby</c:v>
                </c:pt>
                <c:pt idx="1">
                  <c:v>Eksjö</c:v>
                </c:pt>
                <c:pt idx="2">
                  <c:v>Gislaved</c:v>
                </c:pt>
                <c:pt idx="3">
                  <c:v>Gnosjö</c:v>
                </c:pt>
                <c:pt idx="4">
                  <c:v>Habo</c:v>
                </c:pt>
                <c:pt idx="5">
                  <c:v>Jönköping</c:v>
                </c:pt>
                <c:pt idx="6">
                  <c:v>Mullsjö</c:v>
                </c:pt>
                <c:pt idx="7">
                  <c:v>Nässjö</c:v>
                </c:pt>
                <c:pt idx="8">
                  <c:v>Sävsjö</c:v>
                </c:pt>
                <c:pt idx="9">
                  <c:v>Tranås</c:v>
                </c:pt>
                <c:pt idx="10">
                  <c:v>Vaggeryd</c:v>
                </c:pt>
                <c:pt idx="11">
                  <c:v>Vetlanda</c:v>
                </c:pt>
                <c:pt idx="12">
                  <c:v>Värnamo</c:v>
                </c:pt>
                <c:pt idx="13">
                  <c:v>Länet</c:v>
                </c:pt>
              </c:strCache>
            </c:strRef>
          </c:cat>
          <c:val>
            <c:numRef>
              <c:f>'Övervikt fetma utbildning'!$O$4:$O$17</c:f>
              <c:numCache>
                <c:formatCode>0.0%</c:formatCode>
                <c:ptCount val="14"/>
                <c:pt idx="0">
                  <c:v>0.45186781609195403</c:v>
                </c:pt>
                <c:pt idx="1">
                  <c:v>0.43222768222768221</c:v>
                </c:pt>
                <c:pt idx="2">
                  <c:v>0.56946826758147517</c:v>
                </c:pt>
                <c:pt idx="3">
                  <c:v>0.47183098591549288</c:v>
                </c:pt>
                <c:pt idx="4">
                  <c:v>0.50234888819292201</c:v>
                </c:pt>
                <c:pt idx="5">
                  <c:v>0.46177110530896431</c:v>
                </c:pt>
                <c:pt idx="6">
                  <c:v>0.47186700767263429</c:v>
                </c:pt>
                <c:pt idx="7">
                  <c:v>0.49687500000000001</c:v>
                </c:pt>
                <c:pt idx="8">
                  <c:v>0.64715025906735746</c:v>
                </c:pt>
                <c:pt idx="9">
                  <c:v>0.48622981956315292</c:v>
                </c:pt>
                <c:pt idx="10">
                  <c:v>0.59549461312438789</c:v>
                </c:pt>
                <c:pt idx="11">
                  <c:v>0.62390289449112979</c:v>
                </c:pt>
                <c:pt idx="12">
                  <c:v>0.51465762415226435</c:v>
                </c:pt>
                <c:pt idx="13">
                  <c:v>0.49443457413789416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24-4B0E-B05A-F69D38F29C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9800672"/>
        <c:axId val="699796080"/>
      </c:barChart>
      <c:catAx>
        <c:axId val="69980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99796080"/>
        <c:crosses val="autoZero"/>
        <c:auto val="1"/>
        <c:lblAlgn val="ctr"/>
        <c:lblOffset val="100"/>
        <c:noMultiLvlLbl val="0"/>
      </c:catAx>
      <c:valAx>
        <c:axId val="6997960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9980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E57BE-6F8E-41A8-AAB0-3D37B669DA70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704B-E6AF-4C66-88B6-B76772BB74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84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4015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Short Warwick</a:t>
            </a:r>
            <a:r>
              <a:rPr lang="sv-SE" baseline="0" dirty="0" smtClean="0"/>
              <a:t> Edinburgh Mental </a:t>
            </a:r>
            <a:r>
              <a:rPr lang="sv-SE" baseline="0" dirty="0" err="1" smtClean="0"/>
              <a:t>Well-being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Scale</a:t>
            </a:r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4360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Short Warwick</a:t>
            </a:r>
            <a:r>
              <a:rPr lang="sv-SE" baseline="0" dirty="0" smtClean="0"/>
              <a:t> Edinburgh Mental </a:t>
            </a:r>
            <a:r>
              <a:rPr lang="sv-SE" baseline="0" dirty="0" err="1" smtClean="0"/>
              <a:t>Well-being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Scale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5771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Lätta och svåra besvär sammantaget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1091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Lätta och svåra besvär sammantaget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4238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Lätta och svåra besvär sammantaget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8094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Lätta och svåra besvär sammantaget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1074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Svarat ganska mycket eller väldigt mycket på frågan ”Känner du dig för närvarande</a:t>
            </a:r>
            <a:r>
              <a:rPr lang="sv-SE" baseline="0" dirty="0" smtClean="0"/>
              <a:t> stressad?”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8303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9426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344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4389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civilstånd, födelseland, medborgarskap och invandringsår från SCB:s register över totalbefolkningen. Dessutom hämtas uppgifter om utbildningsnivå från utbildningsregistret samt uppgifter om inkomster, bidrag, sjuk- eller aktivitetsersättning och ålderspension från inkomst- och taxeringsregistret. Från och med år 2015 och framåt hämtas även information om sjukskrivning från Försäkringskassan och eventuell vård, läkemedelsanvändning och dödsorsaker från Socialstyrelsens register.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4779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7193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6912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63300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41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41674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Omfattar tobaksvaror som cigaretter, upphettade tobaksprodukter/Heat-not-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burn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cigarrer, cigariller och piptobak. E-cigaretter ingår inte.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21897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OBS! 4 åldersgrupper </a:t>
            </a:r>
            <a:r>
              <a:rPr lang="sv-SE" dirty="0" err="1" smtClean="0"/>
              <a:t>pga</a:t>
            </a:r>
            <a:r>
              <a:rPr lang="sv-SE" dirty="0" smtClean="0"/>
              <a:t> för få i åldern 85 år och äldre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44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30995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Använder du snus som innehåller tobak (portion- eller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baksnus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)? 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Använder du tobaksfritt nikotinsnus (nikotinportioner/nikotinpåsar)? </a:t>
            </a:r>
          </a:p>
          <a:p>
            <a:endParaRPr lang="sv-SE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45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7449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Fr</a:t>
            </a:r>
            <a:r>
              <a:rPr lang="sv-SE" baseline="0" dirty="0" smtClean="0"/>
              <a:t> o m 2022 är frågan om snus uppdelad i två: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Använder du snus som innehåller tobak (portion- eller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baksnus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)? 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Använder du tobaksfritt nikotinsnus (nikotinportioner/nikotinpåsar)? </a:t>
            </a:r>
            <a:endParaRPr lang="sv-SE" b="0" dirty="0" smtClean="0"/>
          </a:p>
          <a:p>
            <a:endParaRPr lang="sv-SE" baseline="0" dirty="0" smtClean="0"/>
          </a:p>
          <a:p>
            <a:r>
              <a:rPr lang="sv-SE" baseline="0" dirty="0" smtClean="0"/>
              <a:t>Tidigare en fråga: ”Snusar du?”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46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8446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Använder du snus som innehåller tobak (portion- eller </a:t>
            </a:r>
            <a:r>
              <a:rPr lang="sv-S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baksnus</a:t>
            </a: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)? 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Använder du tobaksfritt nikotinsnus (nikotinportioner/nikotinpåsar)? </a:t>
            </a:r>
            <a:endParaRPr lang="sv-SE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47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2381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50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8947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Inklusive det</a:t>
            </a:r>
            <a:r>
              <a:rPr lang="sv-SE" baseline="0" dirty="0" smtClean="0"/>
              <a:t> nationella urvalet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29028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OBS! 4 åldersgrupper </a:t>
            </a:r>
            <a:r>
              <a:rPr lang="sv-SE" dirty="0" err="1" smtClean="0"/>
              <a:t>pga</a:t>
            </a:r>
            <a:r>
              <a:rPr lang="sv-SE" dirty="0" smtClean="0"/>
              <a:t> för få i åldern 85 år och äldre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51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79343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Händer det att du avstår från att gå ut ensam av rädsla för att bli överfallen, rånad eller på annat sätt ofredad? </a:t>
            </a:r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53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53280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Händer det att du avstår från att gå ut ensam av rädsla för att bli överfallen, rånad eller på annat sätt ofredad? </a:t>
            </a:r>
            <a:endParaRPr lang="sv-SE" b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55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54449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 du någon du kan dela dina innersta känslor med och anförtro dig åt?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56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15279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Upplever du besvär av ensamhet och isolering?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57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1933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Inklusive det nationella urvalet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46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5060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3157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 du någon långvarig sjukdom, besvär efter olycksfall, någon nedsatt funktion eller annat långvarigt hälsoproblem? 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</a:t>
            </a:r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9239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0728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704B-E6AF-4C66-88B6-B76772BB7469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9730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10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1876" y="5382466"/>
            <a:ext cx="2252571" cy="564115"/>
          </a:xfrm>
          <a:prstGeom prst="rect">
            <a:avLst/>
          </a:prstGeom>
        </p:spPr>
      </p:pic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chemeClr val="bg1"/>
                </a:solidFill>
              </a:rPr>
              <a:t>Region Jönköpings</a:t>
            </a:r>
            <a:r>
              <a:rPr lang="sv-SE" sz="2200" b="1" baseline="0" dirty="0">
                <a:solidFill>
                  <a:schemeClr val="bg1"/>
                </a:solidFill>
              </a:rPr>
              <a:t> län</a:t>
            </a:r>
            <a:endParaRPr lang="sv-SE" sz="2200" b="1" dirty="0">
              <a:solidFill>
                <a:schemeClr val="bg1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chemeClr val="bg1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9C4A87F3-A64E-4FC1-ABDC-78C60D96F3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70" y="2016541"/>
            <a:ext cx="3736856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08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/>
          <p:cNvGrpSpPr/>
          <p:nvPr userDrawn="1"/>
        </p:nvGrpSpPr>
        <p:grpSpPr>
          <a:xfrm>
            <a:off x="3937444" y="1977174"/>
            <a:ext cx="4333836" cy="761546"/>
            <a:chOff x="3862028" y="1977174"/>
            <a:chExt cx="4333836" cy="761546"/>
          </a:xfrm>
        </p:grpSpPr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7BEA6346-EE7D-DF4F-8BEA-2C7A0BE6A9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62028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2C8866A6-1447-4C4D-8601-CED83278E7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32190" y="2159547"/>
              <a:ext cx="211077" cy="409124"/>
            </a:xfrm>
            <a:prstGeom prst="rect">
              <a:avLst/>
            </a:prstGeom>
          </p:spPr>
        </p:pic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0352A41F-5C1B-2547-A459-0E5CA6601C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52792" y="1977176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69370DD6-C6D8-0E4A-8750-557EAC2A75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258248" y="2122547"/>
              <a:ext cx="411730" cy="409124"/>
            </a:xfrm>
            <a:prstGeom prst="rect">
              <a:avLst/>
            </a:prstGeom>
          </p:spPr>
        </p:pic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834B6F64-F2EF-9E4B-927B-2D5F4354138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243556" y="1977175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8096E689-BAD4-F647-90E4-CF3B5232A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20257" y="2148720"/>
              <a:ext cx="406519" cy="406519"/>
            </a:xfrm>
            <a:prstGeom prst="rect">
              <a:avLst/>
            </a:prstGeom>
          </p:spPr>
        </p:pic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FBABADBC-30EF-DE42-938F-7E556DECD1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4320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6A5E258B-24A3-404D-9100-DE9E0AAF9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567532" y="2162152"/>
              <a:ext cx="495119" cy="406519"/>
            </a:xfrm>
            <a:prstGeom prst="rect">
              <a:avLst/>
            </a:prstGeom>
          </p:spPr>
        </p:pic>
      </p:grpSp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rgbClr val="B1063A"/>
                </a:solidFill>
              </a:rPr>
              <a:t>Region Jönköpings</a:t>
            </a:r>
            <a:r>
              <a:rPr lang="sv-SE" sz="2200" b="1" baseline="0" dirty="0">
                <a:solidFill>
                  <a:srgbClr val="B1063A"/>
                </a:solidFill>
              </a:rPr>
              <a:t> län</a:t>
            </a:r>
            <a:endParaRPr lang="sv-SE" sz="2200" b="1" dirty="0">
              <a:solidFill>
                <a:srgbClr val="B1063A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rgbClr val="B1063A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894FDCCA-D973-4BBB-B66D-650C5760AF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96" y="5331408"/>
            <a:ext cx="2181162" cy="542465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1F1C37D8-7E59-4532-B401-60F8D5005BD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49" y="2025310"/>
            <a:ext cx="3736856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1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4109FD55-718D-438B-8297-319021B74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737" r="62723" b="30128"/>
          <a:stretch/>
        </p:blipFill>
        <p:spPr>
          <a:xfrm>
            <a:off x="5807968" y="-11875"/>
            <a:ext cx="6384032" cy="6875813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rgbClr val="B1063A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rgbClr val="B1063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0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8211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ADEDBF6-7D1C-7243-942C-5D79C3651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696" r="62723" b="28424"/>
          <a:stretch/>
        </p:blipFill>
        <p:spPr>
          <a:xfrm>
            <a:off x="5807968" y="0"/>
            <a:ext cx="6384032" cy="68580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160000" y="522244"/>
            <a:ext cx="7920000" cy="540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  <p:sp>
        <p:nvSpPr>
          <p:cNvPr id="5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1015178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0025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Avsnittsrubrik</a:t>
            </a:r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79888" y="2196000"/>
            <a:ext cx="9359900" cy="37800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287520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805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Avsnittsrubrik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/>
          <a:p>
            <a:r>
              <a:rPr lang="sv-SE"/>
              <a:t>Presentationsrubrik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1077913" y="2196000"/>
            <a:ext cx="9359900" cy="378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42783083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vänst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6838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Avsnittsrubrik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6120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07346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ög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2000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Avsnittsrubrik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670560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912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00438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eller graf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5" hasCustomPrompt="1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</a:pPr>
            <a:r>
              <a:rPr lang="sv-SE" dirty="0"/>
              <a:t>Klicka på symbolen för bild för att lägga till foto eller grafik</a:t>
            </a:r>
          </a:p>
        </p:txBody>
      </p:sp>
      <p:sp>
        <p:nvSpPr>
          <p:cNvPr id="3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18061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grafik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0" hasCustomPrompt="1"/>
          </p:nvPr>
        </p:nvSpPr>
        <p:spPr>
          <a:xfrm>
            <a:off x="1440000" y="2196000"/>
            <a:ext cx="9360000" cy="378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Klicka på den ikon du vill använda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44000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432000" y="6228000"/>
            <a:ext cx="52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datum 4"/>
          <p:cNvSpPr>
            <a:spLocks noGrp="1"/>
          </p:cNvSpPr>
          <p:nvPr>
            <p:ph type="dt" sz="half" idx="13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Avsnittsrubrik</a:t>
            </a:r>
            <a:endParaRPr lang="sv-SE"/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26148918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80000" y="540000"/>
            <a:ext cx="9360000" cy="12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60000" y="6228000"/>
            <a:ext cx="248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Avsnittsrubrik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080000" y="622800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32000" y="6228000"/>
            <a:ext cx="5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idx="1"/>
          </p:nvPr>
        </p:nvSpPr>
        <p:spPr>
          <a:xfrm>
            <a:off x="1080000" y="1836000"/>
            <a:ext cx="9360000" cy="41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6628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60" r:id="rId4"/>
    <p:sldLayoutId id="2147483650" r:id="rId5"/>
    <p:sldLayoutId id="2147483653" r:id="rId6"/>
    <p:sldLayoutId id="2147483663" r:id="rId7"/>
    <p:sldLayoutId id="2147483654" r:id="rId8"/>
    <p:sldLayoutId id="2147483661" r:id="rId9"/>
    <p:sldLayoutId id="2147483662" r:id="rId10"/>
    <p:sldLayoutId id="2147483665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 baseline="0">
          <a:solidFill>
            <a:srgbClr val="B1063A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Hälsa på lika villkor 2022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b="0" dirty="0" smtClean="0"/>
              <a:t>- hälsa</a:t>
            </a:r>
            <a:r>
              <a:rPr lang="sv-SE" b="0" dirty="0"/>
              <a:t>, levnadsvanor och </a:t>
            </a:r>
            <a:r>
              <a:rPr lang="sv-SE" b="0" dirty="0" smtClean="0"/>
              <a:t>livsvillkor i Jönköpings län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36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5"/>
          </p:nvPr>
        </p:nvSpPr>
        <p:spPr>
          <a:xfrm>
            <a:off x="261144" y="1"/>
            <a:ext cx="12192000" cy="6858000"/>
          </a:xfrm>
        </p:spPr>
        <p:txBody>
          <a:bodyPr/>
          <a:lstStyle/>
          <a:p>
            <a:r>
              <a:rPr lang="sv-SE" sz="2800" b="1" dirty="0">
                <a:solidFill>
                  <a:srgbClr val="B1063A"/>
                </a:solidFill>
                <a:latin typeface="+mj-lt"/>
                <a:ea typeface="+mj-ea"/>
                <a:cs typeface="+mj-cs"/>
              </a:rPr>
              <a:t>Andel </a:t>
            </a:r>
            <a:r>
              <a:rPr lang="sv-SE" sz="2800" b="1" dirty="0" smtClean="0">
                <a:solidFill>
                  <a:srgbClr val="B1063A"/>
                </a:solidFill>
                <a:latin typeface="+mj-lt"/>
                <a:ea typeface="+mj-ea"/>
                <a:cs typeface="+mj-cs"/>
              </a:rPr>
              <a:t>(%) med </a:t>
            </a:r>
            <a:r>
              <a:rPr lang="sv-SE" sz="2800" b="1" dirty="0">
                <a:solidFill>
                  <a:srgbClr val="B1063A"/>
                </a:solidFill>
                <a:latin typeface="+mj-lt"/>
                <a:ea typeface="+mj-ea"/>
                <a:cs typeface="+mj-cs"/>
              </a:rPr>
              <a:t>bra/mycket bra allmänt hälsotillstånd fördelat på åldersgrupper och kön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294967295"/>
          </p:nvPr>
        </p:nvSpPr>
        <p:spPr>
          <a:xfrm>
            <a:off x="0" y="6227763"/>
            <a:ext cx="522288" cy="365125"/>
          </a:xfrm>
        </p:spPr>
        <p:txBody>
          <a:bodyPr/>
          <a:lstStyle/>
          <a:p>
            <a:fld id="{8EEB9E62-4301-493A-8C73-0409F1A2D539}" type="slidenum">
              <a:rPr lang="sv-SE" smtClean="0"/>
              <a:t>10</a:t>
            </a:fld>
            <a:endParaRPr lang="sv-SE"/>
          </a:p>
        </p:txBody>
      </p:sp>
      <p:graphicFrame>
        <p:nvGraphicFramePr>
          <p:cNvPr id="7" name="Diagram 6"/>
          <p:cNvGraphicFramePr>
            <a:graphicFrameLocks noGrp="1"/>
          </p:cNvGraphicFramePr>
          <p:nvPr>
            <p:extLst/>
          </p:nvPr>
        </p:nvGraphicFramePr>
        <p:xfrm>
          <a:off x="733425" y="895351"/>
          <a:ext cx="10639425" cy="596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240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682184642"/>
              </p:ext>
            </p:extLst>
          </p:nvPr>
        </p:nvGraphicFramePr>
        <p:xfrm>
          <a:off x="286080" y="1297244"/>
          <a:ext cx="11191742" cy="529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ktangel 4"/>
          <p:cNvSpPr/>
          <p:nvPr/>
        </p:nvSpPr>
        <p:spPr>
          <a:xfrm>
            <a:off x="286080" y="126234"/>
            <a:ext cx="114778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b="1" dirty="0">
                <a:solidFill>
                  <a:srgbClr val="B1063A"/>
                </a:solidFill>
              </a:rPr>
              <a:t>Andel (%) med bra/mycket bra allmänt </a:t>
            </a:r>
            <a:r>
              <a:rPr lang="sv-SE" sz="3200" b="1" dirty="0" smtClean="0">
                <a:solidFill>
                  <a:srgbClr val="B1063A"/>
                </a:solidFill>
              </a:rPr>
              <a:t>hälsotillstånd efter </a:t>
            </a:r>
          </a:p>
          <a:p>
            <a:r>
              <a:rPr lang="sv-SE" sz="3200" b="1" dirty="0" smtClean="0">
                <a:solidFill>
                  <a:srgbClr val="B1063A"/>
                </a:solidFill>
              </a:rPr>
              <a:t>utbildningslängd</a:t>
            </a:r>
            <a:endParaRPr lang="sv-SE" sz="3200" b="1" dirty="0">
              <a:solidFill>
                <a:srgbClr val="B106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0" y="1126926"/>
          <a:ext cx="12192000" cy="573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257173" y="172819"/>
            <a:ext cx="114871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 smtClean="0">
                <a:solidFill>
                  <a:srgbClr val="B1063A"/>
                </a:solidFill>
              </a:rPr>
              <a:t>Andel (%) med något hälsoproblem fördelat </a:t>
            </a:r>
            <a:r>
              <a:rPr lang="sv-SE" sz="2800" b="1" dirty="0">
                <a:solidFill>
                  <a:srgbClr val="B1063A"/>
                </a:solidFill>
              </a:rPr>
              <a:t>på åldersgrupper och kön</a:t>
            </a:r>
          </a:p>
        </p:txBody>
      </p:sp>
    </p:spTree>
    <p:extLst>
      <p:ext uri="{BB962C8B-B14F-4D97-AF65-F5344CB8AC3E}">
        <p14:creationId xmlns:p14="http://schemas.microsoft.com/office/powerpoint/2010/main" val="7905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407426469"/>
              </p:ext>
            </p:extLst>
          </p:nvPr>
        </p:nvGraphicFramePr>
        <p:xfrm>
          <a:off x="760396" y="1020278"/>
          <a:ext cx="10905423" cy="5837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ktangel 4"/>
          <p:cNvSpPr/>
          <p:nvPr/>
        </p:nvSpPr>
        <p:spPr>
          <a:xfrm>
            <a:off x="760396" y="212239"/>
            <a:ext cx="67649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b="1" dirty="0">
                <a:solidFill>
                  <a:srgbClr val="B1063A"/>
                </a:solidFill>
              </a:rPr>
              <a:t>Andel (%) med </a:t>
            </a:r>
            <a:r>
              <a:rPr lang="sv-SE" sz="3200" b="1" dirty="0" smtClean="0">
                <a:solidFill>
                  <a:srgbClr val="B1063A"/>
                </a:solidFill>
              </a:rPr>
              <a:t>övervikt och fetma</a:t>
            </a:r>
            <a:endParaRPr lang="sv-SE" sz="3200" b="1" dirty="0">
              <a:solidFill>
                <a:srgbClr val="B106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673639518"/>
              </p:ext>
            </p:extLst>
          </p:nvPr>
        </p:nvGraphicFramePr>
        <p:xfrm>
          <a:off x="791737" y="1048214"/>
          <a:ext cx="10805532" cy="5809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ktangel 4"/>
          <p:cNvSpPr/>
          <p:nvPr/>
        </p:nvSpPr>
        <p:spPr>
          <a:xfrm>
            <a:off x="791737" y="345589"/>
            <a:ext cx="109895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>
                <a:solidFill>
                  <a:srgbClr val="B1063A"/>
                </a:solidFill>
              </a:rPr>
              <a:t>Andel (%) med </a:t>
            </a:r>
            <a:r>
              <a:rPr lang="sv-SE" sz="3200" b="1" dirty="0" smtClean="0">
                <a:solidFill>
                  <a:srgbClr val="B1063A"/>
                </a:solidFill>
              </a:rPr>
              <a:t>övervikt och fetma över tid</a:t>
            </a:r>
            <a:endParaRPr lang="sv-SE" sz="3200" b="1" dirty="0">
              <a:solidFill>
                <a:srgbClr val="B106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487110" y="940037"/>
          <a:ext cx="11203537" cy="5917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487110" y="0"/>
            <a:ext cx="117371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B1063A"/>
                </a:solidFill>
              </a:rPr>
              <a:t>Andel </a:t>
            </a:r>
            <a:r>
              <a:rPr lang="sv-SE" sz="2800" b="1" dirty="0" smtClean="0">
                <a:solidFill>
                  <a:srgbClr val="B1063A"/>
                </a:solidFill>
              </a:rPr>
              <a:t>(%) med övervikt och fetma </a:t>
            </a:r>
            <a:r>
              <a:rPr lang="sv-SE" sz="2800" b="1" dirty="0">
                <a:solidFill>
                  <a:srgbClr val="B1063A"/>
                </a:solidFill>
              </a:rPr>
              <a:t>fördelat på åldersgrupper och kön</a:t>
            </a:r>
          </a:p>
        </p:txBody>
      </p:sp>
    </p:spTree>
    <p:extLst>
      <p:ext uri="{BB962C8B-B14F-4D97-AF65-F5344CB8AC3E}">
        <p14:creationId xmlns:p14="http://schemas.microsoft.com/office/powerpoint/2010/main" val="48904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55814791"/>
              </p:ext>
            </p:extLst>
          </p:nvPr>
        </p:nvGraphicFramePr>
        <p:xfrm>
          <a:off x="657922" y="1338146"/>
          <a:ext cx="10716322" cy="5519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ktangel 4"/>
          <p:cNvSpPr/>
          <p:nvPr/>
        </p:nvSpPr>
        <p:spPr>
          <a:xfrm>
            <a:off x="657922" y="250339"/>
            <a:ext cx="112683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>
                <a:solidFill>
                  <a:srgbClr val="B1063A"/>
                </a:solidFill>
              </a:rPr>
              <a:t>Andel (%) med </a:t>
            </a:r>
            <a:r>
              <a:rPr lang="sv-SE" sz="3200" b="1" dirty="0" smtClean="0">
                <a:solidFill>
                  <a:srgbClr val="B1063A"/>
                </a:solidFill>
              </a:rPr>
              <a:t>övervikt och fetma efter utbildningslängd</a:t>
            </a:r>
            <a:endParaRPr lang="sv-SE" sz="3200" b="1" dirty="0">
              <a:solidFill>
                <a:srgbClr val="B106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257173" y="1242107"/>
          <a:ext cx="11622828" cy="5615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257173" y="172819"/>
            <a:ext cx="114871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B1063A"/>
                </a:solidFill>
              </a:rPr>
              <a:t>Andel </a:t>
            </a:r>
            <a:r>
              <a:rPr lang="sv-SE" sz="2800" b="1" dirty="0" smtClean="0">
                <a:solidFill>
                  <a:srgbClr val="B1063A"/>
                </a:solidFill>
              </a:rPr>
              <a:t>(%) med </a:t>
            </a:r>
            <a:r>
              <a:rPr lang="sv-SE" sz="2800" b="1" dirty="0">
                <a:solidFill>
                  <a:srgbClr val="B1063A"/>
                </a:solidFill>
              </a:rPr>
              <a:t>bra/mycket bra </a:t>
            </a:r>
            <a:r>
              <a:rPr lang="sv-SE" sz="2800" b="1" dirty="0" smtClean="0">
                <a:solidFill>
                  <a:srgbClr val="B1063A"/>
                </a:solidFill>
              </a:rPr>
              <a:t>tandhälsa fördelat </a:t>
            </a:r>
            <a:r>
              <a:rPr lang="sv-SE" sz="2800" b="1" dirty="0">
                <a:solidFill>
                  <a:srgbClr val="B1063A"/>
                </a:solidFill>
              </a:rPr>
              <a:t>på åldersgrupper och kön</a:t>
            </a:r>
          </a:p>
        </p:txBody>
      </p:sp>
    </p:spTree>
    <p:extLst>
      <p:ext uri="{BB962C8B-B14F-4D97-AF65-F5344CB8AC3E}">
        <p14:creationId xmlns:p14="http://schemas.microsoft.com/office/powerpoint/2010/main" val="129550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Psykisk hälsa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47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5"/>
          </p:nvPr>
        </p:nvSpPr>
        <p:spPr>
          <a:xfrm>
            <a:off x="285750" y="95251"/>
            <a:ext cx="12192000" cy="6858000"/>
          </a:xfrm>
        </p:spPr>
        <p:txBody>
          <a:bodyPr/>
          <a:lstStyle/>
          <a:p>
            <a:r>
              <a:rPr lang="sv-SE" sz="3200" b="1" dirty="0">
                <a:solidFill>
                  <a:srgbClr val="B1063A"/>
                </a:solidFill>
              </a:rPr>
              <a:t>Andel (%) </a:t>
            </a:r>
            <a:r>
              <a:rPr lang="sv-SE" sz="3200" b="1" dirty="0" smtClean="0">
                <a:solidFill>
                  <a:srgbClr val="B1063A"/>
                </a:solidFill>
              </a:rPr>
              <a:t>med högt/mycket högt psykiskt välbefinnande</a:t>
            </a:r>
            <a:endParaRPr lang="sv-SE" sz="3200" dirty="0"/>
          </a:p>
        </p:txBody>
      </p:sp>
      <p:graphicFrame>
        <p:nvGraphicFramePr>
          <p:cNvPr id="4" name="Diagra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782053"/>
              </p:ext>
            </p:extLst>
          </p:nvPr>
        </p:nvGraphicFramePr>
        <p:xfrm>
          <a:off x="1440322" y="778023"/>
          <a:ext cx="9311355" cy="6079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09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Om undersökningen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2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Nationell undersökning med syftet att följa hur Sveriges befolkning mår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Folkhälsomyndigheten ansvarar, SCB genomför datainsamlingen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Startade 2004, genomfördes varje år t o m 2016, sedan vartannat år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Ålder 16 år och äldre fr o m årets undersökning, tidigare 16-84 år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44 800 i det nationella urvalet år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I Jönköpings län: 1000 extra individer per kommun, 500 män och 500 kvinnor, totalt 14 502 inklusive det nationella urvalet </a:t>
            </a:r>
          </a:p>
        </p:txBody>
      </p:sp>
    </p:spTree>
    <p:extLst>
      <p:ext uri="{BB962C8B-B14F-4D97-AF65-F5344CB8AC3E}">
        <p14:creationId xmlns:p14="http://schemas.microsoft.com/office/powerpoint/2010/main" val="358489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0" y="971550"/>
          <a:ext cx="12192000" cy="588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257173" y="172819"/>
            <a:ext cx="114871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 smtClean="0">
                <a:solidFill>
                  <a:srgbClr val="B1063A"/>
                </a:solidFill>
              </a:rPr>
              <a:t>Andel (%) </a:t>
            </a:r>
            <a:r>
              <a:rPr lang="sv-SE" sz="2800" b="1" dirty="0">
                <a:solidFill>
                  <a:srgbClr val="B1063A"/>
                </a:solidFill>
              </a:rPr>
              <a:t>med </a:t>
            </a:r>
            <a:r>
              <a:rPr lang="sv-SE" sz="2800" b="1" dirty="0" smtClean="0">
                <a:solidFill>
                  <a:srgbClr val="B1063A"/>
                </a:solidFill>
              </a:rPr>
              <a:t>högt/mycket högt psykiskt välbefinnande fördelat </a:t>
            </a:r>
            <a:r>
              <a:rPr lang="sv-SE" sz="2800" b="1" dirty="0">
                <a:solidFill>
                  <a:srgbClr val="B1063A"/>
                </a:solidFill>
              </a:rPr>
              <a:t>på åldersgrupper och kön</a:t>
            </a:r>
          </a:p>
        </p:txBody>
      </p:sp>
    </p:spTree>
    <p:extLst>
      <p:ext uri="{BB962C8B-B14F-4D97-AF65-F5344CB8AC3E}">
        <p14:creationId xmlns:p14="http://schemas.microsoft.com/office/powerpoint/2010/main" val="211985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5"/>
          </p:nvPr>
        </p:nvSpPr>
        <p:spPr>
          <a:xfrm>
            <a:off x="857250" y="152401"/>
            <a:ext cx="12192000" cy="6858000"/>
          </a:xfrm>
        </p:spPr>
        <p:txBody>
          <a:bodyPr/>
          <a:lstStyle/>
          <a:p>
            <a:r>
              <a:rPr lang="sv-SE" sz="3200" b="1" dirty="0">
                <a:solidFill>
                  <a:srgbClr val="B1063A"/>
                </a:solidFill>
              </a:rPr>
              <a:t>Andel (%) </a:t>
            </a:r>
            <a:r>
              <a:rPr lang="sv-SE" sz="3200" b="1" dirty="0" smtClean="0">
                <a:solidFill>
                  <a:srgbClr val="B1063A"/>
                </a:solidFill>
              </a:rPr>
              <a:t>som har besvär av ängslan, oro eller ångest</a:t>
            </a:r>
            <a:endParaRPr lang="sv-SE" sz="3200" dirty="0"/>
          </a:p>
          <a:p>
            <a:endParaRPr lang="sv-SE" dirty="0"/>
          </a:p>
        </p:txBody>
      </p:sp>
      <p:graphicFrame>
        <p:nvGraphicFramePr>
          <p:cNvPr id="4" name="Diagra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681958"/>
              </p:ext>
            </p:extLst>
          </p:nvPr>
        </p:nvGraphicFramePr>
        <p:xfrm>
          <a:off x="1440322" y="778023"/>
          <a:ext cx="9311355" cy="6079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79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577747088"/>
              </p:ext>
            </p:extLst>
          </p:nvPr>
        </p:nvGraphicFramePr>
        <p:xfrm>
          <a:off x="478172" y="1023456"/>
          <a:ext cx="11098635" cy="5834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0" y="70953"/>
            <a:ext cx="12319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b="1" dirty="0">
                <a:solidFill>
                  <a:srgbClr val="B1063A"/>
                </a:solidFill>
              </a:rPr>
              <a:t>Andel (%) som har besvär av ängslan, oro eller </a:t>
            </a:r>
            <a:r>
              <a:rPr lang="sv-SE" sz="3200" b="1" dirty="0" smtClean="0">
                <a:solidFill>
                  <a:srgbClr val="B1063A"/>
                </a:solidFill>
              </a:rPr>
              <a:t>ångest över tid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84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0" y="942974"/>
          <a:ext cx="12192000" cy="591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257173" y="172819"/>
            <a:ext cx="114871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 smtClean="0">
                <a:solidFill>
                  <a:srgbClr val="B1063A"/>
                </a:solidFill>
              </a:rPr>
              <a:t>Andel (%) </a:t>
            </a:r>
            <a:r>
              <a:rPr lang="sv-SE" sz="2800" b="1" dirty="0">
                <a:solidFill>
                  <a:srgbClr val="B1063A"/>
                </a:solidFill>
              </a:rPr>
              <a:t>med </a:t>
            </a:r>
            <a:r>
              <a:rPr lang="sv-SE" sz="2800" b="1" dirty="0" smtClean="0">
                <a:solidFill>
                  <a:srgbClr val="B1063A"/>
                </a:solidFill>
              </a:rPr>
              <a:t>besvär av ängslan, oro eller ångest fördelat </a:t>
            </a:r>
            <a:r>
              <a:rPr lang="sv-SE" sz="2800" b="1" dirty="0">
                <a:solidFill>
                  <a:srgbClr val="B1063A"/>
                </a:solidFill>
              </a:rPr>
              <a:t>på åldersgrupper och kön</a:t>
            </a:r>
          </a:p>
        </p:txBody>
      </p:sp>
    </p:spTree>
    <p:extLst>
      <p:ext uri="{BB962C8B-B14F-4D97-AF65-F5344CB8AC3E}">
        <p14:creationId xmlns:p14="http://schemas.microsoft.com/office/powerpoint/2010/main" val="26957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308118580"/>
              </p:ext>
            </p:extLst>
          </p:nvPr>
        </p:nvGraphicFramePr>
        <p:xfrm>
          <a:off x="226503" y="1057012"/>
          <a:ext cx="11434194" cy="5800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226503" y="257417"/>
            <a:ext cx="11412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B1063A"/>
                </a:solidFill>
              </a:rPr>
              <a:t>Andel (%) som har besvär av ängslan, oro eller </a:t>
            </a:r>
            <a:r>
              <a:rPr lang="sv-SE" sz="2400" b="1" dirty="0" smtClean="0">
                <a:solidFill>
                  <a:srgbClr val="B1063A"/>
                </a:solidFill>
              </a:rPr>
              <a:t>ångest efter utbildningslängd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9242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5"/>
          </p:nvPr>
        </p:nvSpPr>
        <p:spPr>
          <a:xfrm>
            <a:off x="523875" y="152401"/>
            <a:ext cx="12192000" cy="6858000"/>
          </a:xfrm>
        </p:spPr>
        <p:txBody>
          <a:bodyPr/>
          <a:lstStyle/>
          <a:p>
            <a:r>
              <a:rPr lang="sv-SE" sz="2800" b="1" dirty="0">
                <a:solidFill>
                  <a:srgbClr val="B1063A"/>
                </a:solidFill>
              </a:rPr>
              <a:t>Andel (%) som </a:t>
            </a:r>
            <a:r>
              <a:rPr lang="sv-SE" sz="2800" b="1" dirty="0" smtClean="0">
                <a:solidFill>
                  <a:srgbClr val="B1063A"/>
                </a:solidFill>
              </a:rPr>
              <a:t>för närvarande känner sig stressade</a:t>
            </a:r>
            <a:endParaRPr lang="sv-SE" sz="2800" dirty="0"/>
          </a:p>
          <a:p>
            <a:endParaRPr lang="sv-SE" dirty="0"/>
          </a:p>
        </p:txBody>
      </p:sp>
      <p:graphicFrame>
        <p:nvGraphicFramePr>
          <p:cNvPr id="4" name="Diagra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712142"/>
              </p:ext>
            </p:extLst>
          </p:nvPr>
        </p:nvGraphicFramePr>
        <p:xfrm>
          <a:off x="1440322" y="778023"/>
          <a:ext cx="9311355" cy="6079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789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5"/>
          </p:nvPr>
        </p:nvSpPr>
        <p:spPr>
          <a:xfrm>
            <a:off x="371475" y="123826"/>
            <a:ext cx="12192000" cy="6858000"/>
          </a:xfrm>
        </p:spPr>
        <p:txBody>
          <a:bodyPr/>
          <a:lstStyle/>
          <a:p>
            <a:r>
              <a:rPr lang="sv-SE" sz="2400" b="1" dirty="0">
                <a:solidFill>
                  <a:srgbClr val="B1063A"/>
                </a:solidFill>
              </a:rPr>
              <a:t>Andel (%) som </a:t>
            </a:r>
            <a:r>
              <a:rPr lang="sv-SE" sz="2400" b="1" dirty="0" smtClean="0">
                <a:solidFill>
                  <a:srgbClr val="B1063A"/>
                </a:solidFill>
              </a:rPr>
              <a:t>svarat att de för </a:t>
            </a:r>
            <a:r>
              <a:rPr lang="sv-SE" sz="2400" b="1" dirty="0">
                <a:solidFill>
                  <a:srgbClr val="B1063A"/>
                </a:solidFill>
              </a:rPr>
              <a:t>närvarande känner sig </a:t>
            </a:r>
            <a:r>
              <a:rPr lang="sv-SE" sz="2400" b="1" dirty="0" smtClean="0">
                <a:solidFill>
                  <a:srgbClr val="B1063A"/>
                </a:solidFill>
              </a:rPr>
              <a:t>stressade över tid</a:t>
            </a:r>
            <a:endParaRPr lang="sv-SE" sz="2400" dirty="0"/>
          </a:p>
          <a:p>
            <a:endParaRPr lang="sv-SE" dirty="0"/>
          </a:p>
        </p:txBody>
      </p:sp>
      <p:graphicFrame>
        <p:nvGraphicFramePr>
          <p:cNvPr id="4" name="Diagra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578008"/>
              </p:ext>
            </p:extLst>
          </p:nvPr>
        </p:nvGraphicFramePr>
        <p:xfrm>
          <a:off x="1306098" y="716182"/>
          <a:ext cx="9311355" cy="6079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64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Fysisk aktivitet</a:t>
            </a:r>
            <a:endParaRPr lang="sv-SE" dirty="0"/>
          </a:p>
        </p:txBody>
      </p:sp>
      <p:pic>
        <p:nvPicPr>
          <p:cNvPr id="4" name="Platshållare för bild 3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5" b="9955"/>
          <a:stretch>
            <a:fillRect/>
          </a:stretch>
        </p:blipFill>
        <p:spPr>
          <a:xfrm>
            <a:off x="7419832" y="1831574"/>
            <a:ext cx="3017262" cy="3017262"/>
          </a:xfrm>
        </p:spPr>
      </p:pic>
    </p:spTree>
    <p:extLst>
      <p:ext uri="{BB962C8B-B14F-4D97-AF65-F5344CB8AC3E}">
        <p14:creationId xmlns:p14="http://schemas.microsoft.com/office/powerpoint/2010/main" val="16022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sv-SE" sz="2400" b="1" dirty="0">
                <a:solidFill>
                  <a:srgbClr val="B1063A"/>
                </a:solidFill>
              </a:rPr>
              <a:t>Andel (%) som </a:t>
            </a:r>
            <a:r>
              <a:rPr lang="sv-SE" sz="2400" b="1" dirty="0" smtClean="0">
                <a:solidFill>
                  <a:srgbClr val="B1063A"/>
                </a:solidFill>
              </a:rPr>
              <a:t>är tillräckligt fysiskt aktiva – min 150 aktivitetsminuter per vecka</a:t>
            </a:r>
            <a:endParaRPr lang="sv-SE" sz="2400" dirty="0"/>
          </a:p>
          <a:p>
            <a:endParaRPr lang="sv-SE" dirty="0"/>
          </a:p>
        </p:txBody>
      </p:sp>
      <p:graphicFrame>
        <p:nvGraphicFramePr>
          <p:cNvPr id="4" name="Diagra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784397"/>
              </p:ext>
            </p:extLst>
          </p:nvPr>
        </p:nvGraphicFramePr>
        <p:xfrm>
          <a:off x="1440322" y="778023"/>
          <a:ext cx="9311355" cy="6079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28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tshållare för innehåll 5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0" y="1145292"/>
          <a:ext cx="12192000" cy="571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ktangel 6"/>
          <p:cNvSpPr/>
          <p:nvPr/>
        </p:nvSpPr>
        <p:spPr>
          <a:xfrm>
            <a:off x="180974" y="191185"/>
            <a:ext cx="115538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B1063A"/>
                </a:solidFill>
              </a:rPr>
              <a:t>Andel (%) </a:t>
            </a:r>
            <a:r>
              <a:rPr lang="sv-SE" sz="2800" b="1" dirty="0" smtClean="0">
                <a:solidFill>
                  <a:srgbClr val="B1063A"/>
                </a:solidFill>
              </a:rPr>
              <a:t>som är tillräckligt fysiskt aktiva (150 min per vecka) fördelat </a:t>
            </a:r>
            <a:r>
              <a:rPr lang="sv-SE" sz="2800" b="1" dirty="0">
                <a:solidFill>
                  <a:srgbClr val="B1063A"/>
                </a:solidFill>
              </a:rPr>
              <a:t>på åldersgrupper och kön</a:t>
            </a:r>
          </a:p>
        </p:txBody>
      </p:sp>
    </p:spTree>
    <p:extLst>
      <p:ext uri="{BB962C8B-B14F-4D97-AF65-F5344CB8AC3E}">
        <p14:creationId xmlns:p14="http://schemas.microsoft.com/office/powerpoint/2010/main" val="8989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8050" y="900000"/>
            <a:ext cx="9360000" cy="651963"/>
          </a:xfrm>
        </p:spPr>
        <p:txBody>
          <a:bodyPr anchor="t"/>
          <a:lstStyle/>
          <a:p>
            <a:r>
              <a:rPr lang="sv-SE" dirty="0" smtClean="0"/>
              <a:t>Om undersökningen forts.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3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078050" y="1617159"/>
            <a:ext cx="9359900" cy="378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Datainsamlingen genomfördes 11 februari – 23 maj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För personer yngre än 65 år:</a:t>
            </a:r>
          </a:p>
          <a:p>
            <a:pPr marL="702900" lvl="1" indent="-342900"/>
            <a:r>
              <a:rPr lang="sv-SE" dirty="0" smtClean="0"/>
              <a:t>4 utskick – information med inloggningsuppgifter – påminnelse med inloggningsuppgifter – påminnelse med pappersblankett – påminnelse med inloggningsuppgifter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För personer 65 år och äldre:</a:t>
            </a:r>
          </a:p>
          <a:p>
            <a:pPr marL="702900" lvl="1" indent="-342900"/>
            <a:r>
              <a:rPr lang="sv-SE" dirty="0" smtClean="0"/>
              <a:t>3 utskick – information med inloggningsuppgifter - påminnelse med pappersblankett – påminnelse med ny pappersblankett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513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sv-SE" sz="2800" b="1" dirty="0" smtClean="0">
                <a:solidFill>
                  <a:srgbClr val="B1063A"/>
                </a:solidFill>
              </a:rPr>
              <a:t>Andel </a:t>
            </a:r>
            <a:r>
              <a:rPr lang="sv-SE" sz="2800" b="1" dirty="0">
                <a:solidFill>
                  <a:srgbClr val="B1063A"/>
                </a:solidFill>
              </a:rPr>
              <a:t>(%) som är tillräckligt fysiskt </a:t>
            </a:r>
            <a:r>
              <a:rPr lang="sv-SE" sz="2800" b="1" dirty="0" smtClean="0">
                <a:solidFill>
                  <a:srgbClr val="B1063A"/>
                </a:solidFill>
              </a:rPr>
              <a:t>aktiva (150 min per vecka) efter utbildningslängd</a:t>
            </a:r>
            <a:endParaRPr lang="sv-SE" sz="2800" dirty="0"/>
          </a:p>
          <a:p>
            <a:endParaRPr lang="sv-SE" dirty="0"/>
          </a:p>
        </p:txBody>
      </p:sp>
      <p:graphicFrame>
        <p:nvGraphicFramePr>
          <p:cNvPr id="4" name="Diagra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914414"/>
              </p:ext>
            </p:extLst>
          </p:nvPr>
        </p:nvGraphicFramePr>
        <p:xfrm>
          <a:off x="1440322" y="953037"/>
          <a:ext cx="9311355" cy="590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819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865201624"/>
              </p:ext>
            </p:extLst>
          </p:nvPr>
        </p:nvGraphicFramePr>
        <p:xfrm>
          <a:off x="587228" y="1182848"/>
          <a:ext cx="10679187" cy="5675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220805" y="288000"/>
            <a:ext cx="11618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b="1" dirty="0">
                <a:solidFill>
                  <a:srgbClr val="B1063A"/>
                </a:solidFill>
              </a:rPr>
              <a:t>Andel (%) som är </a:t>
            </a:r>
            <a:r>
              <a:rPr lang="sv-SE" sz="3200" b="1" dirty="0" smtClean="0">
                <a:solidFill>
                  <a:srgbClr val="B1063A"/>
                </a:solidFill>
              </a:rPr>
              <a:t>stillasittande 10 timmar eller mer per dag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9066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802210272"/>
              </p:ext>
            </p:extLst>
          </p:nvPr>
        </p:nvGraphicFramePr>
        <p:xfrm>
          <a:off x="180974" y="1181100"/>
          <a:ext cx="11734799" cy="567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ktangel 4"/>
          <p:cNvSpPr/>
          <p:nvPr/>
        </p:nvSpPr>
        <p:spPr>
          <a:xfrm>
            <a:off x="180974" y="191185"/>
            <a:ext cx="115538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B1063A"/>
                </a:solidFill>
              </a:rPr>
              <a:t>Andel (%) </a:t>
            </a:r>
            <a:r>
              <a:rPr lang="sv-SE" sz="2800" b="1" dirty="0" smtClean="0">
                <a:solidFill>
                  <a:srgbClr val="B1063A"/>
                </a:solidFill>
              </a:rPr>
              <a:t>som är stillasittande 10 timmar eller mer per dag fördelat </a:t>
            </a:r>
            <a:r>
              <a:rPr lang="sv-SE" sz="2800" b="1" dirty="0">
                <a:solidFill>
                  <a:srgbClr val="B1063A"/>
                </a:solidFill>
              </a:rPr>
              <a:t>på åldersgrupper och kön</a:t>
            </a:r>
          </a:p>
        </p:txBody>
      </p:sp>
    </p:spTree>
    <p:extLst>
      <p:ext uri="{BB962C8B-B14F-4D97-AF65-F5344CB8AC3E}">
        <p14:creationId xmlns:p14="http://schemas.microsoft.com/office/powerpoint/2010/main" val="161883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217248891"/>
              </p:ext>
            </p:extLst>
          </p:nvPr>
        </p:nvGraphicFramePr>
        <p:xfrm>
          <a:off x="713064" y="1166070"/>
          <a:ext cx="10788242" cy="569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ktangel 4"/>
          <p:cNvSpPr/>
          <p:nvPr/>
        </p:nvSpPr>
        <p:spPr>
          <a:xfrm>
            <a:off x="220805" y="288000"/>
            <a:ext cx="103092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dirty="0">
                <a:solidFill>
                  <a:srgbClr val="B1063A"/>
                </a:solidFill>
              </a:rPr>
              <a:t>Andel (%) som är </a:t>
            </a:r>
            <a:r>
              <a:rPr lang="sv-SE" sz="2800" b="1" dirty="0" smtClean="0">
                <a:solidFill>
                  <a:srgbClr val="B1063A"/>
                </a:solidFill>
              </a:rPr>
              <a:t>stillasittande 10 timmar eller mer per dag </a:t>
            </a:r>
          </a:p>
          <a:p>
            <a:r>
              <a:rPr lang="sv-SE" sz="2800" b="1" dirty="0" smtClean="0">
                <a:solidFill>
                  <a:srgbClr val="B1063A"/>
                </a:solidFill>
              </a:rPr>
              <a:t>efter utbildningslängd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0344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v-SE" dirty="0" smtClean="0"/>
              <a:t>Matvanor</a:t>
            </a:r>
            <a:endParaRPr lang="sv-SE" dirty="0"/>
          </a:p>
        </p:txBody>
      </p:sp>
      <p:pic>
        <p:nvPicPr>
          <p:cNvPr id="4" name="Platshållare för bild 3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r="21907"/>
          <a:stretch>
            <a:fillRect/>
          </a:stretch>
        </p:blipFill>
        <p:spPr>
          <a:xfrm>
            <a:off x="2268991" y="1612945"/>
            <a:ext cx="3218598" cy="3218598"/>
          </a:xfrm>
        </p:spPr>
      </p:pic>
    </p:spTree>
    <p:extLst>
      <p:ext uri="{BB962C8B-B14F-4D97-AF65-F5344CB8AC3E}">
        <p14:creationId xmlns:p14="http://schemas.microsoft.com/office/powerpoint/2010/main" val="209701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805101"/>
              </p:ext>
            </p:extLst>
          </p:nvPr>
        </p:nvGraphicFramePr>
        <p:xfrm>
          <a:off x="1440322" y="778023"/>
          <a:ext cx="9311355" cy="6079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innehåll 4"/>
          <p:cNvSpPr>
            <a:spLocks noGrp="1"/>
          </p:cNvSpPr>
          <p:nvPr>
            <p:ph sz="quarter" idx="15"/>
          </p:nvPr>
        </p:nvSpPr>
        <p:spPr>
          <a:xfrm>
            <a:off x="142875" y="95251"/>
            <a:ext cx="11631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dirty="0">
                <a:solidFill>
                  <a:srgbClr val="B1063A"/>
                </a:solidFill>
              </a:rPr>
              <a:t>Andel (%) som </a:t>
            </a:r>
            <a:r>
              <a:rPr lang="sv-SE" sz="2800" b="1" dirty="0" smtClean="0">
                <a:solidFill>
                  <a:srgbClr val="B1063A"/>
                </a:solidFill>
              </a:rPr>
              <a:t>äter frukt och grönsaker </a:t>
            </a:r>
            <a:r>
              <a:rPr lang="sv-SE" sz="2800" b="1" u="sng" dirty="0" smtClean="0">
                <a:solidFill>
                  <a:srgbClr val="B1063A"/>
                </a:solidFill>
              </a:rPr>
              <a:t>högst</a:t>
            </a:r>
            <a:r>
              <a:rPr lang="sv-SE" sz="2800" b="1" dirty="0" smtClean="0">
                <a:solidFill>
                  <a:srgbClr val="B1063A"/>
                </a:solidFill>
              </a:rPr>
              <a:t> 1,3 gånger per dag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9950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478916690"/>
              </p:ext>
            </p:extLst>
          </p:nvPr>
        </p:nvGraphicFramePr>
        <p:xfrm>
          <a:off x="461473" y="1273322"/>
          <a:ext cx="10998438" cy="5584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innehåll 4"/>
          <p:cNvSpPr txBox="1">
            <a:spLocks/>
          </p:cNvSpPr>
          <p:nvPr/>
        </p:nvSpPr>
        <p:spPr>
          <a:xfrm>
            <a:off x="461473" y="504826"/>
            <a:ext cx="10884711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b="1" dirty="0" smtClean="0">
                <a:solidFill>
                  <a:srgbClr val="B1063A"/>
                </a:solidFill>
              </a:rPr>
              <a:t>Andel (%) som äter frukt och grönsaker </a:t>
            </a:r>
            <a:r>
              <a:rPr lang="sv-SE" sz="2400" b="1" u="sng" dirty="0" smtClean="0">
                <a:solidFill>
                  <a:srgbClr val="B1063A"/>
                </a:solidFill>
              </a:rPr>
              <a:t>högst</a:t>
            </a:r>
            <a:r>
              <a:rPr lang="sv-SE" sz="2400" b="1" dirty="0" smtClean="0">
                <a:solidFill>
                  <a:srgbClr val="B1063A"/>
                </a:solidFill>
              </a:rPr>
              <a:t> 1,3 gånger per dag över tid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92246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180974" y="191185"/>
            <a:ext cx="115538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B1063A"/>
                </a:solidFill>
              </a:rPr>
              <a:t>Andel (%) </a:t>
            </a:r>
            <a:r>
              <a:rPr lang="sv-SE" sz="2800" b="1" dirty="0" smtClean="0">
                <a:solidFill>
                  <a:srgbClr val="B1063A"/>
                </a:solidFill>
              </a:rPr>
              <a:t>som äter frukt och grönsaker </a:t>
            </a:r>
            <a:r>
              <a:rPr lang="sv-SE" sz="2800" b="1" u="sng" dirty="0" smtClean="0">
                <a:solidFill>
                  <a:srgbClr val="B1063A"/>
                </a:solidFill>
              </a:rPr>
              <a:t>högst</a:t>
            </a:r>
            <a:r>
              <a:rPr lang="sv-SE" sz="2800" b="1" dirty="0" smtClean="0">
                <a:solidFill>
                  <a:srgbClr val="B1063A"/>
                </a:solidFill>
              </a:rPr>
              <a:t> 1,3 ggr per dag fördelat </a:t>
            </a:r>
            <a:r>
              <a:rPr lang="sv-SE" sz="2800" b="1" dirty="0">
                <a:solidFill>
                  <a:srgbClr val="B1063A"/>
                </a:solidFill>
              </a:rPr>
              <a:t>på åldersgrupper och kön</a:t>
            </a:r>
          </a:p>
        </p:txBody>
      </p:sp>
      <p:graphicFrame>
        <p:nvGraphicFramePr>
          <p:cNvPr id="9" name="Diagram 8"/>
          <p:cNvGraphicFramePr>
            <a:graphicFrameLocks noGrp="1"/>
          </p:cNvGraphicFramePr>
          <p:nvPr>
            <p:extLst/>
          </p:nvPr>
        </p:nvGraphicFramePr>
        <p:xfrm>
          <a:off x="180975" y="1145291"/>
          <a:ext cx="11449050" cy="5569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470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28559887"/>
              </p:ext>
            </p:extLst>
          </p:nvPr>
        </p:nvGraphicFramePr>
        <p:xfrm>
          <a:off x="687897" y="1057012"/>
          <a:ext cx="10779854" cy="5800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latshållare för innehåll 4"/>
          <p:cNvSpPr txBox="1">
            <a:spLocks/>
          </p:cNvSpPr>
          <p:nvPr/>
        </p:nvSpPr>
        <p:spPr>
          <a:xfrm>
            <a:off x="257323" y="228601"/>
            <a:ext cx="11934677" cy="52322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b="1" dirty="0" smtClean="0">
                <a:solidFill>
                  <a:srgbClr val="B1063A"/>
                </a:solidFill>
              </a:rPr>
              <a:t>Andel (%) som dricker sötade drycker 2 gånger per vecka eller oftare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85708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0" y="1352550"/>
          <a:ext cx="12192000" cy="550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ktangel 4"/>
          <p:cNvSpPr/>
          <p:nvPr/>
        </p:nvSpPr>
        <p:spPr>
          <a:xfrm>
            <a:off x="180974" y="191185"/>
            <a:ext cx="115538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B1063A"/>
                </a:solidFill>
              </a:rPr>
              <a:t>Andel (%) </a:t>
            </a:r>
            <a:r>
              <a:rPr lang="sv-SE" sz="2800" b="1" dirty="0" smtClean="0">
                <a:solidFill>
                  <a:srgbClr val="B1063A"/>
                </a:solidFill>
              </a:rPr>
              <a:t>som dricker sötade drycker 2 ggr per vecka eller oftare fördelat </a:t>
            </a:r>
            <a:r>
              <a:rPr lang="sv-SE" sz="2800" b="1" dirty="0">
                <a:solidFill>
                  <a:srgbClr val="B1063A"/>
                </a:solidFill>
              </a:rPr>
              <a:t>på åldersgrupper och kön</a:t>
            </a:r>
          </a:p>
        </p:txBody>
      </p:sp>
    </p:spTree>
    <p:extLst>
      <p:ext uri="{BB962C8B-B14F-4D97-AF65-F5344CB8AC3E}">
        <p14:creationId xmlns:p14="http://schemas.microsoft.com/office/powerpoint/2010/main" val="206758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innehåller materialet?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4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Enkät – 61 frågor</a:t>
            </a:r>
          </a:p>
          <a:p>
            <a:pPr marL="702900" lvl="1" indent="-342900"/>
            <a:r>
              <a:rPr lang="sv-SE" dirty="0"/>
              <a:t>F</a:t>
            </a:r>
            <a:r>
              <a:rPr lang="sv-SE" dirty="0" smtClean="0"/>
              <a:t>ysisk </a:t>
            </a:r>
            <a:r>
              <a:rPr lang="sv-SE" dirty="0"/>
              <a:t>och psykisk hälsa, tandhälsa, levnadsvanor, ekonomiska förhållanden, arbete och sysselsättning, trygghet och sociala </a:t>
            </a:r>
            <a:r>
              <a:rPr lang="sv-SE" dirty="0" smtClean="0"/>
              <a:t>relationer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Uppgifter från register</a:t>
            </a:r>
          </a:p>
          <a:p>
            <a:pPr marL="702900" lvl="1" indent="-342900"/>
            <a:r>
              <a:rPr lang="sv-SE" sz="2000" dirty="0" smtClean="0"/>
              <a:t>Civilstånd</a:t>
            </a:r>
            <a:r>
              <a:rPr lang="sv-SE" sz="2000" dirty="0"/>
              <a:t>, födelseland, medborgarskap och </a:t>
            </a:r>
            <a:r>
              <a:rPr lang="sv-SE" sz="2000" dirty="0" smtClean="0"/>
              <a:t>invandringsår, utbildningsnivå, inkomst, bidrag, sjuk- och aktivitetsersättning, ålderspension – SCB</a:t>
            </a:r>
          </a:p>
          <a:p>
            <a:pPr marL="702900" lvl="1" indent="-342900"/>
            <a:r>
              <a:rPr lang="sv-SE" sz="2000" dirty="0" smtClean="0"/>
              <a:t>Sjukskrivning – Försäkringskassan</a:t>
            </a:r>
          </a:p>
          <a:p>
            <a:pPr marL="702900" lvl="1" indent="-342900"/>
            <a:r>
              <a:rPr lang="sv-SE" sz="2000" dirty="0" smtClean="0"/>
              <a:t>Vård, läkemedelsanvändning, dödsorsaker - Socialstyrelsen</a:t>
            </a:r>
          </a:p>
          <a:p>
            <a:pPr marL="702900" lvl="1" indent="-34290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781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702375518"/>
              </p:ext>
            </p:extLst>
          </p:nvPr>
        </p:nvGraphicFramePr>
        <p:xfrm>
          <a:off x="880844" y="1392572"/>
          <a:ext cx="10352015" cy="5465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ktangel 4"/>
          <p:cNvSpPr/>
          <p:nvPr/>
        </p:nvSpPr>
        <p:spPr>
          <a:xfrm>
            <a:off x="880844" y="289205"/>
            <a:ext cx="1219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B1063A"/>
                </a:solidFill>
              </a:rPr>
              <a:t>Andel (%) som dricker sötade drycker 2 gånger per vecka eller </a:t>
            </a:r>
            <a:r>
              <a:rPr lang="sv-SE" sz="2400" b="1" dirty="0" smtClean="0">
                <a:solidFill>
                  <a:srgbClr val="B1063A"/>
                </a:solidFill>
              </a:rPr>
              <a:t>oftare efter utbildningslängd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12343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Tobaksvanor</a:t>
            </a:r>
            <a:endParaRPr lang="sv-SE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5" b="9955"/>
          <a:stretch>
            <a:fillRect/>
          </a:stretch>
        </p:blipFill>
        <p:spPr>
          <a:xfrm>
            <a:off x="7121325" y="1558969"/>
            <a:ext cx="3326550" cy="3326550"/>
          </a:xfrm>
        </p:spPr>
      </p:pic>
    </p:spTree>
    <p:extLst>
      <p:ext uri="{BB962C8B-B14F-4D97-AF65-F5344CB8AC3E}">
        <p14:creationId xmlns:p14="http://schemas.microsoft.com/office/powerpoint/2010/main" val="35915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034942"/>
              </p:ext>
            </p:extLst>
          </p:nvPr>
        </p:nvGraphicFramePr>
        <p:xfrm>
          <a:off x="1440322" y="623903"/>
          <a:ext cx="9311355" cy="6079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latshållare för innehåll 4"/>
          <p:cNvSpPr txBox="1">
            <a:spLocks noGrp="1"/>
          </p:cNvSpPr>
          <p:nvPr>
            <p:ph sz="quarter" idx="15"/>
          </p:nvPr>
        </p:nvSpPr>
        <p:spPr>
          <a:xfrm>
            <a:off x="1440322" y="100683"/>
            <a:ext cx="5256567" cy="52322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b="1" dirty="0" smtClean="0">
                <a:solidFill>
                  <a:srgbClr val="B1063A"/>
                </a:solidFill>
              </a:rPr>
              <a:t>Andel (%) som röker dagligen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5963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934656"/>
              </p:ext>
            </p:extLst>
          </p:nvPr>
        </p:nvGraphicFramePr>
        <p:xfrm>
          <a:off x="1440322" y="716182"/>
          <a:ext cx="9311355" cy="6079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innehåll 4"/>
          <p:cNvSpPr txBox="1">
            <a:spLocks noGrp="1"/>
          </p:cNvSpPr>
          <p:nvPr>
            <p:ph sz="quarter" idx="15"/>
          </p:nvPr>
        </p:nvSpPr>
        <p:spPr>
          <a:xfrm>
            <a:off x="1628775" y="192962"/>
            <a:ext cx="6654386" cy="52322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b="1" dirty="0" smtClean="0">
                <a:solidFill>
                  <a:srgbClr val="B1063A"/>
                </a:solidFill>
              </a:rPr>
              <a:t>Andel (%) som röker dagligen över tid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05093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772438018"/>
              </p:ext>
            </p:extLst>
          </p:nvPr>
        </p:nvGraphicFramePr>
        <p:xfrm>
          <a:off x="333375" y="1190624"/>
          <a:ext cx="11401424" cy="566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180974" y="191185"/>
            <a:ext cx="11553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B1063A"/>
                </a:solidFill>
              </a:rPr>
              <a:t>Andel (%) </a:t>
            </a:r>
            <a:r>
              <a:rPr lang="sv-SE" sz="2800" b="1" dirty="0" smtClean="0">
                <a:solidFill>
                  <a:srgbClr val="B1063A"/>
                </a:solidFill>
              </a:rPr>
              <a:t>som röker dagligen fördelat </a:t>
            </a:r>
            <a:r>
              <a:rPr lang="sv-SE" sz="2800" b="1" dirty="0">
                <a:solidFill>
                  <a:srgbClr val="B1063A"/>
                </a:solidFill>
              </a:rPr>
              <a:t>på åldersgrupper och kön</a:t>
            </a:r>
          </a:p>
        </p:txBody>
      </p:sp>
    </p:spTree>
    <p:extLst>
      <p:ext uri="{BB962C8B-B14F-4D97-AF65-F5344CB8AC3E}">
        <p14:creationId xmlns:p14="http://schemas.microsoft.com/office/powerpoint/2010/main" val="229015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4203534731"/>
              </p:ext>
            </p:extLst>
          </p:nvPr>
        </p:nvGraphicFramePr>
        <p:xfrm>
          <a:off x="595618" y="1040234"/>
          <a:ext cx="10763076" cy="5817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latshållare för innehåll 4"/>
          <p:cNvSpPr txBox="1">
            <a:spLocks/>
          </p:cNvSpPr>
          <p:nvPr/>
        </p:nvSpPr>
        <p:spPr>
          <a:xfrm>
            <a:off x="595618" y="392982"/>
            <a:ext cx="5537093" cy="52322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b="1" dirty="0" smtClean="0">
                <a:solidFill>
                  <a:srgbClr val="B1063A"/>
                </a:solidFill>
              </a:rPr>
              <a:t>Andel (%) som snusar dagligen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39504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562393898"/>
              </p:ext>
            </p:extLst>
          </p:nvPr>
        </p:nvGraphicFramePr>
        <p:xfrm>
          <a:off x="637562" y="1157680"/>
          <a:ext cx="10444295" cy="570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latshållare för innehåll 4"/>
          <p:cNvSpPr txBox="1">
            <a:spLocks/>
          </p:cNvSpPr>
          <p:nvPr/>
        </p:nvSpPr>
        <p:spPr>
          <a:xfrm>
            <a:off x="800100" y="461230"/>
            <a:ext cx="6934912" cy="52322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b="1" dirty="0" smtClean="0">
                <a:solidFill>
                  <a:srgbClr val="B1063A"/>
                </a:solidFill>
              </a:rPr>
              <a:t>Andel (%) som snusar dagligen över tid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17370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0" y="1304924"/>
          <a:ext cx="12192000" cy="555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180974" y="191185"/>
            <a:ext cx="11553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B1063A"/>
                </a:solidFill>
              </a:rPr>
              <a:t>Andel (%) </a:t>
            </a:r>
            <a:r>
              <a:rPr lang="sv-SE" sz="2800" b="1" dirty="0" smtClean="0">
                <a:solidFill>
                  <a:srgbClr val="B1063A"/>
                </a:solidFill>
              </a:rPr>
              <a:t>som snusar dagligen fördelat </a:t>
            </a:r>
            <a:r>
              <a:rPr lang="sv-SE" sz="2800" b="1" dirty="0">
                <a:solidFill>
                  <a:srgbClr val="B1063A"/>
                </a:solidFill>
              </a:rPr>
              <a:t>på åldersgrupper och kön</a:t>
            </a:r>
          </a:p>
        </p:txBody>
      </p:sp>
    </p:spTree>
    <p:extLst>
      <p:ext uri="{BB962C8B-B14F-4D97-AF65-F5344CB8AC3E}">
        <p14:creationId xmlns:p14="http://schemas.microsoft.com/office/powerpoint/2010/main" val="17278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v-SE" dirty="0" smtClean="0"/>
              <a:t>Alkoholvanor</a:t>
            </a:r>
            <a:endParaRPr lang="sv-SE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5" b="9955"/>
          <a:stretch>
            <a:fillRect/>
          </a:stretch>
        </p:blipFill>
        <p:spPr>
          <a:xfrm>
            <a:off x="1834296" y="1621018"/>
            <a:ext cx="3202452" cy="3202452"/>
          </a:xfrm>
        </p:spPr>
      </p:pic>
    </p:spTree>
    <p:extLst>
      <p:ext uri="{BB962C8B-B14F-4D97-AF65-F5344CB8AC3E}">
        <p14:creationId xmlns:p14="http://schemas.microsoft.com/office/powerpoint/2010/main" val="51523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188870"/>
              </p:ext>
            </p:extLst>
          </p:nvPr>
        </p:nvGraphicFramePr>
        <p:xfrm>
          <a:off x="1439333" y="772584"/>
          <a:ext cx="9313333" cy="6085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innehåll 4"/>
          <p:cNvSpPr txBox="1">
            <a:spLocks noGrp="1"/>
          </p:cNvSpPr>
          <p:nvPr>
            <p:ph sz="quarter" idx="15"/>
          </p:nvPr>
        </p:nvSpPr>
        <p:spPr>
          <a:xfrm>
            <a:off x="1439333" y="104776"/>
            <a:ext cx="7255512" cy="52322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b="1" dirty="0" smtClean="0">
                <a:solidFill>
                  <a:srgbClr val="B1063A"/>
                </a:solidFill>
              </a:rPr>
              <a:t>Andel (%) som har ett riskbruk av alkohol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720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Platshållare för innehåll 8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969791997"/>
              </p:ext>
            </p:extLst>
          </p:nvPr>
        </p:nvGraphicFramePr>
        <p:xfrm>
          <a:off x="1439863" y="2195513"/>
          <a:ext cx="93599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975">
                  <a:extLst>
                    <a:ext uri="{9D8B030D-6E8A-4147-A177-3AD203B41FA5}">
                      <a16:colId xmlns:a16="http://schemas.microsoft.com/office/drawing/2014/main" val="2658651932"/>
                    </a:ext>
                  </a:extLst>
                </a:gridCol>
                <a:gridCol w="2339975">
                  <a:extLst>
                    <a:ext uri="{9D8B030D-6E8A-4147-A177-3AD203B41FA5}">
                      <a16:colId xmlns:a16="http://schemas.microsoft.com/office/drawing/2014/main" val="3642554379"/>
                    </a:ext>
                  </a:extLst>
                </a:gridCol>
                <a:gridCol w="2339975">
                  <a:extLst>
                    <a:ext uri="{9D8B030D-6E8A-4147-A177-3AD203B41FA5}">
                      <a16:colId xmlns:a16="http://schemas.microsoft.com/office/drawing/2014/main" val="396568203"/>
                    </a:ext>
                  </a:extLst>
                </a:gridCol>
                <a:gridCol w="2339975">
                  <a:extLst>
                    <a:ext uri="{9D8B030D-6E8A-4147-A177-3AD203B41FA5}">
                      <a16:colId xmlns:a16="http://schemas.microsoft.com/office/drawing/2014/main" val="4249765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Region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Antal</a:t>
                      </a:r>
                      <a:r>
                        <a:rPr lang="sv-SE" baseline="0" dirty="0" smtClean="0"/>
                        <a:t> i u</a:t>
                      </a:r>
                      <a:r>
                        <a:rPr lang="sv-SE" dirty="0" smtClean="0"/>
                        <a:t>rvalet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Antal</a:t>
                      </a:r>
                      <a:r>
                        <a:rPr lang="sv-SE" baseline="0" dirty="0" smtClean="0"/>
                        <a:t> s</a:t>
                      </a:r>
                      <a:r>
                        <a:rPr lang="sv-SE" dirty="0" smtClean="0"/>
                        <a:t>varande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Andel (%) svarande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538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Nationellt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44 800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16 971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37,9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911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Jönköpings</a:t>
                      </a:r>
                      <a:r>
                        <a:rPr lang="sv-SE" baseline="0" dirty="0" smtClean="0"/>
                        <a:t> län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14 502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5 833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40,2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809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v-SE" dirty="0" smtClean="0"/>
                        <a:t>- 16-64</a:t>
                      </a:r>
                      <a:r>
                        <a:rPr lang="sv-SE" baseline="0" dirty="0" smtClean="0"/>
                        <a:t> år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10 255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3 215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31,4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173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v-SE" dirty="0" smtClean="0"/>
                        <a:t>- 65 år och äldre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4 247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2 618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61,6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541800"/>
                  </a:ext>
                </a:extLst>
              </a:tr>
            </a:tbl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Svarsfrekvens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423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889746073"/>
              </p:ext>
            </p:extLst>
          </p:nvPr>
        </p:nvGraphicFramePr>
        <p:xfrm>
          <a:off x="419450" y="1048624"/>
          <a:ext cx="11081856" cy="580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latshållare för innehåll 4"/>
          <p:cNvSpPr txBox="1">
            <a:spLocks/>
          </p:cNvSpPr>
          <p:nvPr/>
        </p:nvSpPr>
        <p:spPr>
          <a:xfrm>
            <a:off x="419450" y="381001"/>
            <a:ext cx="8653331" cy="52322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800" b="1" dirty="0" smtClean="0">
                <a:solidFill>
                  <a:srgbClr val="B1063A"/>
                </a:solidFill>
              </a:rPr>
              <a:t>Andel (%) som har ett riskbruk av alkohol över tid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3854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0" y="1333500"/>
          <a:ext cx="12192000" cy="552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180974" y="191185"/>
            <a:ext cx="115538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B1063A"/>
                </a:solidFill>
              </a:rPr>
              <a:t>Andel (%) </a:t>
            </a:r>
            <a:r>
              <a:rPr lang="sv-SE" sz="2800" b="1" dirty="0" smtClean="0">
                <a:solidFill>
                  <a:srgbClr val="B1063A"/>
                </a:solidFill>
              </a:rPr>
              <a:t>med riskbruk av alkohol fördelat </a:t>
            </a:r>
            <a:r>
              <a:rPr lang="sv-SE" sz="2800" b="1" dirty="0">
                <a:solidFill>
                  <a:srgbClr val="B1063A"/>
                </a:solidFill>
              </a:rPr>
              <a:t>på åldersgrupper och kön</a:t>
            </a:r>
          </a:p>
        </p:txBody>
      </p:sp>
    </p:spTree>
    <p:extLst>
      <p:ext uri="{BB962C8B-B14F-4D97-AF65-F5344CB8AC3E}">
        <p14:creationId xmlns:p14="http://schemas.microsoft.com/office/powerpoint/2010/main" val="308686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Trygghet och </a:t>
            </a:r>
            <a:br>
              <a:rPr lang="sv-SE" dirty="0" smtClean="0"/>
            </a:br>
            <a:r>
              <a:rPr lang="sv-SE" dirty="0" smtClean="0"/>
              <a:t>sociala relationer</a:t>
            </a:r>
            <a:endParaRPr lang="sv-SE" dirty="0"/>
          </a:p>
        </p:txBody>
      </p:sp>
      <p:pic>
        <p:nvPicPr>
          <p:cNvPr id="4" name="Platshållare för bild 3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 r="21907"/>
          <a:stretch>
            <a:fillRect/>
          </a:stretch>
        </p:blipFill>
        <p:spPr>
          <a:xfrm>
            <a:off x="7077075" y="1631569"/>
            <a:ext cx="3181350" cy="3181350"/>
          </a:xfrm>
        </p:spPr>
      </p:pic>
    </p:spTree>
    <p:extLst>
      <p:ext uri="{BB962C8B-B14F-4D97-AF65-F5344CB8AC3E}">
        <p14:creationId xmlns:p14="http://schemas.microsoft.com/office/powerpoint/2010/main" val="17708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549954116"/>
              </p:ext>
            </p:extLst>
          </p:nvPr>
        </p:nvGraphicFramePr>
        <p:xfrm>
          <a:off x="545284" y="864066"/>
          <a:ext cx="11056690" cy="5993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latshållare för innehåll 4"/>
          <p:cNvSpPr txBox="1">
            <a:spLocks/>
          </p:cNvSpPr>
          <p:nvPr/>
        </p:nvSpPr>
        <p:spPr>
          <a:xfrm>
            <a:off x="460117" y="161926"/>
            <a:ext cx="10015883" cy="52322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800" b="1" dirty="0" smtClean="0">
                <a:solidFill>
                  <a:srgbClr val="B1063A"/>
                </a:solidFill>
              </a:rPr>
              <a:t>Andel (%) som har avstått från att gå ut ensam pga rädsla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60740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45014"/>
              </p:ext>
            </p:extLst>
          </p:nvPr>
        </p:nvGraphicFramePr>
        <p:xfrm>
          <a:off x="1602658" y="865239"/>
          <a:ext cx="9139997" cy="560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innehåll 4"/>
          <p:cNvSpPr txBox="1">
            <a:spLocks noGrp="1"/>
          </p:cNvSpPr>
          <p:nvPr>
            <p:ph sz="quarter" idx="15"/>
          </p:nvPr>
        </p:nvSpPr>
        <p:spPr>
          <a:xfrm>
            <a:off x="285750" y="228601"/>
            <a:ext cx="11413702" cy="52322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800" b="1" dirty="0" smtClean="0">
                <a:solidFill>
                  <a:srgbClr val="B1063A"/>
                </a:solidFill>
              </a:rPr>
              <a:t>Andel (%) som har avstått från att gå ut ensam pga rädsla över tid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1793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0" y="1200150"/>
          <a:ext cx="12192000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180974" y="191185"/>
            <a:ext cx="115538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B1063A"/>
                </a:solidFill>
              </a:rPr>
              <a:t>Andel (%) </a:t>
            </a:r>
            <a:r>
              <a:rPr lang="sv-SE" sz="2800" b="1" dirty="0" smtClean="0">
                <a:solidFill>
                  <a:srgbClr val="B1063A"/>
                </a:solidFill>
              </a:rPr>
              <a:t>som har avstått </a:t>
            </a:r>
            <a:r>
              <a:rPr lang="sv-SE" sz="2800" b="1" dirty="0" smtClean="0">
                <a:solidFill>
                  <a:srgbClr val="B1063A"/>
                </a:solidFill>
              </a:rPr>
              <a:t>från att </a:t>
            </a:r>
            <a:r>
              <a:rPr lang="sv-SE" sz="2800" b="1" dirty="0" smtClean="0">
                <a:solidFill>
                  <a:srgbClr val="B1063A"/>
                </a:solidFill>
              </a:rPr>
              <a:t>gå ut ensam </a:t>
            </a:r>
            <a:r>
              <a:rPr lang="sv-SE" sz="2800" b="1" dirty="0" err="1" smtClean="0">
                <a:solidFill>
                  <a:srgbClr val="B1063A"/>
                </a:solidFill>
              </a:rPr>
              <a:t>pga</a:t>
            </a:r>
            <a:r>
              <a:rPr lang="sv-SE" sz="2800" b="1" dirty="0" smtClean="0">
                <a:solidFill>
                  <a:srgbClr val="B1063A"/>
                </a:solidFill>
              </a:rPr>
              <a:t> rädsla fördelat </a:t>
            </a:r>
            <a:r>
              <a:rPr lang="sv-SE" sz="2800" b="1" dirty="0">
                <a:solidFill>
                  <a:srgbClr val="B1063A"/>
                </a:solidFill>
              </a:rPr>
              <a:t>på åldersgrupper och kön</a:t>
            </a:r>
          </a:p>
        </p:txBody>
      </p:sp>
    </p:spTree>
    <p:extLst>
      <p:ext uri="{BB962C8B-B14F-4D97-AF65-F5344CB8AC3E}">
        <p14:creationId xmlns:p14="http://schemas.microsoft.com/office/powerpoint/2010/main" val="39583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0" y="1038224"/>
          <a:ext cx="12192000" cy="581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180973" y="191185"/>
            <a:ext cx="118300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B1063A"/>
                </a:solidFill>
              </a:rPr>
              <a:t>Andel (%) </a:t>
            </a:r>
            <a:r>
              <a:rPr lang="sv-SE" sz="2800" b="1" dirty="0" smtClean="0">
                <a:solidFill>
                  <a:srgbClr val="B1063A"/>
                </a:solidFill>
              </a:rPr>
              <a:t>som har någon att anförtro sig åt fördelat </a:t>
            </a:r>
            <a:r>
              <a:rPr lang="sv-SE" sz="2800" b="1" dirty="0">
                <a:solidFill>
                  <a:srgbClr val="B1063A"/>
                </a:solidFill>
              </a:rPr>
              <a:t>på åldersgrupper och kön</a:t>
            </a:r>
          </a:p>
        </p:txBody>
      </p:sp>
    </p:spTree>
    <p:extLst>
      <p:ext uri="{BB962C8B-B14F-4D97-AF65-F5344CB8AC3E}">
        <p14:creationId xmlns:p14="http://schemas.microsoft.com/office/powerpoint/2010/main" val="1799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0" y="1019174"/>
          <a:ext cx="12192000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ktangel 4"/>
          <p:cNvSpPr/>
          <p:nvPr/>
        </p:nvSpPr>
        <p:spPr>
          <a:xfrm>
            <a:off x="180973" y="191185"/>
            <a:ext cx="118300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B1063A"/>
                </a:solidFill>
              </a:rPr>
              <a:t>Andel (%) </a:t>
            </a:r>
            <a:r>
              <a:rPr lang="sv-SE" sz="2800" b="1" dirty="0" smtClean="0">
                <a:solidFill>
                  <a:srgbClr val="B1063A"/>
                </a:solidFill>
              </a:rPr>
              <a:t>som upplever besvär av ensamhet och isolering fördelat </a:t>
            </a:r>
            <a:r>
              <a:rPr lang="sv-SE" sz="2800" b="1" dirty="0">
                <a:solidFill>
                  <a:srgbClr val="B1063A"/>
                </a:solidFill>
              </a:rPr>
              <a:t>på åldersgrupper och kön</a:t>
            </a:r>
          </a:p>
        </p:txBody>
      </p:sp>
    </p:spTree>
    <p:extLst>
      <p:ext uri="{BB962C8B-B14F-4D97-AF65-F5344CB8AC3E}">
        <p14:creationId xmlns:p14="http://schemas.microsoft.com/office/powerpoint/2010/main" val="147744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792383356"/>
              </p:ext>
            </p:extLst>
          </p:nvPr>
        </p:nvGraphicFramePr>
        <p:xfrm>
          <a:off x="905389" y="1062172"/>
          <a:ext cx="93599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975">
                  <a:extLst>
                    <a:ext uri="{9D8B030D-6E8A-4147-A177-3AD203B41FA5}">
                      <a16:colId xmlns:a16="http://schemas.microsoft.com/office/drawing/2014/main" val="221592389"/>
                    </a:ext>
                  </a:extLst>
                </a:gridCol>
                <a:gridCol w="2339975">
                  <a:extLst>
                    <a:ext uri="{9D8B030D-6E8A-4147-A177-3AD203B41FA5}">
                      <a16:colId xmlns:a16="http://schemas.microsoft.com/office/drawing/2014/main" val="2683159709"/>
                    </a:ext>
                  </a:extLst>
                </a:gridCol>
                <a:gridCol w="2339975">
                  <a:extLst>
                    <a:ext uri="{9D8B030D-6E8A-4147-A177-3AD203B41FA5}">
                      <a16:colId xmlns:a16="http://schemas.microsoft.com/office/drawing/2014/main" val="2876231737"/>
                    </a:ext>
                  </a:extLst>
                </a:gridCol>
                <a:gridCol w="2339975">
                  <a:extLst>
                    <a:ext uri="{9D8B030D-6E8A-4147-A177-3AD203B41FA5}">
                      <a16:colId xmlns:a16="http://schemas.microsoft.com/office/drawing/2014/main" val="16353527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Kommun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Anta</a:t>
                      </a:r>
                      <a:r>
                        <a:rPr lang="sv-SE" baseline="0" dirty="0" smtClean="0"/>
                        <a:t>l i urvalet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Antal svar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Andel svar (%)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170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Aneby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1031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40,5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36438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Eksjö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1075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43,1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1275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mtClean="0"/>
                        <a:t>Gislaved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1132</a:t>
                      </a:r>
                      <a:endParaRPr lang="sv-SE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399</a:t>
                      </a:r>
                      <a:endParaRPr lang="sv-S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35,2</a:t>
                      </a:r>
                      <a:endParaRPr lang="sv-S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04843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Gnosjö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1032</a:t>
                      </a:r>
                      <a:endParaRPr lang="sv-S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387</a:t>
                      </a:r>
                      <a:endParaRPr lang="sv-S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37,5</a:t>
                      </a:r>
                      <a:endParaRPr lang="sv-S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4017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Habo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1037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44,2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06595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Jönköping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41,4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95386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Mullsjö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1023</a:t>
                      </a:r>
                      <a:endParaRPr lang="sv-S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446</a:t>
                      </a:r>
                      <a:endParaRPr lang="sv-S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43,6</a:t>
                      </a:r>
                      <a:endParaRPr lang="sv-S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18534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Nässjö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1126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38,4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26203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Sävsjö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41,7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60714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Tranås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1075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38,4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46366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Vaggeryd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1059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41,9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98931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Vetlanda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38,4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41884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Värnamo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1140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38,7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68693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Jönköpings län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14502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5833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40,2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80799692"/>
                  </a:ext>
                </a:extLst>
              </a:tr>
            </a:tbl>
          </a:graphicData>
        </a:graphic>
      </p:graphicFrame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905389" y="209307"/>
            <a:ext cx="9360000" cy="722738"/>
          </a:xfrm>
        </p:spPr>
        <p:txBody>
          <a:bodyPr/>
          <a:lstStyle/>
          <a:p>
            <a:r>
              <a:rPr lang="sv-SE" dirty="0" smtClean="0"/>
              <a:t>Svarsfrekvens per kommun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44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 smtClean="0"/>
              <a:t>Allmän hälsa, </a:t>
            </a:r>
            <a:br>
              <a:rPr lang="sv-SE" dirty="0" smtClean="0"/>
            </a:br>
            <a:r>
              <a:rPr lang="sv-SE" dirty="0" smtClean="0"/>
              <a:t>övervikt och fetma samt tandhälsa</a:t>
            </a:r>
            <a:endParaRPr lang="sv-SE" dirty="0"/>
          </a:p>
        </p:txBody>
      </p:sp>
      <p:pic>
        <p:nvPicPr>
          <p:cNvPr id="2" name="Platshållare för bild 1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5" b="9955"/>
          <a:stretch>
            <a:fillRect/>
          </a:stretch>
        </p:blipFill>
        <p:spPr>
          <a:xfrm>
            <a:off x="8241952" y="1692640"/>
            <a:ext cx="3059207" cy="3059207"/>
          </a:xfrm>
        </p:spPr>
      </p:pic>
    </p:spTree>
    <p:extLst>
      <p:ext uri="{BB962C8B-B14F-4D97-AF65-F5344CB8AC3E}">
        <p14:creationId xmlns:p14="http://schemas.microsoft.com/office/powerpoint/2010/main" val="40204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15"/>
          </p:nvPr>
        </p:nvSpPr>
        <p:spPr>
          <a:xfrm>
            <a:off x="317634" y="154005"/>
            <a:ext cx="12192000" cy="6858000"/>
          </a:xfrm>
        </p:spPr>
        <p:txBody>
          <a:bodyPr/>
          <a:lstStyle/>
          <a:p>
            <a:r>
              <a:rPr lang="sv-SE" sz="3200" b="1" dirty="0">
                <a:solidFill>
                  <a:srgbClr val="B1063A"/>
                </a:solidFill>
                <a:latin typeface="+mj-lt"/>
                <a:ea typeface="+mj-ea"/>
                <a:cs typeface="+mj-cs"/>
              </a:rPr>
              <a:t>Andel (%) med bra/mycket bra allmänt hälsotillstånd</a:t>
            </a:r>
          </a:p>
        </p:txBody>
      </p:sp>
      <p:graphicFrame>
        <p:nvGraphicFramePr>
          <p:cNvPr id="8" name="Diagram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678145"/>
              </p:ext>
            </p:extLst>
          </p:nvPr>
        </p:nvGraphicFramePr>
        <p:xfrm>
          <a:off x="1438555" y="710277"/>
          <a:ext cx="9314890" cy="609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370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5"/>
          </p:nvPr>
        </p:nvSpPr>
        <p:spPr>
          <a:xfrm>
            <a:off x="895350" y="333375"/>
            <a:ext cx="11372850" cy="731519"/>
          </a:xfrm>
        </p:spPr>
        <p:txBody>
          <a:bodyPr/>
          <a:lstStyle/>
          <a:p>
            <a:r>
              <a:rPr lang="sv-SE" sz="2800" b="1" dirty="0">
                <a:solidFill>
                  <a:srgbClr val="B1063A"/>
                </a:solidFill>
              </a:rPr>
              <a:t>Andel (%) med bra/mycket bra allmänt </a:t>
            </a:r>
            <a:r>
              <a:rPr lang="sv-SE" sz="2800" b="1" dirty="0" smtClean="0">
                <a:solidFill>
                  <a:srgbClr val="B1063A"/>
                </a:solidFill>
              </a:rPr>
              <a:t>hälsotillstånd över tid</a:t>
            </a:r>
            <a:endParaRPr lang="sv-SE" sz="2800" b="1" dirty="0">
              <a:solidFill>
                <a:srgbClr val="B1063A"/>
              </a:solidFill>
            </a:endParaRPr>
          </a:p>
        </p:txBody>
      </p:sp>
      <p:graphicFrame>
        <p:nvGraphicFramePr>
          <p:cNvPr id="4" name="Diagram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466565"/>
              </p:ext>
            </p:extLst>
          </p:nvPr>
        </p:nvGraphicFramePr>
        <p:xfrm>
          <a:off x="1438555" y="1200150"/>
          <a:ext cx="9210395" cy="5554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77002" y="6025415"/>
            <a:ext cx="1703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/>
              <a:t>Obs! Bruten skala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0318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Region Jönköpings län">
      <a:dk1>
        <a:sysClr val="windowText" lastClr="000000"/>
      </a:dk1>
      <a:lt1>
        <a:sysClr val="window" lastClr="FFFFFF"/>
      </a:lt1>
      <a:dk2>
        <a:srgbClr val="579835"/>
      </a:dk2>
      <a:lt2>
        <a:srgbClr val="FBCFD0"/>
      </a:lt2>
      <a:accent1>
        <a:srgbClr val="790721"/>
      </a:accent1>
      <a:accent2>
        <a:srgbClr val="CE1141"/>
      </a:accent2>
      <a:accent3>
        <a:srgbClr val="EF4044"/>
      </a:accent3>
      <a:accent4>
        <a:srgbClr val="FF9DA2"/>
      </a:accent4>
      <a:accent5>
        <a:srgbClr val="C57813"/>
      </a:accent5>
      <a:accent6>
        <a:srgbClr val="FDB913"/>
      </a:accent6>
      <a:hlink>
        <a:srgbClr val="0563C1"/>
      </a:hlink>
      <a:folHlink>
        <a:srgbClr val="954F72"/>
      </a:folHlink>
    </a:clrScheme>
    <a:fontScheme name="RJL typ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 Jönköping PPT mall.potx" id="{13E4399E-5F9B-40E6-94C3-C1F83C5BD43C}" vid="{82077F98-F605-4446-9AB5-D7AFC221889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Jönköpings län</Template>
  <TotalTime>2508</TotalTime>
  <Words>1361</Words>
  <Application>Microsoft Office PowerPoint</Application>
  <PresentationFormat>Bredbild</PresentationFormat>
  <Paragraphs>356</Paragraphs>
  <Slides>57</Slides>
  <Notes>34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57</vt:i4>
      </vt:variant>
    </vt:vector>
  </HeadingPairs>
  <TitlesOfParts>
    <vt:vector size="60" baseType="lpstr">
      <vt:lpstr>Arial</vt:lpstr>
      <vt:lpstr>Calibri</vt:lpstr>
      <vt:lpstr>Office-tema</vt:lpstr>
      <vt:lpstr>Hälsa på lika villkor 2022</vt:lpstr>
      <vt:lpstr>Om undersökningen</vt:lpstr>
      <vt:lpstr>Om undersökningen forts.</vt:lpstr>
      <vt:lpstr>Vad innehåller materialet?</vt:lpstr>
      <vt:lpstr>Svarsfrekvens</vt:lpstr>
      <vt:lpstr>Svarsfrekvens per kommun</vt:lpstr>
      <vt:lpstr>Allmän hälsa,  övervikt och fetma samt tandhälsa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Psykisk hälsa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Fysisk aktivitet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Matvanor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Tobaksvanor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Alkoholvanor</vt:lpstr>
      <vt:lpstr>PowerPoint-presentation</vt:lpstr>
      <vt:lpstr>PowerPoint-presentation</vt:lpstr>
      <vt:lpstr>PowerPoint-presentation</vt:lpstr>
      <vt:lpstr>Trygghet och  sociala relationer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Hälsa på lika villkor</dc:title>
  <dc:creator>Eriksson Marit</dc:creator>
  <cp:lastModifiedBy>Eriksson Marit</cp:lastModifiedBy>
  <cp:revision>58</cp:revision>
  <dcterms:created xsi:type="dcterms:W3CDTF">2022-11-22T15:08:47Z</dcterms:created>
  <dcterms:modified xsi:type="dcterms:W3CDTF">2023-03-08T16:35:37Z</dcterms:modified>
</cp:coreProperties>
</file>