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theme/themeOverride13.xml" ContentType="application/vnd.openxmlformats-officedocument.themeOverride+xml"/>
  <Override PartName="/ppt/drawings/drawing1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theme/themeOverride14.xml" ContentType="application/vnd.openxmlformats-officedocument.themeOverride+xml"/>
  <Override PartName="/ppt/drawings/drawing1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theme/themeOverride15.xml" ContentType="application/vnd.openxmlformats-officedocument.themeOverride+xml"/>
  <Override PartName="/ppt/drawings/drawing1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theme/themeOverride16.xml" ContentType="application/vnd.openxmlformats-officedocument.themeOverride+xml"/>
  <Override PartName="/ppt/drawings/drawing14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theme/themeOverride17.xml" ContentType="application/vnd.openxmlformats-officedocument.themeOverride+xml"/>
  <Override PartName="/ppt/drawings/drawing15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theme/themeOverride18.xml" ContentType="application/vnd.openxmlformats-officedocument.themeOverride+xml"/>
  <Override PartName="/ppt/drawings/drawing16.xml" ContentType="application/vnd.openxmlformats-officedocument.drawingml.chartshapes+xml"/>
  <Override PartName="/ppt/charts/chart25.xml" ContentType="application/vnd.openxmlformats-officedocument.drawingml.chart+xml"/>
  <Override PartName="/ppt/theme/themeOverride19.xml" ContentType="application/vnd.openxmlformats-officedocument.themeOverride+xml"/>
  <Override PartName="/ppt/drawings/drawing1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6.xml" ContentType="application/vnd.openxmlformats-officedocument.drawingml.chart+xml"/>
  <Override PartName="/ppt/theme/themeOverride20.xml" ContentType="application/vnd.openxmlformats-officedocument.themeOverride+xml"/>
  <Override PartName="/ppt/drawings/drawing18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theme/themeOverride21.xml" ContentType="application/vnd.openxmlformats-officedocument.themeOverride+xml"/>
  <Override PartName="/ppt/drawings/drawing19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8.xml" ContentType="application/vnd.openxmlformats-officedocument.drawingml.chart+xml"/>
  <Override PartName="/ppt/theme/themeOverride22.xml" ContentType="application/vnd.openxmlformats-officedocument.themeOverride+xml"/>
  <Override PartName="/ppt/drawings/drawing20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9.xml" ContentType="application/vnd.openxmlformats-officedocument.drawingml.chart+xml"/>
  <Override PartName="/ppt/theme/themeOverride23.xml" ContentType="application/vnd.openxmlformats-officedocument.themeOverride+xml"/>
  <Override PartName="/ppt/drawings/drawing21.xml" ContentType="application/vnd.openxmlformats-officedocument.drawingml.chartshapes+xml"/>
  <Override PartName="/ppt/charts/chart30.xml" ContentType="application/vnd.openxmlformats-officedocument.drawingml.chart+xml"/>
  <Override PartName="/ppt/theme/themeOverride24.xml" ContentType="application/vnd.openxmlformats-officedocument.themeOverride+xml"/>
  <Override PartName="/ppt/drawings/drawing2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31.xml" ContentType="application/vnd.openxmlformats-officedocument.drawingml.chart+xml"/>
  <Override PartName="/ppt/theme/themeOverride25.xml" ContentType="application/vnd.openxmlformats-officedocument.themeOverride+xml"/>
  <Override PartName="/ppt/drawings/drawing2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32.xml" ContentType="application/vnd.openxmlformats-officedocument.drawingml.chart+xml"/>
  <Override PartName="/ppt/theme/themeOverride26.xml" ContentType="application/vnd.openxmlformats-officedocument.themeOverride+xml"/>
  <Override PartName="/ppt/drawings/drawing24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33.xml" ContentType="application/vnd.openxmlformats-officedocument.drawingml.chart+xml"/>
  <Override PartName="/ppt/theme/themeOverride27.xml" ContentType="application/vnd.openxmlformats-officedocument.themeOverride+xml"/>
  <Override PartName="/ppt/drawings/drawing25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34.xml" ContentType="application/vnd.openxmlformats-officedocument.drawingml.chart+xml"/>
  <Override PartName="/ppt/theme/themeOverride28.xml" ContentType="application/vnd.openxmlformats-officedocument.themeOverride+xml"/>
  <Override PartName="/ppt/drawings/drawing26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35.xml" ContentType="application/vnd.openxmlformats-officedocument.drawingml.chart+xml"/>
  <Override PartName="/ppt/theme/themeOverride29.xml" ContentType="application/vnd.openxmlformats-officedocument.themeOverride+xml"/>
  <Override PartName="/ppt/drawings/drawing27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36.xml" ContentType="application/vnd.openxmlformats-officedocument.drawingml.chart+xml"/>
  <Override PartName="/ppt/theme/themeOverride30.xml" ContentType="application/vnd.openxmlformats-officedocument.themeOverride+xml"/>
  <Override PartName="/ppt/drawings/drawing28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37.xml" ContentType="application/vnd.openxmlformats-officedocument.drawingml.chart+xml"/>
  <Override PartName="/ppt/theme/themeOverride31.xml" ContentType="application/vnd.openxmlformats-officedocument.themeOverride+xml"/>
  <Override PartName="/ppt/drawings/drawing29.xml" ContentType="application/vnd.openxmlformats-officedocument.drawingml.chartshapes+xml"/>
  <Override PartName="/ppt/charts/chart38.xml" ContentType="application/vnd.openxmlformats-officedocument.drawingml.chart+xml"/>
  <Override PartName="/ppt/theme/themeOverride32.xml" ContentType="application/vnd.openxmlformats-officedocument.themeOverride+xml"/>
  <Override PartName="/ppt/drawings/drawing30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3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3.xml" ContentType="application/vnd.openxmlformats-officedocument.themeOverride+xml"/>
  <Override PartName="/ppt/drawings/drawing31.xml" ContentType="application/vnd.openxmlformats-officedocument.drawingml.chartshapes+xml"/>
  <Override PartName="/ppt/charts/chart4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4.xml" ContentType="application/vnd.openxmlformats-officedocument.themeOverride+xml"/>
  <Override PartName="/ppt/drawings/drawing32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4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33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4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4.xml" ContentType="application/vnd.openxmlformats-officedocument.drawingml.chartshapes+xml"/>
  <Override PartName="/ppt/charts/chart4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5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4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5.xml" ContentType="application/vnd.openxmlformats-officedocument.themeOverride+xml"/>
  <Override PartName="/ppt/drawings/drawing36.xml" ContentType="application/vnd.openxmlformats-officedocument.drawingml.chartshapes+xml"/>
  <Override PartName="/ppt/charts/chart4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6.xml" ContentType="application/vnd.openxmlformats-officedocument.themeOverride+xml"/>
  <Override PartName="/ppt/drawings/drawing37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4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7.xml" ContentType="application/vnd.openxmlformats-officedocument.themeOverride+xml"/>
  <Override PartName="/ppt/drawings/drawing38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4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9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4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8.xml" ContentType="application/vnd.openxmlformats-officedocument.themeOverride+xml"/>
  <Override PartName="/ppt/drawings/drawing40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4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43.xml" ContentType="application/vnd.openxmlformats-officedocument.presentationml.notesSlide+xml"/>
  <Override PartName="/ppt/charts/chart5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9.xml" ContentType="application/vnd.openxmlformats-officedocument.themeOverride+xml"/>
  <Override PartName="/ppt/drawings/drawing41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5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45.xml" ContentType="application/vnd.openxmlformats-officedocument.presentationml.notesSlide+xml"/>
  <Override PartName="/ppt/charts/chart52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5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5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5"/>
    <p:sldMasterId id="2147484131" r:id="rId6"/>
  </p:sldMasterIdLst>
  <p:notesMasterIdLst>
    <p:notesMasterId r:id="rId70"/>
  </p:notesMasterIdLst>
  <p:handoutMasterIdLst>
    <p:handoutMasterId r:id="rId71"/>
  </p:handoutMasterIdLst>
  <p:sldIdLst>
    <p:sldId id="6637" r:id="rId7"/>
    <p:sldId id="6603" r:id="rId8"/>
    <p:sldId id="6604" r:id="rId9"/>
    <p:sldId id="1637" r:id="rId10"/>
    <p:sldId id="6650" r:id="rId11"/>
    <p:sldId id="1630" r:id="rId12"/>
    <p:sldId id="783" r:id="rId13"/>
    <p:sldId id="1582" r:id="rId14"/>
    <p:sldId id="1673" r:id="rId15"/>
    <p:sldId id="7395" r:id="rId16"/>
    <p:sldId id="7413" r:id="rId17"/>
    <p:sldId id="7414" r:id="rId18"/>
    <p:sldId id="7398" r:id="rId19"/>
    <p:sldId id="7415" r:id="rId20"/>
    <p:sldId id="7416" r:id="rId21"/>
    <p:sldId id="7417" r:id="rId22"/>
    <p:sldId id="7402" r:id="rId23"/>
    <p:sldId id="7403" r:id="rId24"/>
    <p:sldId id="7404" r:id="rId25"/>
    <p:sldId id="7405" r:id="rId26"/>
    <p:sldId id="7406" r:id="rId27"/>
    <p:sldId id="6657" r:id="rId28"/>
    <p:sldId id="6651" r:id="rId29"/>
    <p:sldId id="1560" r:id="rId30"/>
    <p:sldId id="6649" r:id="rId31"/>
    <p:sldId id="307" r:id="rId32"/>
    <p:sldId id="7410" r:id="rId33"/>
    <p:sldId id="7396" r:id="rId34"/>
    <p:sldId id="7411" r:id="rId35"/>
    <p:sldId id="7401" r:id="rId36"/>
    <p:sldId id="1717" r:id="rId37"/>
    <p:sldId id="7407" r:id="rId38"/>
    <p:sldId id="6648" r:id="rId39"/>
    <p:sldId id="7397" r:id="rId40"/>
    <p:sldId id="7399" r:id="rId41"/>
    <p:sldId id="7400" r:id="rId42"/>
    <p:sldId id="7408" r:id="rId43"/>
    <p:sldId id="6647" r:id="rId44"/>
    <p:sldId id="1521" r:id="rId45"/>
    <p:sldId id="1559" r:id="rId46"/>
    <p:sldId id="7412" r:id="rId47"/>
    <p:sldId id="1514" r:id="rId48"/>
    <p:sldId id="1519" r:id="rId49"/>
    <p:sldId id="315" r:id="rId50"/>
    <p:sldId id="7409" r:id="rId51"/>
    <p:sldId id="6643" r:id="rId52"/>
    <p:sldId id="1644" r:id="rId53"/>
    <p:sldId id="320" r:id="rId54"/>
    <p:sldId id="1647" r:id="rId55"/>
    <p:sldId id="6645" r:id="rId56"/>
    <p:sldId id="1218" r:id="rId57"/>
    <p:sldId id="1593" r:id="rId58"/>
    <p:sldId id="1646" r:id="rId59"/>
    <p:sldId id="1573" r:id="rId60"/>
    <p:sldId id="1660" r:id="rId61"/>
    <p:sldId id="6642" r:id="rId62"/>
    <p:sldId id="1697" r:id="rId63"/>
    <p:sldId id="1698" r:id="rId64"/>
    <p:sldId id="1700" r:id="rId65"/>
    <p:sldId id="1701" r:id="rId66"/>
    <p:sldId id="902" r:id="rId67"/>
    <p:sldId id="1672" r:id="rId68"/>
    <p:sldId id="6640" r:id="rId6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tod" id="{5C3D7209-0D73-40DD-8241-90D09512B26C}">
          <p14:sldIdLst>
            <p14:sldId id="6637"/>
            <p14:sldId id="6603"/>
            <p14:sldId id="6604"/>
            <p14:sldId id="1637"/>
          </p14:sldIdLst>
        </p14:section>
        <p14:section name="Bolagsformer" id="{5E2AED2D-F380-4B37-B300-AC6F9481CD37}">
          <p14:sldIdLst>
            <p14:sldId id="6650"/>
            <p14:sldId id="1630"/>
            <p14:sldId id="783"/>
            <p14:sldId id="1582"/>
            <p14:sldId id="1673"/>
          </p14:sldIdLst>
        </p14:section>
        <p14:section name="Pandemins effekter" id="{52862FCE-1DE9-40F8-91F7-F2871142063A}">
          <p14:sldIdLst>
            <p14:sldId id="7395"/>
            <p14:sldId id="7413"/>
            <p14:sldId id="7414"/>
            <p14:sldId id="7398"/>
            <p14:sldId id="7415"/>
            <p14:sldId id="7416"/>
            <p14:sldId id="7417"/>
            <p14:sldId id="7402"/>
            <p14:sldId id="7403"/>
            <p14:sldId id="7404"/>
            <p14:sldId id="7405"/>
            <p14:sldId id="7406"/>
          </p14:sldIdLst>
        </p14:section>
        <p14:section name="Region" id="{583EDCFA-AAA7-4982-9A9E-44DF6F8BDFD5}">
          <p14:sldIdLst>
            <p14:sldId id="6657"/>
            <p14:sldId id="6651"/>
            <p14:sldId id="1560"/>
          </p14:sldIdLst>
        </p14:section>
        <p14:section name="Kommuner" id="{655CCE2C-20A3-492D-B25B-8FA8A41A040B}">
          <p14:sldIdLst>
            <p14:sldId id="6649"/>
            <p14:sldId id="307"/>
            <p14:sldId id="7410"/>
            <p14:sldId id="7396"/>
            <p14:sldId id="7411"/>
            <p14:sldId id="7401"/>
            <p14:sldId id="1717"/>
            <p14:sldId id="7407"/>
          </p14:sldIdLst>
        </p14:section>
        <p14:section name="Benchmark" id="{0B3CB523-731C-4F51-ABF2-A43C70507CFB}">
          <p14:sldIdLst>
            <p14:sldId id="6648"/>
            <p14:sldId id="7397"/>
            <p14:sldId id="7399"/>
            <p14:sldId id="7400"/>
            <p14:sldId id="7408"/>
          </p14:sldIdLst>
        </p14:section>
        <p14:section name="Branschernas utvecklin" id="{5A731508-4A73-44A2-8458-8CE2AB0BB349}">
          <p14:sldIdLst>
            <p14:sldId id="6647"/>
            <p14:sldId id="1521"/>
            <p14:sldId id="1559"/>
            <p14:sldId id="7412"/>
            <p14:sldId id="1514"/>
            <p14:sldId id="1519"/>
            <p14:sldId id="315"/>
            <p14:sldId id="7409"/>
          </p14:sldIdLst>
        </p14:section>
        <p14:section name="Växande &amp; Krympande" id="{F2B58628-16C6-4196-AE3C-2BFEE4A6B825}">
          <p14:sldIdLst>
            <p14:sldId id="6643"/>
            <p14:sldId id="1644"/>
            <p14:sldId id="320"/>
            <p14:sldId id="1647"/>
          </p14:sldIdLst>
        </p14:section>
        <p14:section name="Branschbalans" id="{09B97A68-9F8F-466C-B788-B51C59AF345B}">
          <p14:sldIdLst>
            <p14:sldId id="6645"/>
            <p14:sldId id="1218"/>
            <p14:sldId id="1593"/>
            <p14:sldId id="1646"/>
            <p14:sldId id="1573"/>
            <p14:sldId id="1660"/>
          </p14:sldIdLst>
        </p14:section>
        <p14:section name="Storleks-och Åldersklasser" id="{F4D3523C-BCE5-4568-AE49-31FE0CA3815A}">
          <p14:sldIdLst>
            <p14:sldId id="6642"/>
            <p14:sldId id="1697"/>
            <p14:sldId id="1698"/>
            <p14:sldId id="1700"/>
            <p14:sldId id="1701"/>
            <p14:sldId id="902"/>
          </p14:sldIdLst>
        </p14:section>
        <p14:section name="Sammanfattning" id="{0603F3AA-4B66-4944-9FC8-E9687C81BD9B}">
          <p14:sldIdLst>
            <p14:sldId id="1672"/>
            <p14:sldId id="66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36" userDrawn="1">
          <p15:clr>
            <a:srgbClr val="A4A3A4"/>
          </p15:clr>
        </p15:guide>
        <p15:guide id="2" pos="44">
          <p15:clr>
            <a:srgbClr val="A4A3A4"/>
          </p15:clr>
        </p15:guide>
        <p15:guide id="3" pos="3660">
          <p15:clr>
            <a:srgbClr val="A4A3A4"/>
          </p15:clr>
        </p15:guide>
        <p15:guide id="4" pos="47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s, Jennie" initials="JJ" lastIdx="19" clrIdx="0">
    <p:extLst>
      <p:ext uri="{19B8F6BF-5375-455C-9EA6-DF929625EA0E}">
        <p15:presenceInfo xmlns:p15="http://schemas.microsoft.com/office/powerpoint/2012/main" userId="S::jonasj@dnb.com::d43d8a10-e2d7-4a18-9854-7f0ca2dda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24B"/>
    <a:srgbClr val="D63768"/>
    <a:srgbClr val="FFFFFF"/>
    <a:srgbClr val="E687A4"/>
    <a:srgbClr val="19504D"/>
    <a:srgbClr val="32A09A"/>
    <a:srgbClr val="EFAFC3"/>
    <a:srgbClr val="5A7A7A"/>
    <a:srgbClr val="FFDBA8"/>
    <a:srgbClr val="949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488" autoAdjust="0"/>
  </p:normalViewPr>
  <p:slideViewPr>
    <p:cSldViewPr snapToGrid="0">
      <p:cViewPr varScale="1">
        <p:scale>
          <a:sx n="82" d="100"/>
          <a:sy n="82" d="100"/>
        </p:scale>
        <p:origin x="804" y="40"/>
      </p:cViewPr>
      <p:guideLst>
        <p:guide orient="horz" pos="3036"/>
        <p:guide pos="44"/>
        <p:guide pos="3660"/>
        <p:guide pos="47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552"/>
    </p:cViewPr>
  </p:sorterViewPr>
  <p:notesViewPr>
    <p:cSldViewPr snapToGrid="0">
      <p:cViewPr>
        <p:scale>
          <a:sx n="1" d="2"/>
          <a:sy n="1" d="2"/>
        </p:scale>
        <p:origin x="2640" y="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Andra%20Bolagsforme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B:\Restricted\Business%20Market%20Analytics\Simpler_QV\Effekter%20av%20Covid-19\Konk_Rek_Nys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B:\Restricted\Business%20Market%20Analytics\Simpler_QV\Korttidsarbete%202020\korttidsarbete%202020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B:\Restricted\Business%20Market%20Analytics\Simpler_QV\Effekter%20av%20Covid-19\Geografi%20Sverige%20och%20covid19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B:\Restricted\Business%20Market%20Analytics\Simpler_QV\Effekter%20av%20Covid-19\SKL%20kommuntyp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B:\Restricted\Business%20Market%20Analytics\Simpler_QV\Effekter%20av%20Covid-19\Branscher%20Corona%202019-2020.xlsx" TargetMode="External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Geografi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Kommuner.xlsx" TargetMode="External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Kommuner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Kommuner.xlsx" TargetMode="External"/><Relationship Id="rId1" Type="http://schemas.openxmlformats.org/officeDocument/2006/relationships/themeOverride" Target="../theme/themeOverrid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Kommuner.xlsx" TargetMode="External"/><Relationship Id="rId1" Type="http://schemas.openxmlformats.org/officeDocument/2006/relationships/themeOverride" Target="../theme/themeOverrid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Kommuner.xlsx" TargetMode="External"/><Relationship Id="rId1" Type="http://schemas.openxmlformats.org/officeDocument/2006/relationships/themeOverride" Target="../theme/themeOverrid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Kommuner.xlsx" TargetMode="External"/><Relationship Id="rId1" Type="http://schemas.openxmlformats.org/officeDocument/2006/relationships/themeOverride" Target="../theme/themeOverrid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Ny%20mapp\Covid%2019%20Kommuner%202018-2019.xlsx" TargetMode="External"/><Relationship Id="rId1" Type="http://schemas.openxmlformats.org/officeDocument/2006/relationships/themeOverride" Target="../theme/themeOverrid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Ny%20mapp\Covid%2019%20Kommuner%202019-2020.xlsx" TargetMode="External"/><Relationship Id="rId1" Type="http://schemas.openxmlformats.org/officeDocument/2006/relationships/themeOverride" Target="../theme/themeOverrid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Benchmark.xlsx" TargetMode="External"/><Relationship Id="rId1" Type="http://schemas.openxmlformats.org/officeDocument/2006/relationships/themeOverride" Target="../theme/themeOverrid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Benchmark.xlsx" TargetMode="External"/><Relationship Id="rId1" Type="http://schemas.openxmlformats.org/officeDocument/2006/relationships/themeOverride" Target="../theme/themeOverrid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Benchmark.xlsx" TargetMode="External"/><Relationship Id="rId1" Type="http://schemas.openxmlformats.org/officeDocument/2006/relationships/themeOverride" Target="../theme/themeOverrid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Ny%20mapp\Covid%2019%20benchmark%202018-2019.xlsx" TargetMode="External"/><Relationship Id="rId1" Type="http://schemas.openxmlformats.org/officeDocument/2006/relationships/themeOverride" Target="../theme/themeOverrid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Andra%20Bolagsformer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Ny%20mapp\Covid%2019%20benchmark%202019-2020.xlsx" TargetMode="External"/><Relationship Id="rId1" Type="http://schemas.openxmlformats.org/officeDocument/2006/relationships/themeOverride" Target="../theme/themeOverrid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Branscher.xlsx" TargetMode="External"/><Relationship Id="rId1" Type="http://schemas.openxmlformats.org/officeDocument/2006/relationships/themeOverride" Target="../theme/themeOverrid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Branscher.xlsx" TargetMode="External"/><Relationship Id="rId1" Type="http://schemas.openxmlformats.org/officeDocument/2006/relationships/themeOverride" Target="../theme/themeOverrid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Branscher.xlsx" TargetMode="External"/><Relationship Id="rId1" Type="http://schemas.openxmlformats.org/officeDocument/2006/relationships/themeOverride" Target="../theme/themeOverrid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Branscher.xlsx" TargetMode="External"/><Relationship Id="rId1" Type="http://schemas.openxmlformats.org/officeDocument/2006/relationships/themeOverride" Target="../theme/themeOverrid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Branscher.xlsx" TargetMode="External"/><Relationship Id="rId1" Type="http://schemas.openxmlformats.org/officeDocument/2006/relationships/themeOverride" Target="../theme/themeOverride29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Branscher.xlsx" TargetMode="External"/><Relationship Id="rId1" Type="http://schemas.openxmlformats.org/officeDocument/2006/relationships/themeOverride" Target="../theme/themeOverride30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Ny%20mapp\Covid%2019%20branscher%202018-2019.xlsx" TargetMode="External"/><Relationship Id="rId1" Type="http://schemas.openxmlformats.org/officeDocument/2006/relationships/themeOverride" Target="../theme/themeOverride3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oleObject" Target="file:///B:\Restricted\Analytics%20&amp;%20Advisory\Marketing%20B2B\Clients\Region%20J&#246;nk&#246;ping\2021_01%20Analys%20och%20databas\2.%20Analys%20output\Ny%20mapp\Covid%2019%20branscher%202019-2020.xlsx" TargetMode="External"/><Relationship Id="rId1" Type="http://schemas.openxmlformats.org/officeDocument/2006/relationships/themeOverride" Target="../theme/themeOverride32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31.xml"/><Relationship Id="rId4" Type="http://schemas.openxmlformats.org/officeDocument/2006/relationships/oleObject" Target="file:///B:\Restricted\Analytics%20&amp;%20Advisory\Marketing%20B2B\Clients\Region%20J&#246;nk&#246;ping\2021_01%20Analys%20och%20databas\2.%20Analys%20output\V&#228;xande%20&amp;%20Krympande%2020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Andra%20Bolagsformer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32.xml"/><Relationship Id="rId4" Type="http://schemas.openxmlformats.org/officeDocument/2006/relationships/oleObject" Target="file:///B:\Restricted\Analytics%20&amp;%20Advisory\Marketing%20B2B\Clients\Region%20J&#246;nk&#246;ping\2021_01%20Analys%20och%20databas\2.%20Analys%20output\V&#228;xande%20&amp;%20Krympande%202020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V&#228;xande%20&amp;%20Krympande%202020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33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4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5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36.xml"/><Relationship Id="rId4" Type="http://schemas.openxmlformats.org/officeDocument/2006/relationships/oleObject" Target="file:///B:\Restricted\Analytics%20&amp;%20Advisory\Marketing%20B2B\Clients\Region%20J&#246;nk&#246;ping\2021_01%20Analys%20och%20databas\2.%20Analys%20output\Branschbalans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37.xml"/><Relationship Id="rId4" Type="http://schemas.openxmlformats.org/officeDocument/2006/relationships/oleObject" Target="file:///B:\Restricted\Analytics%20&amp;%20Advisory\Marketing%20B2B\Clients\Region%20J&#246;nk&#246;ping\2021_01%20Analys%20och%20databas\2.%20Analys%20output\Branschbalans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38.xml"/><Relationship Id="rId4" Type="http://schemas.openxmlformats.org/officeDocument/2006/relationships/oleObject" Target="file:///B:\Restricted\Analytics%20&amp;%20Advisory\Marketing%20B2B\Clients\Region%20J&#246;nk&#246;ping\2021_01%20Analys%20och%20databas\2.%20Analys%20output\Branschbalans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Branschbalans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9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40.xml"/><Relationship Id="rId4" Type="http://schemas.openxmlformats.org/officeDocument/2006/relationships/oleObject" Target="file:///B:\Restricted\Analytics%20&amp;%20Advisory\Marketing%20B2B\Clients\Region%20J&#246;nk&#246;ping\2021_01%20Analys%20och%20databas\2.%20Analys%20output\Storleksklasser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Storleksklasser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Andra%20Bolagsform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41.xml"/><Relationship Id="rId4" Type="http://schemas.openxmlformats.org/officeDocument/2006/relationships/oleObject" Target="file:///B:\Restricted\Analytics%20&amp;%20Advisory\Marketing%20B2B\Clients\Region%20J&#246;nk&#246;ping\2021_01%20Analys%20och%20databas\2.%20Analys%20output\Storleksklasser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Storleksklasser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&#197;ldersklasser%20vs%20Riket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&#197;ldersklasser%20vs%20Riket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&#197;ldersklasser%20vs%20Riket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Andra%20Bolagsform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J&#246;nk&#246;ping\2021_01%20Analys%20och%20databas\2.%20Analys%20output\Andra%20Bolagsform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B:\Restricted\Business%20Market%20Analytics\Simpler_QV\Effekter%20av%20Covid-19\Konk_Rek_Nys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B:\Restricted\Business%20Market%20Analytics\Simpler_QV\Effekter%20av%20Covid-19\Konk_Rek_Ny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30214051231022"/>
          <c:y val="0.16816840293407806"/>
          <c:w val="0.45755330584744297"/>
          <c:h val="0.692028640844449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C-470D-9B2D-EC581C91DB4F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C-470D-9B2D-EC581C91DB4F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4C-470D-9B2D-EC581C91DB4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19-4BFA-9B40-B27A2F0218E3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819-4BFA-9B40-B27A2F0218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Branscher!$I$57:$I$61</c:f>
              <c:strCache>
                <c:ptCount val="5"/>
                <c:pt idx="0">
                  <c:v>Andra Bolagsformer</c:v>
                </c:pt>
                <c:pt idx="1">
                  <c:v>Aktiebolag</c:v>
                </c:pt>
                <c:pt idx="2">
                  <c:v>Kommun</c:v>
                </c:pt>
                <c:pt idx="3">
                  <c:v>Landsting</c:v>
                </c:pt>
                <c:pt idx="4">
                  <c:v>Statlig Verksamhet</c:v>
                </c:pt>
              </c:strCache>
            </c:strRef>
          </c:cat>
          <c:val>
            <c:numRef>
              <c:f>Branscher!$J$57:$J$61</c:f>
              <c:numCache>
                <c:formatCode>#,##0</c:formatCode>
                <c:ptCount val="5"/>
                <c:pt idx="0">
                  <c:v>6154</c:v>
                </c:pt>
                <c:pt idx="1">
                  <c:v>100445</c:v>
                </c:pt>
                <c:pt idx="2">
                  <c:v>28870</c:v>
                </c:pt>
                <c:pt idx="3">
                  <c:v>11184</c:v>
                </c:pt>
                <c:pt idx="4">
                  <c:v>5680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4C-470D-9B2D-EC581C91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775248125889232E-2"/>
          <c:y val="0.79088763818813101"/>
          <c:w val="0.93620632731295028"/>
          <c:h val="0.189955751090800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Antal nystartade</a:t>
            </a:r>
            <a:r>
              <a:rPr lang="sv-SE" baseline="0" dirty="0"/>
              <a:t> företag per vecka</a:t>
            </a: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'Nystartade företag'!$B$1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val>
            <c:numRef>
              <c:f>'Nystartade företag'!$B$1:$B$52</c:f>
              <c:numCache>
                <c:formatCode>General</c:formatCode>
                <c:ptCount val="52"/>
                <c:pt idx="0">
                  <c:v>2019</c:v>
                </c:pt>
                <c:pt idx="1">
                  <c:v>970</c:v>
                </c:pt>
                <c:pt idx="2">
                  <c:v>1997</c:v>
                </c:pt>
                <c:pt idx="3">
                  <c:v>2848</c:v>
                </c:pt>
                <c:pt idx="4">
                  <c:v>3699</c:v>
                </c:pt>
                <c:pt idx="5">
                  <c:v>4578</c:v>
                </c:pt>
                <c:pt idx="6">
                  <c:v>5475</c:v>
                </c:pt>
                <c:pt idx="7">
                  <c:v>6509</c:v>
                </c:pt>
                <c:pt idx="8">
                  <c:v>7306</c:v>
                </c:pt>
                <c:pt idx="9">
                  <c:v>8237</c:v>
                </c:pt>
                <c:pt idx="10">
                  <c:v>9179</c:v>
                </c:pt>
                <c:pt idx="11">
                  <c:v>10028</c:v>
                </c:pt>
                <c:pt idx="12">
                  <c:v>10944</c:v>
                </c:pt>
                <c:pt idx="13">
                  <c:v>11844</c:v>
                </c:pt>
                <c:pt idx="14">
                  <c:v>12710</c:v>
                </c:pt>
                <c:pt idx="15">
                  <c:v>13627</c:v>
                </c:pt>
                <c:pt idx="16">
                  <c:v>14351</c:v>
                </c:pt>
                <c:pt idx="17">
                  <c:v>14970</c:v>
                </c:pt>
                <c:pt idx="18">
                  <c:v>15587</c:v>
                </c:pt>
                <c:pt idx="19">
                  <c:v>16421</c:v>
                </c:pt>
                <c:pt idx="20">
                  <c:v>17285</c:v>
                </c:pt>
                <c:pt idx="21">
                  <c:v>18158</c:v>
                </c:pt>
                <c:pt idx="22">
                  <c:v>18855</c:v>
                </c:pt>
                <c:pt idx="23">
                  <c:v>19590</c:v>
                </c:pt>
                <c:pt idx="24">
                  <c:v>20258</c:v>
                </c:pt>
                <c:pt idx="25">
                  <c:v>21010</c:v>
                </c:pt>
                <c:pt idx="26">
                  <c:v>21622</c:v>
                </c:pt>
                <c:pt idx="27">
                  <c:v>23027</c:v>
                </c:pt>
                <c:pt idx="28">
                  <c:v>23581</c:v>
                </c:pt>
                <c:pt idx="29">
                  <c:v>24063</c:v>
                </c:pt>
                <c:pt idx="30">
                  <c:v>24550</c:v>
                </c:pt>
                <c:pt idx="31">
                  <c:v>25085</c:v>
                </c:pt>
                <c:pt idx="32">
                  <c:v>25629</c:v>
                </c:pt>
                <c:pt idx="33">
                  <c:v>26304</c:v>
                </c:pt>
                <c:pt idx="34">
                  <c:v>26995</c:v>
                </c:pt>
                <c:pt idx="35">
                  <c:v>27883</c:v>
                </c:pt>
                <c:pt idx="36">
                  <c:v>28790</c:v>
                </c:pt>
                <c:pt idx="37">
                  <c:v>29653</c:v>
                </c:pt>
                <c:pt idx="38">
                  <c:v>30515</c:v>
                </c:pt>
                <c:pt idx="39">
                  <c:v>31523</c:v>
                </c:pt>
                <c:pt idx="40">
                  <c:v>32446</c:v>
                </c:pt>
                <c:pt idx="41">
                  <c:v>33318</c:v>
                </c:pt>
                <c:pt idx="42">
                  <c:v>34195</c:v>
                </c:pt>
                <c:pt idx="43">
                  <c:v>35215</c:v>
                </c:pt>
                <c:pt idx="44">
                  <c:v>36189</c:v>
                </c:pt>
                <c:pt idx="45">
                  <c:v>37235</c:v>
                </c:pt>
                <c:pt idx="46">
                  <c:v>38129</c:v>
                </c:pt>
                <c:pt idx="47">
                  <c:v>39249</c:v>
                </c:pt>
                <c:pt idx="48">
                  <c:v>40326</c:v>
                </c:pt>
                <c:pt idx="49">
                  <c:v>41427</c:v>
                </c:pt>
                <c:pt idx="50">
                  <c:v>43058</c:v>
                </c:pt>
                <c:pt idx="51">
                  <c:v>44867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58-4254-988E-8E93722929BF}"/>
            </c:ext>
          </c:extLst>
        </c:ser>
        <c:ser>
          <c:idx val="2"/>
          <c:order val="2"/>
          <c:tx>
            <c:strRef>
              <c:f>'Nystartade företag'!$C$1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00CC99"/>
              </a:solidFill>
              <a:round/>
            </a:ln>
            <a:effectLst/>
          </c:spPr>
          <c:marker>
            <c:symbol val="none"/>
          </c:marker>
          <c:val>
            <c:numRef>
              <c:f>'Nystartade företag'!$C$1:$C$52</c:f>
              <c:numCache>
                <c:formatCode>General</c:formatCode>
                <c:ptCount val="52"/>
                <c:pt idx="0">
                  <c:v>2020</c:v>
                </c:pt>
                <c:pt idx="1">
                  <c:v>683</c:v>
                </c:pt>
                <c:pt idx="2">
                  <c:v>1876</c:v>
                </c:pt>
                <c:pt idx="3">
                  <c:v>2937</c:v>
                </c:pt>
                <c:pt idx="4">
                  <c:v>4124</c:v>
                </c:pt>
                <c:pt idx="5">
                  <c:v>5351</c:v>
                </c:pt>
                <c:pt idx="6">
                  <c:v>6812</c:v>
                </c:pt>
                <c:pt idx="7">
                  <c:v>8091</c:v>
                </c:pt>
                <c:pt idx="8">
                  <c:v>9432</c:v>
                </c:pt>
                <c:pt idx="9">
                  <c:v>10676</c:v>
                </c:pt>
                <c:pt idx="10">
                  <c:v>12174</c:v>
                </c:pt>
                <c:pt idx="11">
                  <c:v>13403</c:v>
                </c:pt>
                <c:pt idx="12">
                  <c:v>14660</c:v>
                </c:pt>
                <c:pt idx="13">
                  <c:v>15688</c:v>
                </c:pt>
                <c:pt idx="14">
                  <c:v>16592</c:v>
                </c:pt>
                <c:pt idx="15">
                  <c:v>17310</c:v>
                </c:pt>
                <c:pt idx="16">
                  <c:v>18099</c:v>
                </c:pt>
                <c:pt idx="17">
                  <c:v>19065</c:v>
                </c:pt>
                <c:pt idx="18">
                  <c:v>19724</c:v>
                </c:pt>
                <c:pt idx="19">
                  <c:v>20717</c:v>
                </c:pt>
                <c:pt idx="20">
                  <c:v>21635</c:v>
                </c:pt>
                <c:pt idx="21">
                  <c:v>22366</c:v>
                </c:pt>
                <c:pt idx="22">
                  <c:v>23208</c:v>
                </c:pt>
                <c:pt idx="23">
                  <c:v>24196</c:v>
                </c:pt>
                <c:pt idx="24">
                  <c:v>24914</c:v>
                </c:pt>
                <c:pt idx="25">
                  <c:v>25704</c:v>
                </c:pt>
                <c:pt idx="26">
                  <c:v>26519</c:v>
                </c:pt>
                <c:pt idx="27">
                  <c:v>27818</c:v>
                </c:pt>
                <c:pt idx="28">
                  <c:v>28716</c:v>
                </c:pt>
                <c:pt idx="29">
                  <c:v>29627</c:v>
                </c:pt>
                <c:pt idx="30">
                  <c:v>30261</c:v>
                </c:pt>
                <c:pt idx="31">
                  <c:v>30959</c:v>
                </c:pt>
                <c:pt idx="32">
                  <c:v>31763</c:v>
                </c:pt>
                <c:pt idx="33">
                  <c:v>32622</c:v>
                </c:pt>
                <c:pt idx="34">
                  <c:v>33481</c:v>
                </c:pt>
                <c:pt idx="35">
                  <c:v>34397</c:v>
                </c:pt>
                <c:pt idx="36">
                  <c:v>35598</c:v>
                </c:pt>
                <c:pt idx="37">
                  <c:v>36545</c:v>
                </c:pt>
                <c:pt idx="38">
                  <c:v>37670</c:v>
                </c:pt>
                <c:pt idx="39">
                  <c:v>39021</c:v>
                </c:pt>
                <c:pt idx="40">
                  <c:v>40265</c:v>
                </c:pt>
                <c:pt idx="41">
                  <c:v>41470</c:v>
                </c:pt>
                <c:pt idx="42">
                  <c:v>42789</c:v>
                </c:pt>
                <c:pt idx="43">
                  <c:v>44074</c:v>
                </c:pt>
                <c:pt idx="44">
                  <c:v>45396</c:v>
                </c:pt>
                <c:pt idx="45">
                  <c:v>47002</c:v>
                </c:pt>
                <c:pt idx="46">
                  <c:v>48465</c:v>
                </c:pt>
                <c:pt idx="47">
                  <c:v>50083</c:v>
                </c:pt>
                <c:pt idx="48">
                  <c:v>51660</c:v>
                </c:pt>
                <c:pt idx="49">
                  <c:v>53208</c:v>
                </c:pt>
                <c:pt idx="50">
                  <c:v>55210</c:v>
                </c:pt>
                <c:pt idx="51">
                  <c:v>57868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58-4254-988E-8E93722929BF}"/>
            </c:ext>
          </c:extLst>
        </c:ser>
        <c:ser>
          <c:idx val="3"/>
          <c:order val="3"/>
          <c:tx>
            <c:strRef>
              <c:f>'Nystartade företag'!$D$1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'Nystartade företag'!$D$1:$D$52</c:f>
              <c:numCache>
                <c:formatCode>#,##0</c:formatCode>
                <c:ptCount val="52"/>
                <c:pt idx="0" formatCode="General">
                  <c:v>2021</c:v>
                </c:pt>
                <c:pt idx="1">
                  <c:v>1057</c:v>
                </c:pt>
                <c:pt idx="2">
                  <c:v>2529</c:v>
                </c:pt>
                <c:pt idx="3">
                  <c:v>3595</c:v>
                </c:pt>
                <c:pt idx="4">
                  <c:v>4781</c:v>
                </c:pt>
                <c:pt idx="5">
                  <c:v>6000</c:v>
                </c:pt>
                <c:pt idx="6">
                  <c:v>7273</c:v>
                </c:pt>
                <c:pt idx="7">
                  <c:v>8510</c:v>
                </c:pt>
                <c:pt idx="8">
                  <c:v>9771</c:v>
                </c:pt>
                <c:pt idx="9">
                  <c:v>11330</c:v>
                </c:pt>
                <c:pt idx="10">
                  <c:v>12416</c:v>
                </c:pt>
                <c:pt idx="11">
                  <c:v>13623</c:v>
                </c:pt>
                <c:pt idx="12">
                  <c:v>15099</c:v>
                </c:pt>
                <c:pt idx="13">
                  <c:v>15797</c:v>
                </c:pt>
                <c:pt idx="14">
                  <c:v>16770</c:v>
                </c:pt>
                <c:pt idx="15">
                  <c:v>18251</c:v>
                </c:pt>
                <c:pt idx="16">
                  <c:v>19620</c:v>
                </c:pt>
                <c:pt idx="17">
                  <c:v>20835</c:v>
                </c:pt>
                <c:pt idx="18">
                  <c:v>21916</c:v>
                </c:pt>
                <c:pt idx="19">
                  <c:v>23048</c:v>
                </c:pt>
                <c:pt idx="20">
                  <c:v>24298</c:v>
                </c:pt>
                <c:pt idx="21">
                  <c:v>25349</c:v>
                </c:pt>
                <c:pt idx="22">
                  <c:v>26510</c:v>
                </c:pt>
                <c:pt idx="23">
                  <c:v>27725</c:v>
                </c:pt>
                <c:pt idx="24">
                  <c:v>28899</c:v>
                </c:pt>
                <c:pt idx="25">
                  <c:v>29674</c:v>
                </c:pt>
                <c:pt idx="26">
                  <c:v>31383</c:v>
                </c:pt>
                <c:pt idx="27">
                  <c:v>32439</c:v>
                </c:pt>
                <c:pt idx="28">
                  <c:v>33396</c:v>
                </c:pt>
                <c:pt idx="29">
                  <c:v>34203</c:v>
                </c:pt>
                <c:pt idx="30">
                  <c:v>34754</c:v>
                </c:pt>
                <c:pt idx="31">
                  <c:v>35332</c:v>
                </c:pt>
                <c:pt idx="32">
                  <c:v>36015</c:v>
                </c:pt>
                <c:pt idx="33">
                  <c:v>36777</c:v>
                </c:pt>
                <c:pt idx="34">
                  <c:v>37821</c:v>
                </c:pt>
                <c:pt idx="35">
                  <c:v>38948</c:v>
                </c:pt>
                <c:pt idx="36">
                  <c:v>39983</c:v>
                </c:pt>
                <c:pt idx="37">
                  <c:v>41235</c:v>
                </c:pt>
                <c:pt idx="38">
                  <c:v>42457</c:v>
                </c:pt>
                <c:pt idx="39">
                  <c:v>43768</c:v>
                </c:pt>
                <c:pt idx="40">
                  <c:v>45082</c:v>
                </c:pt>
                <c:pt idx="41">
                  <c:v>46585</c:v>
                </c:pt>
                <c:pt idx="42">
                  <c:v>47821</c:v>
                </c:pt>
                <c:pt idx="43">
                  <c:v>49128</c:v>
                </c:pt>
                <c:pt idx="44">
                  <c:v>50367</c:v>
                </c:pt>
                <c:pt idx="45">
                  <c:v>51467</c:v>
                </c:pt>
                <c:pt idx="46">
                  <c:v>53019</c:v>
                </c:pt>
                <c:pt idx="47">
                  <c:v>54570</c:v>
                </c:pt>
                <c:pt idx="48">
                  <c:v>56321</c:v>
                </c:pt>
                <c:pt idx="49">
                  <c:v>58316</c:v>
                </c:pt>
                <c:pt idx="50">
                  <c:v>60472</c:v>
                </c:pt>
                <c:pt idx="51">
                  <c:v>62282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58-4254-988E-8E9372292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184648"/>
        <c:axId val="4381813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'Nystartade företag'!$A$1:$A$52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358-4254-988E-8E93722929BF}"/>
                  </c:ext>
                </c:extLst>
              </c15:ser>
            </c15:filteredLineSeries>
          </c:ext>
        </c:extLst>
      </c:lineChart>
      <c:catAx>
        <c:axId val="438184648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8181368"/>
        <c:crosses val="autoZero"/>
        <c:auto val="1"/>
        <c:lblAlgn val="ctr"/>
        <c:lblOffset val="100"/>
        <c:noMultiLvlLbl val="0"/>
      </c:catAx>
      <c:valAx>
        <c:axId val="43818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818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Regioner!$G$1</c:f>
              <c:strCache>
                <c:ptCount val="1"/>
                <c:pt idx="0">
                  <c:v>Anst som omf/tot ant anst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strRef>
              <c:f>Regioner!$A$2:$A$22</c:f>
              <c:strCache>
                <c:ptCount val="21"/>
                <c:pt idx="0">
                  <c:v>Stockholm</c:v>
                </c:pt>
                <c:pt idx="1">
                  <c:v>Västra Götaland</c:v>
                </c:pt>
                <c:pt idx="2">
                  <c:v>Skåne</c:v>
                </c:pt>
                <c:pt idx="3">
                  <c:v>Jönköping</c:v>
                </c:pt>
                <c:pt idx="4">
                  <c:v>Östergötland</c:v>
                </c:pt>
                <c:pt idx="5">
                  <c:v>Södermanland</c:v>
                </c:pt>
                <c:pt idx="6">
                  <c:v>Halland</c:v>
                </c:pt>
                <c:pt idx="7">
                  <c:v>Gävleborg</c:v>
                </c:pt>
                <c:pt idx="8">
                  <c:v>Värmland</c:v>
                </c:pt>
                <c:pt idx="9">
                  <c:v>Kalmar</c:v>
                </c:pt>
                <c:pt idx="10">
                  <c:v>Dalarna</c:v>
                </c:pt>
                <c:pt idx="11">
                  <c:v>Västmanland</c:v>
                </c:pt>
                <c:pt idx="12">
                  <c:v>Uppsala</c:v>
                </c:pt>
                <c:pt idx="13">
                  <c:v>Västerbotten</c:v>
                </c:pt>
                <c:pt idx="14">
                  <c:v>Kronoberg</c:v>
                </c:pt>
                <c:pt idx="15">
                  <c:v>Örebro</c:v>
                </c:pt>
                <c:pt idx="16">
                  <c:v>Västernorrland</c:v>
                </c:pt>
                <c:pt idx="17">
                  <c:v>Norrbotten</c:v>
                </c:pt>
                <c:pt idx="18">
                  <c:v>Jämtland</c:v>
                </c:pt>
                <c:pt idx="19">
                  <c:v>Blekinge</c:v>
                </c:pt>
                <c:pt idx="20">
                  <c:v>Gotland</c:v>
                </c:pt>
              </c:strCache>
            </c:strRef>
          </c:cat>
          <c:val>
            <c:numRef>
              <c:f>Regioner!$G$2:$G$22</c:f>
              <c:numCache>
                <c:formatCode>0%</c:formatCode>
                <c:ptCount val="21"/>
                <c:pt idx="0">
                  <c:v>0.20439558938529362</c:v>
                </c:pt>
                <c:pt idx="1">
                  <c:v>0.26527968652278722</c:v>
                </c:pt>
                <c:pt idx="2">
                  <c:v>0.1526830955821005</c:v>
                </c:pt>
                <c:pt idx="3">
                  <c:v>0.25840317600352891</c:v>
                </c:pt>
                <c:pt idx="4">
                  <c:v>0.14810327540106952</c:v>
                </c:pt>
                <c:pt idx="5">
                  <c:v>0.28547096176742953</c:v>
                </c:pt>
                <c:pt idx="6">
                  <c:v>0.20468459568715636</c:v>
                </c:pt>
                <c:pt idx="7">
                  <c:v>0.20045668827342369</c:v>
                </c:pt>
                <c:pt idx="8">
                  <c:v>0.21440005122294789</c:v>
                </c:pt>
                <c:pt idx="9">
                  <c:v>0.22138394223670707</c:v>
                </c:pt>
                <c:pt idx="10">
                  <c:v>0.17120178168632041</c:v>
                </c:pt>
                <c:pt idx="11">
                  <c:v>0.16934472934472936</c:v>
                </c:pt>
                <c:pt idx="12">
                  <c:v>0.14006995230524641</c:v>
                </c:pt>
                <c:pt idx="13">
                  <c:v>0.1688182877294625</c:v>
                </c:pt>
                <c:pt idx="14">
                  <c:v>0.19099655109820293</c:v>
                </c:pt>
                <c:pt idx="15">
                  <c:v>0.13302941860164785</c:v>
                </c:pt>
                <c:pt idx="16">
                  <c:v>0.15301855095256819</c:v>
                </c:pt>
                <c:pt idx="17">
                  <c:v>0.11873956594323873</c:v>
                </c:pt>
                <c:pt idx="18">
                  <c:v>0.18342244120627599</c:v>
                </c:pt>
                <c:pt idx="19">
                  <c:v>0.15446981011307873</c:v>
                </c:pt>
                <c:pt idx="20">
                  <c:v>0.15693695144536599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7-48B9-87F8-DA7B2CD7C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057776"/>
        <c:axId val="1"/>
      </c:barChart>
      <c:catAx>
        <c:axId val="40905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Korttidsarb/Ant</a:t>
                </a:r>
                <a:r>
                  <a:rPr lang="sv-SE" baseline="0"/>
                  <a:t> anställda</a:t>
                </a:r>
                <a:endParaRPr lang="sv-SE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09057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936261045423247E-2"/>
          <c:y val="3.8322669109460444E-2"/>
          <c:w val="0.94159013011074155"/>
          <c:h val="0.93563770418168979"/>
        </c:manualLayout>
      </c:layout>
      <c:bubbleChart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95000"/>
                </a:srgbClr>
              </a:solidFill>
              <a:ln>
                <a:solidFill>
                  <a:srgbClr val="32A09A">
                    <a:lumMod val="60000"/>
                    <a:lumOff val="4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A6D-4BAA-8A80-B5296A50A144}"/>
              </c:ext>
            </c:extLst>
          </c:dPt>
          <c:dPt>
            <c:idx val="1"/>
            <c:invertIfNegative val="0"/>
            <c:bubble3D val="0"/>
            <c:spPr>
              <a:solidFill>
                <a:srgbClr val="32A09A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A6D-4BAA-8A80-B5296A50A144}"/>
              </c:ext>
            </c:extLst>
          </c:dPt>
          <c:dPt>
            <c:idx val="2"/>
            <c:invertIfNegative val="0"/>
            <c:bubble3D val="0"/>
            <c:spPr>
              <a:solidFill>
                <a:srgbClr val="32A09A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5A6D-4BAA-8A80-B5296A50A144}"/>
              </c:ext>
            </c:extLst>
          </c:dPt>
          <c:dPt>
            <c:idx val="3"/>
            <c:invertIfNegative val="0"/>
            <c:bubble3D val="0"/>
            <c:spPr>
              <a:solidFill>
                <a:srgbClr val="32A09A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5A6D-4BAA-8A80-B5296A50A144}"/>
              </c:ext>
            </c:extLst>
          </c:dPt>
          <c:dPt>
            <c:idx val="4"/>
            <c:invertIfNegative val="0"/>
            <c:bubble3D val="0"/>
            <c:spPr>
              <a:solidFill>
                <a:srgbClr val="32A09A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5A6D-4BAA-8A80-B5296A50A144}"/>
              </c:ext>
            </c:extLst>
          </c:dPt>
          <c:dPt>
            <c:idx val="5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5A6D-4BAA-8A80-B5296A50A144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5A6D-4BAA-8A80-B5296A50A14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5A6D-4BAA-8A80-B5296A50A144}"/>
              </c:ext>
            </c:extLst>
          </c:dPt>
          <c:dPt>
            <c:idx val="8"/>
            <c:invertIfNegative val="0"/>
            <c:bubble3D val="0"/>
            <c:spPr>
              <a:solidFill>
                <a:srgbClr val="FF66CC"/>
              </a:solidFill>
            </c:spPr>
            <c:extLst>
              <c:ext xmlns:c16="http://schemas.microsoft.com/office/drawing/2014/chart" uri="{C3380CC4-5D6E-409C-BE32-E72D297353CC}">
                <c16:uniqueId val="{00000011-5A6D-4BAA-8A80-B5296A50A144}"/>
              </c:ext>
            </c:extLst>
          </c:dPt>
          <c:dPt>
            <c:idx val="9"/>
            <c:invertIfNegative val="0"/>
            <c:bubble3D val="0"/>
            <c:spPr>
              <a:solidFill>
                <a:srgbClr val="996633"/>
              </a:solidFill>
            </c:spPr>
            <c:extLst>
              <c:ext xmlns:c16="http://schemas.microsoft.com/office/drawing/2014/chart" uri="{C3380CC4-5D6E-409C-BE32-E72D297353CC}">
                <c16:uniqueId val="{00000013-5A6D-4BAA-8A80-B5296A50A14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5-5A6D-4BAA-8A80-B5296A50A144}"/>
              </c:ext>
            </c:extLst>
          </c:dPt>
          <c:dPt>
            <c:idx val="11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17-5A6D-4BAA-8A80-B5296A50A144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5A6D-4BAA-8A80-B5296A50A144}"/>
              </c:ext>
            </c:extLst>
          </c:dPt>
          <c:dPt>
            <c:idx val="13"/>
            <c:invertIfNegative val="0"/>
            <c:bubble3D val="0"/>
            <c:spPr>
              <a:solidFill>
                <a:srgbClr val="0099FF"/>
              </a:solidFill>
            </c:spPr>
            <c:extLst>
              <c:ext xmlns:c16="http://schemas.microsoft.com/office/drawing/2014/chart" uri="{C3380CC4-5D6E-409C-BE32-E72D297353CC}">
                <c16:uniqueId val="{0000001B-5A6D-4BAA-8A80-B5296A50A144}"/>
              </c:ext>
            </c:extLst>
          </c:dPt>
          <c:dPt>
            <c:idx val="14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1D-5A6D-4BAA-8A80-B5296A50A144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CC"/>
              </a:solidFill>
            </c:spPr>
            <c:extLst>
              <c:ext xmlns:c16="http://schemas.microsoft.com/office/drawing/2014/chart" uri="{C3380CC4-5D6E-409C-BE32-E72D297353CC}">
                <c16:uniqueId val="{0000001F-5A6D-4BAA-8A80-B5296A50A144}"/>
              </c:ext>
            </c:extLst>
          </c:dPt>
          <c:dPt>
            <c:idx val="16"/>
            <c:invertIfNegative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21-5A6D-4BAA-8A80-B5296A50A144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5A6D-4BAA-8A80-B5296A50A144}"/>
              </c:ext>
            </c:extLst>
          </c:dPt>
          <c:dPt>
            <c:idx val="18"/>
            <c:invertIfNegative val="0"/>
            <c:bubble3D val="0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25-5A6D-4BAA-8A80-B5296A50A144}"/>
              </c:ext>
            </c:extLst>
          </c:dPt>
          <c:dPt>
            <c:idx val="20"/>
            <c:invertIfNegative val="0"/>
            <c:bubble3D val="0"/>
            <c:spPr>
              <a:solidFill>
                <a:srgbClr val="FF3399"/>
              </a:solidFill>
            </c:spPr>
            <c:extLst>
              <c:ext xmlns:c16="http://schemas.microsoft.com/office/drawing/2014/chart" uri="{C3380CC4-5D6E-409C-BE32-E72D297353CC}">
                <c16:uniqueId val="{00000027-5A6D-4BAA-8A80-B5296A50A144}"/>
              </c:ext>
            </c:extLst>
          </c:dPt>
          <c:xVal>
            <c:numRef>
              <c:f>Data!$M$8:$M$14</c:f>
              <c:numCache>
                <c:formatCode>0%</c:formatCode>
                <c:ptCount val="7"/>
                <c:pt idx="0">
                  <c:v>0</c:v>
                </c:pt>
                <c:pt idx="1">
                  <c:v>8.1508273159570779E-2</c:v>
                </c:pt>
                <c:pt idx="2">
                  <c:v>0.13889991965586848</c:v>
                </c:pt>
                <c:pt idx="3">
                  <c:v>0.20250813961904415</c:v>
                </c:pt>
                <c:pt idx="4">
                  <c:v>0.29345634386563119</c:v>
                </c:pt>
                <c:pt idx="5">
                  <c:v>0.32765146917387306</c:v>
                </c:pt>
                <c:pt idx="6">
                  <c:v>1</c:v>
                </c:pt>
              </c:numCache>
            </c:numRef>
          </c:xVal>
          <c:yVal>
            <c:numRef>
              <c:f>Data!$N$8:$N$14</c:f>
              <c:numCache>
                <c:formatCode>0.0</c:formatCode>
                <c:ptCount val="7"/>
                <c:pt idx="0">
                  <c:v>12.07894333525746</c:v>
                </c:pt>
                <c:pt idx="1">
                  <c:v>12.82262651547231</c:v>
                </c:pt>
                <c:pt idx="2">
                  <c:v>12.0238367747568</c:v>
                </c:pt>
                <c:pt idx="3">
                  <c:v>10.97662671094424</c:v>
                </c:pt>
                <c:pt idx="4">
                  <c:v>16.804409778118959</c:v>
                </c:pt>
                <c:pt idx="5">
                  <c:v>15.13686152391759</c:v>
                </c:pt>
                <c:pt idx="6" formatCode="0.00">
                  <c:v>10</c:v>
                </c:pt>
              </c:numCache>
            </c:numRef>
          </c:yVal>
          <c:bubbleSize>
            <c:numRef>
              <c:f>Data!$O$8:$O$14</c:f>
              <c:numCache>
                <c:formatCode>#,##0</c:formatCode>
                <c:ptCount val="7"/>
                <c:pt idx="0">
                  <c:v>2810646290.0412951</c:v>
                </c:pt>
                <c:pt idx="1">
                  <c:v>3039737215.6049151</c:v>
                </c:pt>
                <c:pt idx="2">
                  <c:v>3201044833.9090958</c:v>
                </c:pt>
                <c:pt idx="3">
                  <c:v>3379825041.3647261</c:v>
                </c:pt>
                <c:pt idx="4">
                  <c:v>3635448274.2163138</c:v>
                </c:pt>
                <c:pt idx="5">
                  <c:v>3731558676.3014212</c:v>
                </c:pt>
                <c:pt idx="6">
                  <c:v>3731558676.3014212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8-5A6D-4BAA-8A80-B5296A50A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59545456"/>
        <c:axId val="259545848"/>
      </c:bubbleChart>
      <c:valAx>
        <c:axId val="259545456"/>
        <c:scaling>
          <c:orientation val="minMax"/>
          <c:max val="0.35000000000000003"/>
          <c:min val="-5.000000000000001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>
            <a:tailEnd type="triangle"/>
          </a:ln>
        </c:spPr>
        <c:crossAx val="259545848"/>
        <c:crossesAt val="1"/>
        <c:crossBetween val="midCat"/>
      </c:valAx>
      <c:valAx>
        <c:axId val="259545848"/>
        <c:scaling>
          <c:orientation val="minMax"/>
          <c:min val="-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5875">
            <a:solidFill>
              <a:srgbClr val="D63768"/>
            </a:solidFill>
            <a:tailEnd type="triangle"/>
          </a:ln>
        </c:spPr>
        <c:crossAx val="259545456"/>
        <c:crossesAt val="0"/>
        <c:crossBetween val="midCat"/>
      </c:valAx>
      <c:spPr>
        <a:solidFill>
          <a:srgbClr val="FFFFFF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8349124767971E-2"/>
          <c:y val="2.2416201891357998E-2"/>
          <c:w val="0.92592810517648305"/>
          <c:h val="0.96221371639606801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AA5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1AE-4714-9CA9-73DB64DCA99D}"/>
              </c:ext>
            </c:extLst>
          </c:dPt>
          <c:dPt>
            <c:idx val="1"/>
            <c:invertIfNegative val="0"/>
            <c:bubble3D val="0"/>
            <c:spPr>
              <a:solidFill>
                <a:srgbClr val="ED596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1AE-4714-9CA9-73DB64DCA99D}"/>
              </c:ext>
            </c:extLst>
          </c:dPt>
          <c:dPt>
            <c:idx val="2"/>
            <c:invertIfNegative val="0"/>
            <c:bubble3D val="0"/>
            <c:spPr>
              <a:solidFill>
                <a:srgbClr val="71C3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1AE-4714-9CA9-73DB64DCA99D}"/>
              </c:ext>
            </c:extLst>
          </c:dPt>
          <c:dPt>
            <c:idx val="3"/>
            <c:invertIfNegative val="0"/>
            <c:bubble3D val="0"/>
            <c:spPr>
              <a:solidFill>
                <a:srgbClr val="00CA51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1AE-4714-9CA9-73DB64DCA99D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F1AE-4714-9CA9-73DB64DCA99D}"/>
              </c:ext>
            </c:extLst>
          </c:dPt>
          <c:dPt>
            <c:idx val="5"/>
            <c:invertIfNegative val="0"/>
            <c:bubble3D val="0"/>
            <c:spPr>
              <a:solidFill>
                <a:srgbClr val="FFCCCC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F1AE-4714-9CA9-73DB64DCA99D}"/>
              </c:ext>
            </c:extLst>
          </c:dPt>
          <c:dPt>
            <c:idx val="6"/>
            <c:invertIfNegative val="0"/>
            <c:bubble3D val="0"/>
            <c:spPr>
              <a:solidFill>
                <a:srgbClr val="98FFC1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F1AE-4714-9CA9-73DB64DCA99D}"/>
              </c:ext>
            </c:extLst>
          </c:dPt>
          <c:dPt>
            <c:idx val="7"/>
            <c:invertIfNegative val="0"/>
            <c:bubble3D val="0"/>
            <c:spPr>
              <a:solidFill>
                <a:srgbClr val="D5FFE5"/>
              </a:solidFill>
              <a:ln w="3175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F1AE-4714-9CA9-73DB64DCA99D}"/>
              </c:ext>
            </c:extLst>
          </c:dPt>
          <c:dPt>
            <c:idx val="8"/>
            <c:invertIfNegative val="0"/>
            <c:bubble3D val="0"/>
            <c:spPr>
              <a:solidFill>
                <a:srgbClr val="FFFF99"/>
              </a:solidFill>
              <a:ln w="3175">
                <a:solidFill>
                  <a:srgbClr val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1-F1AE-4714-9CA9-73DB64DCA99D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F1AE-4714-9CA9-73DB64DCA99D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F1AE-4714-9CA9-73DB64DCA99D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F1AE-4714-9CA9-73DB64DCA99D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9-F1AE-4714-9CA9-73DB64DCA99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F1AE-4714-9CA9-73DB64DCA99D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F1AE-4714-9CA9-73DB64DCA99D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F1AE-4714-9CA9-73DB64DCA99D}"/>
              </c:ext>
            </c:extLst>
          </c:dPt>
          <c:dLbls>
            <c:dLbl>
              <c:idx val="0"/>
              <c:layout>
                <c:manualLayout>
                  <c:x val="-0.22367277827385607"/>
                  <c:y val="-0.11679949501962626"/>
                </c:manualLayout>
              </c:layout>
              <c:tx>
                <c:rich>
                  <a:bodyPr/>
                  <a:lstStyle/>
                  <a:p>
                    <a:fld id="{B00CB652-3049-44C7-9545-DA5AAFFE5FE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1AE-4714-9CA9-73DB64DCA99D}"/>
                </c:ext>
              </c:extLst>
            </c:dLbl>
            <c:dLbl>
              <c:idx val="1"/>
              <c:layout>
                <c:manualLayout>
                  <c:x val="6.012932007935708E-3"/>
                  <c:y val="-4.9452390322776377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="0"/>
                    </a:pPr>
                    <a:fld id="{AF877B7A-7B8A-49AF-BD05-764F2434E95E}" type="CELLRANGE">
                      <a:rPr lang="en-US"/>
                      <a:pPr>
                        <a:defRPr sz="800"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5875">
                  <a:solidFill>
                    <a:srgbClr val="ED5962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1AE-4714-9CA9-73DB64DCA99D}"/>
                </c:ext>
              </c:extLst>
            </c:dLbl>
            <c:dLbl>
              <c:idx val="2"/>
              <c:layout>
                <c:manualLayout>
                  <c:x val="-1.7650349358786124E-3"/>
                  <c:y val="8.689207075768885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="0"/>
                    </a:pPr>
                    <a:fld id="{0F8A8D3C-8278-49BC-8E0F-A5DB2CDAA292}" type="CELLRANGE">
                      <a:rPr lang="en-US"/>
                      <a:pPr>
                        <a:defRPr sz="800"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2700"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1AE-4714-9CA9-73DB64DCA99D}"/>
                </c:ext>
              </c:extLst>
            </c:dLbl>
            <c:dLbl>
              <c:idx val="3"/>
              <c:layout>
                <c:manualLayout>
                  <c:x val="8.825174679392523E-3"/>
                  <c:y val="2.259173214551665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="0"/>
                    </a:pPr>
                    <a:fld id="{1EDE9D83-0275-4872-9212-C9C6AD9F910B}" type="CELLRANGE">
                      <a:rPr lang="en-US"/>
                      <a:pPr>
                        <a:defRPr sz="800"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5875">
                  <a:solidFill>
                    <a:srgbClr val="00CA51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1AE-4714-9CA9-73DB64DCA99D}"/>
                </c:ext>
              </c:extLst>
            </c:dLbl>
            <c:dLbl>
              <c:idx val="4"/>
              <c:layout>
                <c:manualLayout>
                  <c:x val="-3.460719286481153E-2"/>
                  <c:y val="-0.1592551635418368"/>
                </c:manualLayout>
              </c:layout>
              <c:tx>
                <c:rich>
                  <a:bodyPr/>
                  <a:lstStyle/>
                  <a:p>
                    <a:fld id="{C299ED37-1E09-4008-88E0-A72358C4CE1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1AE-4714-9CA9-73DB64DCA99D}"/>
                </c:ext>
              </c:extLst>
            </c:dLbl>
            <c:dLbl>
              <c:idx val="5"/>
              <c:layout>
                <c:manualLayout>
                  <c:x val="8.9181864613481668E-2"/>
                  <c:y val="8.119641208758386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0"/>
                    </a:pPr>
                    <a:fld id="{CAA5DE9B-ADA1-44F2-84EF-321422E1B706}" type="CELLRANGE">
                      <a:rPr lang="en-US"/>
                      <a:pPr>
                        <a:defRPr sz="800"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82022354792862"/>
                      <c:h val="8.19501893076833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1AE-4714-9CA9-73DB64DCA99D}"/>
                </c:ext>
              </c:extLst>
            </c:dLbl>
            <c:dLbl>
              <c:idx val="6"/>
              <c:layout>
                <c:manualLayout>
                  <c:x val="0.12628778639834429"/>
                  <c:y val="0.2245337577317325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0"/>
                    </a:pPr>
                    <a:fld id="{382DBED3-B7A0-4A23-9F5E-3FF770A57874}" type="CELLRANGE">
                      <a:rPr lang="sv-SE"/>
                      <a:pPr>
                        <a:defRPr sz="800"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5875">
                  <a:solidFill>
                    <a:srgbClr val="98FFC1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076483689062"/>
                      <c:h val="0.1067483326606177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F1AE-4714-9CA9-73DB64DCA99D}"/>
                </c:ext>
              </c:extLst>
            </c:dLbl>
            <c:dLbl>
              <c:idx val="7"/>
              <c:layout>
                <c:manualLayout>
                  <c:x val="-0.19882342585868834"/>
                  <c:y val="0.19713240889500289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 b="0"/>
                    </a:pPr>
                    <a:fld id="{B68B2A3F-83D5-4312-9C89-968DE404813E}" type="CELLRANGE">
                      <a:rPr lang="en-US"/>
                      <a:pPr>
                        <a:defRPr sz="800"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5875">
                  <a:solidFill>
                    <a:srgbClr val="D5FFE5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23910328150023"/>
                      <c:h val="6.852554090035821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1AE-4714-9CA9-73DB64DCA99D}"/>
                </c:ext>
              </c:extLst>
            </c:dLbl>
            <c:dLbl>
              <c:idx val="8"/>
              <c:layout>
                <c:manualLayout>
                  <c:x val="-0.27888443769623561"/>
                  <c:y val="-0.1534741263510971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0"/>
                    </a:pPr>
                    <a:fld id="{19D1E72F-9F07-44E2-BC32-2D5D01514710}" type="CELLRANGE">
                      <a:rPr lang="en-US"/>
                      <a:pPr>
                        <a:defRPr sz="800"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5875">
                  <a:solidFill>
                    <a:srgbClr val="FFFF99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4496583560349"/>
                      <c:h val="9.656216755780930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1AE-4714-9CA9-73DB64DCA9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Data!$H$321:$H$329</c:f>
              <c:numCache>
                <c:formatCode>0%</c:formatCode>
                <c:ptCount val="9"/>
                <c:pt idx="0">
                  <c:v>2.1759448744341749E-2</c:v>
                </c:pt>
                <c:pt idx="1">
                  <c:v>4.0128493195157586E-2</c:v>
                </c:pt>
                <c:pt idx="2">
                  <c:v>6.9587834072029509E-2</c:v>
                </c:pt>
                <c:pt idx="3">
                  <c:v>4.2367318083118721E-2</c:v>
                </c:pt>
                <c:pt idx="4">
                  <c:v>4.7879735835940213E-2</c:v>
                </c:pt>
                <c:pt idx="5">
                  <c:v>4.2974485139478595E-2</c:v>
                </c:pt>
                <c:pt idx="6">
                  <c:v>3.3997355287292579E-2</c:v>
                </c:pt>
                <c:pt idx="7">
                  <c:v>3.0768470960094826E-2</c:v>
                </c:pt>
                <c:pt idx="8">
                  <c:v>4.443999599639676E-2</c:v>
                </c:pt>
              </c:numCache>
            </c:numRef>
          </c:xVal>
          <c:yVal>
            <c:numRef>
              <c:f>Data!$C$321:$C$330</c:f>
              <c:numCache>
                <c:formatCode>0%</c:formatCode>
                <c:ptCount val="10"/>
                <c:pt idx="0">
                  <c:v>1.1736060844727156E-2</c:v>
                </c:pt>
                <c:pt idx="1">
                  <c:v>7.7592837944155382E-3</c:v>
                </c:pt>
                <c:pt idx="2">
                  <c:v>1.926006048431602E-2</c:v>
                </c:pt>
                <c:pt idx="3">
                  <c:v>5.1387198870695245E-3</c:v>
                </c:pt>
                <c:pt idx="4">
                  <c:v>1.5665921321653981E-2</c:v>
                </c:pt>
                <c:pt idx="5">
                  <c:v>-4.6169819517978246E-3</c:v>
                </c:pt>
                <c:pt idx="6">
                  <c:v>-3.7821364382277095E-3</c:v>
                </c:pt>
                <c:pt idx="7">
                  <c:v>-4.4676232424496268E-3</c:v>
                </c:pt>
                <c:pt idx="8">
                  <c:v>1.623628504931841E-2</c:v>
                </c:pt>
                <c:pt idx="9">
                  <c:v>0</c:v>
                </c:pt>
              </c:numCache>
            </c:numRef>
          </c:yVal>
          <c:bubbleSize>
            <c:numRef>
              <c:f>Data!$D$321:$D$330</c:f>
              <c:numCache>
                <c:formatCode>#,##0</c:formatCode>
                <c:ptCount val="10"/>
                <c:pt idx="0">
                  <c:v>1558196945.4858971</c:v>
                </c:pt>
                <c:pt idx="1">
                  <c:v>742685021.73619974</c:v>
                </c:pt>
                <c:pt idx="2">
                  <c:v>573806609.96799815</c:v>
                </c:pt>
                <c:pt idx="3">
                  <c:v>295638725.07129967</c:v>
                </c:pt>
                <c:pt idx="4">
                  <c:v>137173137.10919991</c:v>
                </c:pt>
                <c:pt idx="5">
                  <c:v>119638769.86020011</c:v>
                </c:pt>
                <c:pt idx="6">
                  <c:v>108790111.42659999</c:v>
                </c:pt>
                <c:pt idx="7">
                  <c:v>94526534.407899946</c:v>
                </c:pt>
                <c:pt idx="8">
                  <c:v>28951649.387399979</c:v>
                </c:pt>
                <c:pt idx="9">
                  <c:v>0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Data!$A$282:$A$291</c15:f>
                <c15:dlblRangeCache>
                  <c:ptCount val="10"/>
                  <c:pt idx="0">
                    <c:v>Storstäder</c:v>
                  </c:pt>
                  <c:pt idx="1">
                    <c:v>Större stad</c:v>
                  </c:pt>
                  <c:pt idx="2">
                    <c:v>Pendlingskommun nära storstad</c:v>
                  </c:pt>
                  <c:pt idx="3">
                    <c:v>Mindre stad/tätort</c:v>
                  </c:pt>
                  <c:pt idx="4">
                    <c:v>Pendlingskommun nära större stad</c:v>
                  </c:pt>
                  <c:pt idx="5">
                    <c:v>Lågpendlingskommun nära större stad</c:v>
                  </c:pt>
                  <c:pt idx="6">
                    <c:v>Pendlingskommun nära mindre stad/tätort</c:v>
                  </c:pt>
                  <c:pt idx="7">
                    <c:v>Landsbygdskommun</c:v>
                  </c:pt>
                  <c:pt idx="8">
                    <c:v>Landsbygdskommun med besöksnäring</c:v>
                  </c:pt>
                  <c:pt idx="9">
                    <c:v>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F1AE-4714-9CA9-73DB64DCA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8.0000000000000016E-2"/>
          <c:min val="-2.0000000000000004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ax val="4.0000000000000008E-2"/>
          <c:min val="-6.0000000000000012E-2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solidFill>
          <a:srgbClr val="FFFFFF"/>
        </a:solidFill>
      </c:spPr>
    </c:plotArea>
    <c:plotVisOnly val="1"/>
    <c:dispBlanksAs val="gap"/>
    <c:showDLblsOverMax val="0"/>
  </c:chart>
  <c:spPr>
    <a:solidFill>
      <a:srgbClr val="FFFFFF"/>
    </a:solidFill>
    <a:ln w="19050">
      <a:solidFill>
        <a:srgbClr val="000000"/>
      </a:solidFill>
    </a:ln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298843453972106E-2"/>
          <c:y val="2.2310659894581485E-2"/>
          <c:w val="0.92592810517648305"/>
          <c:h val="0.96221371639606801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AA5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52A-495E-B145-DC650CB0D4D7}"/>
              </c:ext>
            </c:extLst>
          </c:dPt>
          <c:dPt>
            <c:idx val="1"/>
            <c:invertIfNegative val="0"/>
            <c:bubble3D val="0"/>
            <c:spPr>
              <a:solidFill>
                <a:srgbClr val="ED596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52A-495E-B145-DC650CB0D4D7}"/>
              </c:ext>
            </c:extLst>
          </c:dPt>
          <c:dPt>
            <c:idx val="2"/>
            <c:invertIfNegative val="0"/>
            <c:bubble3D val="0"/>
            <c:spPr>
              <a:solidFill>
                <a:srgbClr val="71C3FF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52A-495E-B145-DC650CB0D4D7}"/>
              </c:ext>
            </c:extLst>
          </c:dPt>
          <c:dPt>
            <c:idx val="3"/>
            <c:invertIfNegative val="0"/>
            <c:bubble3D val="0"/>
            <c:spPr>
              <a:solidFill>
                <a:srgbClr val="00CA51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52A-495E-B145-DC650CB0D4D7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52A-495E-B145-DC650CB0D4D7}"/>
              </c:ext>
            </c:extLst>
          </c:dPt>
          <c:dPt>
            <c:idx val="5"/>
            <c:invertIfNegative val="0"/>
            <c:bubble3D val="0"/>
            <c:spPr>
              <a:solidFill>
                <a:srgbClr val="FFCCCC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52A-495E-B145-DC650CB0D4D7}"/>
              </c:ext>
            </c:extLst>
          </c:dPt>
          <c:dPt>
            <c:idx val="6"/>
            <c:invertIfNegative val="0"/>
            <c:bubble3D val="0"/>
            <c:spPr>
              <a:solidFill>
                <a:srgbClr val="98FFC1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D52A-495E-B145-DC650CB0D4D7}"/>
              </c:ext>
            </c:extLst>
          </c:dPt>
          <c:dPt>
            <c:idx val="7"/>
            <c:invertIfNegative val="0"/>
            <c:bubble3D val="0"/>
            <c:spPr>
              <a:solidFill>
                <a:srgbClr val="D5FFE5"/>
              </a:solidFill>
              <a:ln w="3175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D52A-495E-B145-DC650CB0D4D7}"/>
              </c:ext>
            </c:extLst>
          </c:dPt>
          <c:dPt>
            <c:idx val="8"/>
            <c:invertIfNegative val="0"/>
            <c:bubble3D val="0"/>
            <c:spPr>
              <a:solidFill>
                <a:srgbClr val="FFFF99"/>
              </a:solidFill>
              <a:ln w="3175">
                <a:solidFill>
                  <a:srgbClr val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1-D52A-495E-B145-DC650CB0D4D7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D52A-495E-B145-DC650CB0D4D7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D52A-495E-B145-DC650CB0D4D7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D52A-495E-B145-DC650CB0D4D7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9-D52A-495E-B145-DC650CB0D4D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D52A-495E-B145-DC650CB0D4D7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D52A-495E-B145-DC650CB0D4D7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D52A-495E-B145-DC650CB0D4D7}"/>
              </c:ext>
            </c:extLst>
          </c:dPt>
          <c:dLbls>
            <c:dLbl>
              <c:idx val="0"/>
              <c:layout>
                <c:manualLayout>
                  <c:x val="-0.2569159686184464"/>
                  <c:y val="8.223680265997324E-2"/>
                </c:manualLayout>
              </c:layout>
              <c:tx>
                <c:rich>
                  <a:bodyPr/>
                  <a:lstStyle/>
                  <a:p>
                    <a:fld id="{0A323573-0BC4-470E-8996-517703F00C4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52A-495E-B145-DC650CB0D4D7}"/>
                </c:ext>
              </c:extLst>
            </c:dLbl>
            <c:dLbl>
              <c:idx val="1"/>
              <c:layout>
                <c:manualLayout>
                  <c:x val="-0.26244104321239148"/>
                  <c:y val="-1.1167831843311653E-16"/>
                </c:manualLayout>
              </c:layout>
              <c:tx>
                <c:rich>
                  <a:bodyPr/>
                  <a:lstStyle/>
                  <a:p>
                    <a:fld id="{90F9F703-4EF6-45BC-8EBE-4E3842B0A75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52A-495E-B145-DC650CB0D4D7}"/>
                </c:ext>
              </c:extLst>
            </c:dLbl>
            <c:dLbl>
              <c:idx val="2"/>
              <c:layout>
                <c:manualLayout>
                  <c:x val="-0.12017037241830557"/>
                  <c:y val="-8.832841767182314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fld id="{D226B905-5CF6-43C3-A346-D0BA78A455A9}" type="CELLRANGE">
                      <a:rPr lang="en-US"/>
                      <a:pPr>
                        <a:defRPr sz="80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7307726860324"/>
                      <c:h val="6.888105666017374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52A-495E-B145-DC650CB0D4D7}"/>
                </c:ext>
              </c:extLst>
            </c:dLbl>
            <c:dLbl>
              <c:idx val="3"/>
              <c:layout>
                <c:manualLayout>
                  <c:x val="4.4200596751560774E-2"/>
                  <c:y val="8.8328417671823117E-2"/>
                </c:manualLayout>
              </c:layout>
              <c:tx>
                <c:rich>
                  <a:bodyPr/>
                  <a:lstStyle/>
                  <a:p>
                    <a:fld id="{BB8DF75E-7E4F-4411-96E0-CCEDB2FE9C7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52A-495E-B145-DC650CB0D4D7}"/>
                </c:ext>
              </c:extLst>
            </c:dLbl>
            <c:dLbl>
              <c:idx val="4"/>
              <c:layout>
                <c:manualLayout>
                  <c:x val="-5.5250745939451852E-3"/>
                  <c:y val="6.0916150118498644E-2"/>
                </c:manualLayout>
              </c:layout>
              <c:tx>
                <c:rich>
                  <a:bodyPr/>
                  <a:lstStyle/>
                  <a:p>
                    <a:fld id="{734DB2D9-91CC-4DE7-9B59-82E78B74B60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52A-495E-B145-DC650CB0D4D7}"/>
                </c:ext>
              </c:extLst>
            </c:dLbl>
            <c:dLbl>
              <c:idx val="5"/>
              <c:layout>
                <c:manualLayout>
                  <c:x val="0.10497641728495659"/>
                  <c:y val="2.132065254147454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800"/>
                    </a:pPr>
                    <a:fld id="{717FF2D2-2EC7-4C68-B5D1-6B913A274F65}" type="CELLRANGE">
                      <a:rPr lang="en-US"/>
                      <a:pPr>
                        <a:defRPr sz="80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solidFill>
                    <a:srgbClr val="FFCCCC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52A-495E-B145-DC650CB0D4D7}"/>
                </c:ext>
              </c:extLst>
            </c:dLbl>
            <c:dLbl>
              <c:idx val="6"/>
              <c:layout>
                <c:manualLayout>
                  <c:x val="-0.33012288070428603"/>
                  <c:y val="-1.066032627073727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fld id="{6127C136-7C05-442E-80F2-0644097B3C68}" type="CELLRANGE">
                      <a:rPr lang="sv-SE"/>
                      <a:pPr>
                        <a:defRPr sz="80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80508211152688"/>
                      <c:h val="7.095220576420269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D52A-495E-B145-DC650CB0D4D7}"/>
                </c:ext>
              </c:extLst>
            </c:dLbl>
            <c:dLbl>
              <c:idx val="7"/>
              <c:layout>
                <c:manualLayout>
                  <c:x val="-0.38697317924320834"/>
                  <c:y val="8.2236922573654586E-2"/>
                </c:manualLayout>
              </c:layout>
              <c:tx>
                <c:rich>
                  <a:bodyPr/>
                  <a:lstStyle/>
                  <a:p>
                    <a:fld id="{D5A1A0CA-E1B8-4475-AFC5-63C19A28334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00962537601507"/>
                      <c:h val="6.862204310848876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D52A-495E-B145-DC650CB0D4D7}"/>
                </c:ext>
              </c:extLst>
            </c:dLbl>
            <c:dLbl>
              <c:idx val="8"/>
              <c:layout>
                <c:manualLayout>
                  <c:x val="-0.33841081887913643"/>
                  <c:y val="-5.8527589499974338E-2"/>
                </c:manualLayout>
              </c:layout>
              <c:tx>
                <c:rich>
                  <a:bodyPr/>
                  <a:lstStyle/>
                  <a:p>
                    <a:fld id="{F6CE0832-B0C2-49AE-8E4D-A48381DD9E4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26566538103544"/>
                      <c:h val="6.862204310848876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D52A-495E-B145-DC650CB0D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Data!$I$31:$I$39</c:f>
              <c:numCache>
                <c:formatCode>0%</c:formatCode>
                <c:ptCount val="9"/>
                <c:pt idx="0">
                  <c:v>4.5050640168163576E-2</c:v>
                </c:pt>
                <c:pt idx="1">
                  <c:v>4.2446869615163696E-2</c:v>
                </c:pt>
                <c:pt idx="2">
                  <c:v>5.8319422177412691E-2</c:v>
                </c:pt>
                <c:pt idx="3">
                  <c:v>4.5745934860889084E-2</c:v>
                </c:pt>
                <c:pt idx="4">
                  <c:v>5.2119604266843533E-2</c:v>
                </c:pt>
                <c:pt idx="5">
                  <c:v>4.2806590312392985E-2</c:v>
                </c:pt>
                <c:pt idx="6">
                  <c:v>3.824099665855369E-2</c:v>
                </c:pt>
                <c:pt idx="7">
                  <c:v>4.2876305451758169E-2</c:v>
                </c:pt>
                <c:pt idx="8">
                  <c:v>4.5093346098611778E-2</c:v>
                </c:pt>
              </c:numCache>
            </c:numRef>
          </c:xVal>
          <c:yVal>
            <c:numRef>
              <c:f>Data!$J$31:$J$39</c:f>
              <c:numCache>
                <c:formatCode>0%</c:formatCode>
                <c:ptCount val="9"/>
                <c:pt idx="0">
                  <c:v>-2.7009458337717607E-2</c:v>
                </c:pt>
                <c:pt idx="1">
                  <c:v>-1.0614145613535939E-2</c:v>
                </c:pt>
                <c:pt idx="2">
                  <c:v>3.2049401708287434E-3</c:v>
                </c:pt>
                <c:pt idx="3">
                  <c:v>-2.5021062838793774E-2</c:v>
                </c:pt>
                <c:pt idx="4">
                  <c:v>-5.1635460399314225E-3</c:v>
                </c:pt>
                <c:pt idx="5">
                  <c:v>-1.6855588803231084E-2</c:v>
                </c:pt>
                <c:pt idx="6">
                  <c:v>-1.7736638738449238E-2</c:v>
                </c:pt>
                <c:pt idx="7">
                  <c:v>-1.787089118955101E-2</c:v>
                </c:pt>
                <c:pt idx="8">
                  <c:v>-5.3224351439271754E-2</c:v>
                </c:pt>
              </c:numCache>
            </c:numRef>
          </c:yVal>
          <c:bubbleSize>
            <c:numRef>
              <c:f>Data!$K$31:$K$39</c:f>
              <c:numCache>
                <c:formatCode>#,##0</c:formatCode>
                <c:ptCount val="9"/>
                <c:pt idx="0">
                  <c:v>1606727110.566499</c:v>
                </c:pt>
                <c:pt idx="1">
                  <c:v>782974689.81919909</c:v>
                </c:pt>
                <c:pt idx="2">
                  <c:v>562025319.51049948</c:v>
                </c:pt>
                <c:pt idx="3">
                  <c:v>291937817.92309982</c:v>
                </c:pt>
                <c:pt idx="4">
                  <c:v>132042573.1866</c:v>
                </c:pt>
                <c:pt idx="5">
                  <c:v>115893498.19410001</c:v>
                </c:pt>
                <c:pt idx="6">
                  <c:v>108949581.5979</c:v>
                </c:pt>
                <c:pt idx="7">
                  <c:v>102962124.442</c:v>
                </c:pt>
                <c:pt idx="8">
                  <c:v>28045961.061500039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Data!$A$31:$A$39</c15:f>
                <c15:dlblRangeCache>
                  <c:ptCount val="9"/>
                  <c:pt idx="0">
                    <c:v>Storstäder</c:v>
                  </c:pt>
                  <c:pt idx="1">
                    <c:v>Större stad</c:v>
                  </c:pt>
                  <c:pt idx="2">
                    <c:v>Pendlingskommun nära storstad</c:v>
                  </c:pt>
                  <c:pt idx="3">
                    <c:v>Mindre stad/tätort</c:v>
                  </c:pt>
                  <c:pt idx="4">
                    <c:v>Pendlingskommun nära större stad</c:v>
                  </c:pt>
                  <c:pt idx="5">
                    <c:v>Lågpendlingskommun nära större stad</c:v>
                  </c:pt>
                  <c:pt idx="6">
                    <c:v>Pendlingskommun nära mindre stad/tätort</c:v>
                  </c:pt>
                  <c:pt idx="7">
                    <c:v>Landsbygdskommun</c:v>
                  </c:pt>
                  <c:pt idx="8">
                    <c:v>Landsbygdskommun med besöksnäring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D52A-495E-B145-DC650CB0D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8.0000000000000016E-2"/>
          <c:min val="-2.0000000000000004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ax val="4.0000000000000008E-2"/>
          <c:min val="-6.0000000000000012E-2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19050">
      <a:solidFill>
        <a:srgbClr val="000000"/>
      </a:solidFill>
    </a:ln>
  </c:sp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6990334475338E-2"/>
          <c:y val="2.3351172545425701E-2"/>
          <c:w val="0.92454227053140092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solidFill>
                <a:srgbClr val="19504D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0A0-4DF7-BF01-2396C58B1B1E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0A0-4DF7-BF01-2396C58B1B1E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0A0-4DF7-BF01-2396C58B1B1E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0A0-4DF7-BF01-2396C58B1B1E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0A0-4DF7-BF01-2396C58B1B1E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0A0-4DF7-BF01-2396C58B1B1E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0A0-4DF7-BF01-2396C58B1B1E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0A0-4DF7-BF01-2396C58B1B1E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0A0-4DF7-BF01-2396C58B1B1E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80A0-4DF7-BF01-2396C58B1B1E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80A0-4DF7-BF01-2396C58B1B1E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80A0-4DF7-BF01-2396C58B1B1E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rgbClr val="19504D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9-80A0-4DF7-BF01-2396C58B1B1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80A0-4DF7-BF01-2396C58B1B1E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80A0-4DF7-BF01-2396C58B1B1E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80A0-4DF7-BF01-2396C58B1B1E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solidFill>
                  <a:srgbClr val="19504D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1-80A0-4DF7-BF01-2396C58B1B1E}"/>
              </c:ext>
            </c:extLst>
          </c:dPt>
          <c:dLbls>
            <c:dLbl>
              <c:idx val="0"/>
              <c:layout>
                <c:manualLayout>
                  <c:x val="-0.23028159013148258"/>
                  <c:y val="-8.244033381237564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05E9EC44-BFD2-4C44-8A5A-FE186B342ADE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12570172943155"/>
                      <c:h val="5.018137034776318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0A0-4DF7-BF01-2396C58B1B1E}"/>
                </c:ext>
              </c:extLst>
            </c:dLbl>
            <c:dLbl>
              <c:idx val="1"/>
              <c:layout>
                <c:manualLayout>
                  <c:x val="-0.10366743662373151"/>
                  <c:y val="-0.13137842686554541"/>
                </c:manualLayout>
              </c:layout>
              <c:tx>
                <c:rich>
                  <a:bodyPr/>
                  <a:lstStyle/>
                  <a:p>
                    <a:fld id="{3F131EC7-9620-4368-8601-AEAC5E80309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0A0-4DF7-BF01-2396C58B1B1E}"/>
                </c:ext>
              </c:extLst>
            </c:dLbl>
            <c:dLbl>
              <c:idx val="2"/>
              <c:layout>
                <c:manualLayout>
                  <c:x val="-0.22110335709447151"/>
                  <c:y val="-0.1385361937674308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133BE91A-8F31-4BB8-8F35-AE266AAA724B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06382612854062"/>
                      <c:h val="7.074604704555416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0A0-4DF7-BF01-2396C58B1B1E}"/>
                </c:ext>
              </c:extLst>
            </c:dLbl>
            <c:dLbl>
              <c:idx val="3"/>
              <c:layout>
                <c:manualLayout>
                  <c:x val="-2.1687880186150844E-2"/>
                  <c:y val="8.681233821933645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2CD1E5C7-B153-40B9-AB74-E8296BE706D8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9050">
                  <a:solidFill>
                    <a:srgbClr val="FFA625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68473231317142"/>
                      <c:h val="5.890539412938836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0A0-4DF7-BF01-2396C58B1B1E}"/>
                </c:ext>
              </c:extLst>
            </c:dLbl>
            <c:dLbl>
              <c:idx val="4"/>
              <c:layout>
                <c:manualLayout>
                  <c:x val="-0.14750485363329444"/>
                  <c:y val="-9.304974746999426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B9F0B154-C4EC-4876-B109-519657DD2777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56031640380596"/>
                      <c:h val="3.987947592659726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0A0-4DF7-BF01-2396C58B1B1E}"/>
                </c:ext>
              </c:extLst>
            </c:dLbl>
            <c:dLbl>
              <c:idx val="5"/>
              <c:layout>
                <c:manualLayout>
                  <c:x val="-0.26663325043931108"/>
                  <c:y val="-8.875413397033979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05E04781-5403-4941-88D6-F9EA447569B3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1695107891538"/>
                      <c:h val="7.038597086487460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0A0-4DF7-BF01-2396C58B1B1E}"/>
                </c:ext>
              </c:extLst>
            </c:dLbl>
            <c:dLbl>
              <c:idx val="6"/>
              <c:layout>
                <c:manualLayout>
                  <c:x val="-0.21818403108140175"/>
                  <c:y val="0.133927316435094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9DD7FB24-4567-420F-B627-419BDB63303E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02087822291912"/>
                      <c:h val="7.2242575476049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0A0-4DF7-BF01-2396C58B1B1E}"/>
                </c:ext>
              </c:extLst>
            </c:dLbl>
            <c:dLbl>
              <c:idx val="7"/>
              <c:layout>
                <c:manualLayout>
                  <c:x val="-0.16063166878325461"/>
                  <c:y val="0.1599799159137782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10F8C6C3-7E7A-406B-90B0-232052245C96}" type="CELLRANGE">
                      <a:rPr lang="en-US" b="0" dirty="0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20296713308124"/>
                      <c:h val="7.006577386396406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80A0-4DF7-BF01-2396C58B1B1E}"/>
                </c:ext>
              </c:extLst>
            </c:dLbl>
            <c:dLbl>
              <c:idx val="8"/>
              <c:layout>
                <c:manualLayout>
                  <c:x val="-2.3048803118303426E-2"/>
                  <c:y val="-0.1113305193775009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9ECAF4B3-932B-4233-A11E-F6E58CB0A312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28451388123243"/>
                      <c:h val="7.219857431344130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80A0-4DF7-BF01-2396C58B1B1E}"/>
                </c:ext>
              </c:extLst>
            </c:dLbl>
            <c:dLbl>
              <c:idx val="9"/>
              <c:layout>
                <c:manualLayout>
                  <c:x val="-0.21602762952587981"/>
                  <c:y val="9.274516164438211E-2"/>
                </c:manualLayout>
              </c:layout>
              <c:tx>
                <c:rich>
                  <a:bodyPr/>
                  <a:lstStyle/>
                  <a:p>
                    <a:fld id="{361B16E0-716E-484A-A580-653C16673E8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80A0-4DF7-BF01-2396C58B1B1E}"/>
                </c:ext>
              </c:extLst>
            </c:dLbl>
            <c:dLbl>
              <c:idx val="10"/>
              <c:layout>
                <c:manualLayout>
                  <c:x val="-9.8727393122416698E-2"/>
                  <c:y val="-1.199925858899101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BC3C7054-635D-4713-AF78-80682E3706DE}" type="CELLRANGE">
                      <a:rPr lang="en-US" b="0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8616769835277"/>
                      <c:h val="5.328587437625959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80A0-4DF7-BF01-2396C58B1B1E}"/>
                </c:ext>
              </c:extLst>
            </c:dLbl>
            <c:dLbl>
              <c:idx val="11"/>
              <c:layout>
                <c:manualLayout>
                  <c:x val="-2.2530929392255115E-2"/>
                  <c:y val="1.603747451399656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DB968D52-4984-4E01-891D-8BF92122C8A9}" type="CELLRANGE">
                      <a:rPr lang="en-US" b="0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62080763442066"/>
                      <c:h val="5.718842182068317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80A0-4DF7-BF01-2396C58B1B1E}"/>
                </c:ext>
              </c:extLst>
            </c:dLbl>
            <c:dLbl>
              <c:idx val="12"/>
              <c:layout>
                <c:manualLayout>
                  <c:x val="-5.6721601394734283E-2"/>
                  <c:y val="8.1766318444140076E-2"/>
                </c:manualLayout>
              </c:layout>
              <c:tx>
                <c:rich>
                  <a:bodyPr/>
                  <a:lstStyle/>
                  <a:p>
                    <a:fld id="{B764D71D-CCAA-448C-B441-D3FD291A67E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80A0-4DF7-BF01-2396C58B1B1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01BD3F5-F72F-491A-8BC9-29E10017538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80A0-4DF7-BF01-2396C58B1B1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51883BF-F656-441D-A2AB-8F4C3F52889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80A0-4DF7-BF01-2396C58B1B1E}"/>
                </c:ext>
              </c:extLst>
            </c:dLbl>
            <c:dLbl>
              <c:idx val="15"/>
              <c:layout>
                <c:manualLayout>
                  <c:x val="-7.7099619953895374E-2"/>
                  <c:y val="6.2041257008017214E-2"/>
                </c:manualLayout>
              </c:layout>
              <c:tx>
                <c:rich>
                  <a:bodyPr/>
                  <a:lstStyle/>
                  <a:p>
                    <a:fld id="{9E0E0419-A7F2-493B-A12A-2E47F59612C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80A0-4DF7-BF01-2396C58B1B1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9DCCA11A-994B-4F7E-B5AB-14A6D861D69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80A0-4DF7-BF01-2396C58B1B1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2BB452FF-1F90-46E1-A081-9123A3D0609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80A0-4DF7-BF01-2396C58B1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Data!$T$53:$T$62</c:f>
              <c:numCache>
                <c:formatCode>0%</c:formatCode>
                <c:ptCount val="10"/>
                <c:pt idx="0">
                  <c:v>3.7826697226516E-2</c:v>
                </c:pt>
                <c:pt idx="1">
                  <c:v>1.724103041463464E-2</c:v>
                </c:pt>
                <c:pt idx="2">
                  <c:v>4.5604005716741454E-2</c:v>
                </c:pt>
                <c:pt idx="3">
                  <c:v>4.3443603029095258E-2</c:v>
                </c:pt>
                <c:pt idx="4">
                  <c:v>8.9511131512508609E-3</c:v>
                </c:pt>
                <c:pt idx="5">
                  <c:v>-4.9089666314546697E-3</c:v>
                </c:pt>
                <c:pt idx="6">
                  <c:v>4.2996022978347329E-2</c:v>
                </c:pt>
                <c:pt idx="7">
                  <c:v>9.3696763202725727E-3</c:v>
                </c:pt>
                <c:pt idx="8">
                  <c:v>6.3538645282375017E-2</c:v>
                </c:pt>
                <c:pt idx="9">
                  <c:v>3.5432182351613634E-2</c:v>
                </c:pt>
              </c:numCache>
            </c:numRef>
          </c:xVal>
          <c:yVal>
            <c:numRef>
              <c:f>Data!$S$53:$S$62</c:f>
              <c:numCache>
                <c:formatCode>0%</c:formatCode>
                <c:ptCount val="10"/>
                <c:pt idx="0">
                  <c:v>8.064232652965575E-3</c:v>
                </c:pt>
                <c:pt idx="1">
                  <c:v>1.4608910456726713E-2</c:v>
                </c:pt>
                <c:pt idx="2">
                  <c:v>3.0336204061754656E-2</c:v>
                </c:pt>
                <c:pt idx="3">
                  <c:v>-6.0313898362211573E-3</c:v>
                </c:pt>
                <c:pt idx="4">
                  <c:v>1.9471079858891495E-2</c:v>
                </c:pt>
                <c:pt idx="5">
                  <c:v>9.0728112572949979E-3</c:v>
                </c:pt>
                <c:pt idx="6">
                  <c:v>-7.4061651320558733E-3</c:v>
                </c:pt>
                <c:pt idx="7">
                  <c:v>5.3745437497907111E-3</c:v>
                </c:pt>
                <c:pt idx="8">
                  <c:v>3.1937337545021156E-2</c:v>
                </c:pt>
                <c:pt idx="9">
                  <c:v>5.7928487408775283E-3</c:v>
                </c:pt>
              </c:numCache>
            </c:numRef>
          </c:yVal>
          <c:bubbleSize>
            <c:numRef>
              <c:f>Data!$N$53:$N$62</c:f>
              <c:numCache>
                <c:formatCode>#,##0</c:formatCode>
                <c:ptCount val="10"/>
                <c:pt idx="0">
                  <c:v>250145700.47249961</c:v>
                </c:pt>
                <c:pt idx="1">
                  <c:v>195846989.48439991</c:v>
                </c:pt>
                <c:pt idx="2">
                  <c:v>331275561.2943989</c:v>
                </c:pt>
                <c:pt idx="3">
                  <c:v>130050416.16240001</c:v>
                </c:pt>
                <c:pt idx="4">
                  <c:v>141105858.9919998</c:v>
                </c:pt>
                <c:pt idx="5">
                  <c:v>240455401.9795</c:v>
                </c:pt>
                <c:pt idx="6">
                  <c:v>113953974.2684</c:v>
                </c:pt>
                <c:pt idx="7">
                  <c:v>216977639.52830011</c:v>
                </c:pt>
                <c:pt idx="8">
                  <c:v>245511297.09580049</c:v>
                </c:pt>
                <c:pt idx="9">
                  <c:v>85495219.368600041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Data!$M$53:$M$62</c15:f>
                <c15:dlblRangeCache>
                  <c:ptCount val="10"/>
                  <c:pt idx="0">
                    <c:v>Bygg</c:v>
                  </c:pt>
                  <c:pt idx="1">
                    <c:v>Detaljhandel</c:v>
                  </c:pt>
                  <c:pt idx="2">
                    <c:v>Företagstjänster</c:v>
                  </c:pt>
                  <c:pt idx="3">
                    <c:v>Företagsservice</c:v>
                  </c:pt>
                  <c:pt idx="4">
                    <c:v>Logistik</c:v>
                  </c:pt>
                  <c:pt idx="5">
                    <c:v>Partihandel</c:v>
                  </c:pt>
                  <c:pt idx="6">
                    <c:v>Hälsa/Sjukvård</c:v>
                  </c:pt>
                  <c:pt idx="7">
                    <c:v>Verkstad</c:v>
                  </c:pt>
                  <c:pt idx="8">
                    <c:v>IT/Telekom</c:v>
                  </c:pt>
                  <c:pt idx="9">
                    <c:v>Besöksnäring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80A0-4DF7-BF01-2396C58B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8.0000000000000016E-2"/>
          <c:min val="-2.0000000000000004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ax val="0.1"/>
          <c:min val="-0.2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 w="22225">
      <a:solidFill>
        <a:srgbClr val="000000"/>
      </a:solidFill>
    </a:ln>
  </c:sp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131889763779524E-2"/>
          <c:y val="2.3351172545425701E-2"/>
          <c:w val="0.92454227053140092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3F-41CE-BF5A-8B871F0DB3F8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3F-41CE-BF5A-8B871F0DB3F8}"/>
              </c:ext>
            </c:extLst>
          </c:dPt>
          <c:dPt>
            <c:idx val="2"/>
            <c:invertIfNegative val="0"/>
            <c:bubble3D val="0"/>
            <c:spPr>
              <a:solidFill>
                <a:srgbClr val="E687A4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B3F-41CE-BF5A-8B871F0DB3F8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B3F-41CE-BF5A-8B871F0DB3F8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B3F-41CE-BF5A-8B871F0DB3F8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B3F-41CE-BF5A-8B871F0DB3F8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B3F-41CE-BF5A-8B871F0DB3F8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B3F-41CE-BF5A-8B871F0DB3F8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B3F-41CE-BF5A-8B871F0DB3F8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3B3F-41CE-BF5A-8B871F0DB3F8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3B3F-41CE-BF5A-8B871F0DB3F8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3B3F-41CE-BF5A-8B871F0DB3F8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9-3B3F-41CE-BF5A-8B871F0DB3F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3B3F-41CE-BF5A-8B871F0DB3F8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3B3F-41CE-BF5A-8B871F0DB3F8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3B3F-41CE-BF5A-8B871F0DB3F8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solidFill>
                  <a:srgbClr val="000000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1-3B3F-41CE-BF5A-8B871F0DB3F8}"/>
              </c:ext>
            </c:extLst>
          </c:dPt>
          <c:dLbls>
            <c:dLbl>
              <c:idx val="0"/>
              <c:layout>
                <c:manualLayout>
                  <c:x val="4.4933070866141629E-2"/>
                  <c:y val="7.445754511158084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4B1972E2-90EB-4E17-8439-C27E7086580E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22225">
                  <a:solidFill>
                    <a:srgbClr val="32A09A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46024310320634"/>
                      <c:h val="5.473041813358430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B3F-41CE-BF5A-8B871F0DB3F8}"/>
                </c:ext>
              </c:extLst>
            </c:dLbl>
            <c:dLbl>
              <c:idx val="1"/>
              <c:layout>
                <c:manualLayout>
                  <c:x val="-0.13778105861767279"/>
                  <c:y val="0.1425053430856206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8DA64C1B-0AE5-4883-94FC-E8706C83F8BE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503937007874"/>
                      <c:h val="5.189692678768779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B3F-41CE-BF5A-8B871F0DB3F8}"/>
                </c:ext>
              </c:extLst>
            </c:dLbl>
            <c:dLbl>
              <c:idx val="2"/>
              <c:layout>
                <c:manualLayout>
                  <c:x val="-0.38803302712160981"/>
                  <c:y val="-7.537888056642209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97D6532E-0207-467C-8BAA-62E831EBC7EC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5875">
                  <a:solidFill>
                    <a:srgbClr val="E687A4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74540682414698"/>
                      <c:h val="5.163414206655371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B3F-41CE-BF5A-8B871F0DB3F8}"/>
                </c:ext>
              </c:extLst>
            </c:dLbl>
            <c:dLbl>
              <c:idx val="3"/>
              <c:layout>
                <c:manualLayout>
                  <c:x val="-4.998928258967629E-2"/>
                  <c:y val="0.1033699757089137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0"/>
                    </a:pPr>
                    <a:fld id="{CF4886C2-1934-4FFA-BC40-EE78F6007202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5875">
                  <a:solidFill>
                    <a:srgbClr val="FFA625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B3F-41CE-BF5A-8B871F0DB3F8}"/>
                </c:ext>
              </c:extLst>
            </c:dLbl>
            <c:dLbl>
              <c:idx val="4"/>
              <c:layout>
                <c:manualLayout>
                  <c:x val="-2.679615048118985E-2"/>
                  <c:y val="9.281360789732855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0"/>
                    </a:pPr>
                    <a:fld id="{08C4658C-28D6-4A8D-A2A8-9BB1B29360BF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9050">
                  <a:solidFill>
                    <a:srgbClr val="D63768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B3F-41CE-BF5A-8B871F0DB3F8}"/>
                </c:ext>
              </c:extLst>
            </c:dLbl>
            <c:dLbl>
              <c:idx val="5"/>
              <c:layout>
                <c:manualLayout>
                  <c:x val="-6.577690288713911E-2"/>
                  <c:y val="0.145186113917543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01A372C0-2FFB-4837-AC97-C655C2EE8077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60126859142608"/>
                      <c:h val="5.231444893066174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B3F-41CE-BF5A-8B871F0DB3F8}"/>
                </c:ext>
              </c:extLst>
            </c:dLbl>
            <c:dLbl>
              <c:idx val="6"/>
              <c:layout>
                <c:manualLayout>
                  <c:x val="-0.2008811242344708"/>
                  <c:y val="-0.1091143274874529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BB7F491D-8968-4E82-89D6-F61C186C9254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2700">
                  <a:solidFill>
                    <a:srgbClr val="FFDBA8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29418197725281"/>
                      <c:h val="7.179938598822088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B3F-41CE-BF5A-8B871F0DB3F8}"/>
                </c:ext>
              </c:extLst>
            </c:dLbl>
            <c:dLbl>
              <c:idx val="7"/>
              <c:layout>
                <c:manualLayout>
                  <c:x val="-3.2356080489938654E-2"/>
                  <c:y val="-0.115154953760889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0"/>
                    </a:pPr>
                    <a:fld id="{7E131C75-24E4-4722-8128-55DF48505B31}" type="CELLRANGE">
                      <a:rPr lang="en-US"/>
                      <a:pPr>
                        <a:defRPr b="0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 w="15875">
                  <a:solidFill>
                    <a:srgbClr val="19504D"/>
                  </a:solidFill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17413835860767"/>
                      <c:h val="5.640788476772873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B3F-41CE-BF5A-8B871F0DB3F8}"/>
                </c:ext>
              </c:extLst>
            </c:dLbl>
            <c:dLbl>
              <c:idx val="8"/>
              <c:layout>
                <c:manualLayout>
                  <c:x val="-0.20109733158355206"/>
                  <c:y val="-0.10079517434360655"/>
                </c:manualLayout>
              </c:layout>
              <c:tx>
                <c:rich>
                  <a:bodyPr/>
                  <a:lstStyle/>
                  <a:p>
                    <a:fld id="{662D3B40-103D-431E-8DED-CDB9B0A5752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B3F-41CE-BF5A-8B871F0DB3F8}"/>
                </c:ext>
              </c:extLst>
            </c:dLbl>
            <c:dLbl>
              <c:idx val="9"/>
              <c:layout>
                <c:manualLayout>
                  <c:x val="-0.10198468941382327"/>
                  <c:y val="-8.3245555088111101E-2"/>
                </c:manualLayout>
              </c:layout>
              <c:tx>
                <c:rich>
                  <a:bodyPr/>
                  <a:lstStyle/>
                  <a:p>
                    <a:fld id="{CBEA3A62-00B6-45E4-AA3A-9731FFAB4A4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B3F-41CE-BF5A-8B871F0DB3F8}"/>
                </c:ext>
              </c:extLst>
            </c:dLbl>
            <c:dLbl>
              <c:idx val="10"/>
              <c:layout>
                <c:manualLayout>
                  <c:x val="-3.5896637469635659E-2"/>
                  <c:y val="-5.5193581899074917E-2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5-3B3F-41CE-BF5A-8B871F0DB3F8}"/>
                </c:ext>
              </c:extLst>
            </c:dLbl>
            <c:dLbl>
              <c:idx val="12"/>
              <c:layout>
                <c:manualLayout>
                  <c:x val="-0.25672876681953832"/>
                  <c:y val="1.19981762523068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0"/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41406077414347"/>
                      <c:h val="5.3285889883243204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19-3B3F-41CE-BF5A-8B871F0DB3F8}"/>
                </c:ext>
              </c:extLst>
            </c:dLbl>
            <c:dLbl>
              <c:idx val="13"/>
              <c:layout>
                <c:manualLayout>
                  <c:x val="-0.17065078985536625"/>
                  <c:y val="2.16388452447978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0"/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11989187838553"/>
                      <c:h val="4.534548999107426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1B-3B3F-41CE-BF5A-8B871F0DB3F8}"/>
                </c:ext>
              </c:extLst>
            </c:dLbl>
            <c:dLbl>
              <c:idx val="14"/>
              <c:layout>
                <c:manualLayout>
                  <c:x val="-0.15894092446131558"/>
                  <c:y val="2.6119976781873826E-2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D-3B3F-41CE-BF5A-8B871F0DB3F8}"/>
                </c:ext>
              </c:extLst>
            </c:dLbl>
            <c:dLbl>
              <c:idx val="15"/>
              <c:layout>
                <c:manualLayout>
                  <c:x val="-0.20337619421514622"/>
                  <c:y val="-1.19981762523064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0"/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7991650112234"/>
                      <c:h val="5.3285889883243204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1F-3B3F-41CE-BF5A-8B871F0DB3F8}"/>
                </c:ext>
              </c:extLst>
            </c:dLbl>
            <c:dLbl>
              <c:idx val="16"/>
              <c:layout>
                <c:manualLayout>
                  <c:x val="-0.2158434404317584"/>
                  <c:y val="1.15064409132103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0"/>
                  </a:pPr>
                  <a:endParaRPr lang="sv-SE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50910735132658"/>
                      <c:h val="5.9972411354302819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21-3B3F-41CE-BF5A-8B871F0DB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Data!$T$53:$T$62</c:f>
              <c:numCache>
                <c:formatCode>0%</c:formatCode>
                <c:ptCount val="10"/>
                <c:pt idx="0">
                  <c:v>5.1799224634092193E-2</c:v>
                </c:pt>
                <c:pt idx="1">
                  <c:v>4.2993251290194524E-2</c:v>
                </c:pt>
                <c:pt idx="2">
                  <c:v>4.9430526085425842E-2</c:v>
                </c:pt>
                <c:pt idx="3">
                  <c:v>6.4077458659704087E-2</c:v>
                </c:pt>
                <c:pt idx="4">
                  <c:v>1.9981834695731154E-2</c:v>
                </c:pt>
                <c:pt idx="5">
                  <c:v>-2.8064485952165641E-4</c:v>
                </c:pt>
                <c:pt idx="6">
                  <c:v>4.896612964607383E-2</c:v>
                </c:pt>
                <c:pt idx="7">
                  <c:v>6.4343763998208223E-2</c:v>
                </c:pt>
                <c:pt idx="8">
                  <c:v>1.7714044706874738E-2</c:v>
                </c:pt>
                <c:pt idx="9">
                  <c:v>4.550394898920368E-2</c:v>
                </c:pt>
              </c:numCache>
            </c:numRef>
          </c:xVal>
          <c:yVal>
            <c:numRef>
              <c:f>Data!$S$53:$S$62</c:f>
              <c:numCache>
                <c:formatCode>0%</c:formatCode>
                <c:ptCount val="10"/>
                <c:pt idx="0">
                  <c:v>-1.7866844076197006E-3</c:v>
                </c:pt>
                <c:pt idx="1">
                  <c:v>-1.8056559071127316E-2</c:v>
                </c:pt>
                <c:pt idx="2">
                  <c:v>-6.4639674216041953E-5</c:v>
                </c:pt>
                <c:pt idx="3">
                  <c:v>-5.3660103599202258E-2</c:v>
                </c:pt>
                <c:pt idx="4">
                  <c:v>-3.630629751935608E-2</c:v>
                </c:pt>
                <c:pt idx="5">
                  <c:v>-1.9862306035939477E-2</c:v>
                </c:pt>
                <c:pt idx="6">
                  <c:v>1.5450035435861091E-2</c:v>
                </c:pt>
                <c:pt idx="7">
                  <c:v>1.9718501009392726E-2</c:v>
                </c:pt>
                <c:pt idx="8">
                  <c:v>-2.373962340554768E-2</c:v>
                </c:pt>
                <c:pt idx="9">
                  <c:v>-0.14474660696091873</c:v>
                </c:pt>
              </c:numCache>
            </c:numRef>
          </c:yVal>
          <c:bubbleSize>
            <c:numRef>
              <c:f>Data!$N$53:$N$62</c:f>
              <c:numCache>
                <c:formatCode>#,##0</c:formatCode>
                <c:ptCount val="10"/>
                <c:pt idx="0">
                  <c:v>259104091.7060003</c:v>
                </c:pt>
                <c:pt idx="1">
                  <c:v>202877391.83179989</c:v>
                </c:pt>
                <c:pt idx="2">
                  <c:v>334855011.85600078</c:v>
                </c:pt>
                <c:pt idx="3">
                  <c:v>125601791.7028999</c:v>
                </c:pt>
                <c:pt idx="4">
                  <c:v>118571194.46619999</c:v>
                </c:pt>
                <c:pt idx="5">
                  <c:v>244784369.7667999</c:v>
                </c:pt>
                <c:pt idx="6">
                  <c:v>120997574.3165998</c:v>
                </c:pt>
                <c:pt idx="7">
                  <c:v>249073527.23870039</c:v>
                </c:pt>
                <c:pt idx="8">
                  <c:v>176211218.68580011</c:v>
                </c:pt>
                <c:pt idx="9">
                  <c:v>71107136.085500032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Data!$M$53:$M$62</c15:f>
                <c15:dlblRangeCache>
                  <c:ptCount val="10"/>
                  <c:pt idx="0">
                    <c:v>Bygg</c:v>
                  </c:pt>
                  <c:pt idx="1">
                    <c:v>Detaljhandel</c:v>
                  </c:pt>
                  <c:pt idx="2">
                    <c:v>Företagstjänster</c:v>
                  </c:pt>
                  <c:pt idx="3">
                    <c:v>Företagsservice</c:v>
                  </c:pt>
                  <c:pt idx="4">
                    <c:v>Logistik</c:v>
                  </c:pt>
                  <c:pt idx="5">
                    <c:v>Partihandel</c:v>
                  </c:pt>
                  <c:pt idx="6">
                    <c:v>Hälsa/Sjukvård</c:v>
                  </c:pt>
                  <c:pt idx="7">
                    <c:v>IT/Telekom</c:v>
                  </c:pt>
                  <c:pt idx="8">
                    <c:v>Verkstad</c:v>
                  </c:pt>
                  <c:pt idx="9">
                    <c:v>Besöksnäring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3B3F-41CE-BF5A-8B871F0DB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ax val="0.1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 w="22225">
      <a:solidFill>
        <a:srgbClr val="000000"/>
      </a:solidFill>
    </a:ln>
  </c:sp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936261045423247E-2"/>
          <c:y val="3.8322669109460444E-2"/>
          <c:w val="0.94159013011074155"/>
          <c:h val="0.93563770418168979"/>
        </c:manualLayout>
      </c:layout>
      <c:bubbleChart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95000"/>
                </a:srgbClr>
              </a:solidFill>
              <a:ln>
                <a:solidFill>
                  <a:srgbClr val="32A09A">
                    <a:lumMod val="60000"/>
                    <a:lumOff val="4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A6D-4BAA-8A80-B5296A50A144}"/>
              </c:ext>
            </c:extLst>
          </c:dPt>
          <c:dPt>
            <c:idx val="1"/>
            <c:invertIfNegative val="0"/>
            <c:bubble3D val="0"/>
            <c:spPr>
              <a:solidFill>
                <a:srgbClr val="32A09A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A6D-4BAA-8A80-B5296A50A144}"/>
              </c:ext>
            </c:extLst>
          </c:dPt>
          <c:dPt>
            <c:idx val="2"/>
            <c:invertIfNegative val="0"/>
            <c:bubble3D val="0"/>
            <c:spPr>
              <a:solidFill>
                <a:srgbClr val="32A09A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5A6D-4BAA-8A80-B5296A50A144}"/>
              </c:ext>
            </c:extLst>
          </c:dPt>
          <c:dPt>
            <c:idx val="3"/>
            <c:invertIfNegative val="0"/>
            <c:bubble3D val="0"/>
            <c:spPr>
              <a:solidFill>
                <a:srgbClr val="32A09A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5A6D-4BAA-8A80-B5296A50A144}"/>
              </c:ext>
            </c:extLst>
          </c:dPt>
          <c:dPt>
            <c:idx val="4"/>
            <c:invertIfNegative val="0"/>
            <c:bubble3D val="0"/>
            <c:spPr>
              <a:solidFill>
                <a:srgbClr val="32A09A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5A6D-4BAA-8A80-B5296A50A144}"/>
              </c:ext>
            </c:extLst>
          </c:dPt>
          <c:dPt>
            <c:idx val="5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5A6D-4BAA-8A80-B5296A50A144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D-5A6D-4BAA-8A80-B5296A50A144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5A6D-4BAA-8A80-B5296A50A144}"/>
              </c:ext>
            </c:extLst>
          </c:dPt>
          <c:dPt>
            <c:idx val="8"/>
            <c:invertIfNegative val="0"/>
            <c:bubble3D val="0"/>
            <c:spPr>
              <a:solidFill>
                <a:srgbClr val="FF66CC"/>
              </a:solidFill>
            </c:spPr>
            <c:extLst>
              <c:ext xmlns:c16="http://schemas.microsoft.com/office/drawing/2014/chart" uri="{C3380CC4-5D6E-409C-BE32-E72D297353CC}">
                <c16:uniqueId val="{00000011-5A6D-4BAA-8A80-B5296A50A144}"/>
              </c:ext>
            </c:extLst>
          </c:dPt>
          <c:dPt>
            <c:idx val="9"/>
            <c:invertIfNegative val="0"/>
            <c:bubble3D val="0"/>
            <c:spPr>
              <a:solidFill>
                <a:srgbClr val="996633"/>
              </a:solidFill>
            </c:spPr>
            <c:extLst>
              <c:ext xmlns:c16="http://schemas.microsoft.com/office/drawing/2014/chart" uri="{C3380CC4-5D6E-409C-BE32-E72D297353CC}">
                <c16:uniqueId val="{00000013-5A6D-4BAA-8A80-B5296A50A144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15-5A6D-4BAA-8A80-B5296A50A144}"/>
              </c:ext>
            </c:extLst>
          </c:dPt>
          <c:dPt>
            <c:idx val="11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17-5A6D-4BAA-8A80-B5296A50A144}"/>
              </c:ext>
            </c:extLst>
          </c:dPt>
          <c:dPt>
            <c:idx val="1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9-5A6D-4BAA-8A80-B5296A50A144}"/>
              </c:ext>
            </c:extLst>
          </c:dPt>
          <c:dPt>
            <c:idx val="13"/>
            <c:invertIfNegative val="0"/>
            <c:bubble3D val="0"/>
            <c:spPr>
              <a:solidFill>
                <a:srgbClr val="0099FF"/>
              </a:solidFill>
            </c:spPr>
            <c:extLst>
              <c:ext xmlns:c16="http://schemas.microsoft.com/office/drawing/2014/chart" uri="{C3380CC4-5D6E-409C-BE32-E72D297353CC}">
                <c16:uniqueId val="{0000001B-5A6D-4BAA-8A80-B5296A50A144}"/>
              </c:ext>
            </c:extLst>
          </c:dPt>
          <c:dPt>
            <c:idx val="14"/>
            <c:invertIfNegative val="0"/>
            <c:bubble3D val="0"/>
            <c:spPr>
              <a:solidFill>
                <a:srgbClr val="9933FF"/>
              </a:solidFill>
            </c:spPr>
            <c:extLst>
              <c:ext xmlns:c16="http://schemas.microsoft.com/office/drawing/2014/chart" uri="{C3380CC4-5D6E-409C-BE32-E72D297353CC}">
                <c16:uniqueId val="{0000001D-5A6D-4BAA-8A80-B5296A50A144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CC"/>
              </a:solidFill>
            </c:spPr>
            <c:extLst>
              <c:ext xmlns:c16="http://schemas.microsoft.com/office/drawing/2014/chart" uri="{C3380CC4-5D6E-409C-BE32-E72D297353CC}">
                <c16:uniqueId val="{0000001F-5A6D-4BAA-8A80-B5296A50A144}"/>
              </c:ext>
            </c:extLst>
          </c:dPt>
          <c:dPt>
            <c:idx val="16"/>
            <c:invertIfNegative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21-5A6D-4BAA-8A80-B5296A50A144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5A6D-4BAA-8A80-B5296A50A144}"/>
              </c:ext>
            </c:extLst>
          </c:dPt>
          <c:dPt>
            <c:idx val="18"/>
            <c:invertIfNegative val="0"/>
            <c:bubble3D val="0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25-5A6D-4BAA-8A80-B5296A50A144}"/>
              </c:ext>
            </c:extLst>
          </c:dPt>
          <c:dPt>
            <c:idx val="20"/>
            <c:invertIfNegative val="0"/>
            <c:bubble3D val="0"/>
            <c:spPr>
              <a:solidFill>
                <a:srgbClr val="FF3399"/>
              </a:solidFill>
            </c:spPr>
            <c:extLst>
              <c:ext xmlns:c16="http://schemas.microsoft.com/office/drawing/2014/chart" uri="{C3380CC4-5D6E-409C-BE32-E72D297353CC}">
                <c16:uniqueId val="{00000027-5A6D-4BAA-8A80-B5296A50A144}"/>
              </c:ext>
            </c:extLst>
          </c:dPt>
          <c:xVal>
            <c:numRef>
              <c:f>Data!$M$8:$M$14</c:f>
              <c:numCache>
                <c:formatCode>0%</c:formatCode>
                <c:ptCount val="7"/>
                <c:pt idx="0">
                  <c:v>0</c:v>
                </c:pt>
                <c:pt idx="1">
                  <c:v>7.8761717067878628E-2</c:v>
                </c:pt>
                <c:pt idx="2">
                  <c:v>0.18001843898985892</c:v>
                </c:pt>
                <c:pt idx="3">
                  <c:v>0.28328072033319551</c:v>
                </c:pt>
                <c:pt idx="4">
                  <c:v>0.31334330951082484</c:v>
                </c:pt>
                <c:pt idx="5">
                  <c:v>0.21832440991119553</c:v>
                </c:pt>
                <c:pt idx="6">
                  <c:v>1</c:v>
                </c:pt>
              </c:numCache>
            </c:numRef>
          </c:xVal>
          <c:yVal>
            <c:numRef>
              <c:f>Data!$N$8:$N$14</c:f>
              <c:numCache>
                <c:formatCode>0.0</c:formatCode>
                <c:ptCount val="7"/>
                <c:pt idx="0">
                  <c:v>12.950636875826589</c:v>
                </c:pt>
                <c:pt idx="1">
                  <c:v>17.202744410531789</c:v>
                </c:pt>
                <c:pt idx="2">
                  <c:v>18.960804507338882</c:v>
                </c:pt>
                <c:pt idx="3">
                  <c:v>21.430093641391181</c:v>
                </c:pt>
                <c:pt idx="4">
                  <c:v>24.008602054268</c:v>
                </c:pt>
                <c:pt idx="5">
                  <c:v>18.215467385596991</c:v>
                </c:pt>
                <c:pt idx="6" formatCode="0.00">
                  <c:v>10</c:v>
                </c:pt>
              </c:numCache>
            </c:numRef>
          </c:yVal>
          <c:bubbleSize>
            <c:numRef>
              <c:f>Data!$O$8:$O$14</c:f>
              <c:numCache>
                <c:formatCode>#,##0</c:formatCode>
                <c:ptCount val="7"/>
                <c:pt idx="0">
                  <c:v>78604417.112499952</c:v>
                </c:pt>
                <c:pt idx="1">
                  <c:v>84795435.97340019</c:v>
                </c:pt>
                <c:pt idx="2">
                  <c:v>92754661.578799948</c:v>
                </c:pt>
                <c:pt idx="3">
                  <c:v>100871533.0134999</c:v>
                </c:pt>
                <c:pt idx="4">
                  <c:v>103234585.3127</c:v>
                </c:pt>
                <c:pt idx="5">
                  <c:v>95765680.094999984</c:v>
                </c:pt>
                <c:pt idx="6">
                  <c:v>103234585.3127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8-5A6D-4BAA-8A80-B5296A50A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59545456"/>
        <c:axId val="259545848"/>
      </c:bubbleChart>
      <c:valAx>
        <c:axId val="259545456"/>
        <c:scaling>
          <c:orientation val="minMax"/>
          <c:max val="0.35000000000000003"/>
          <c:min val="-5.000000000000001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>
            <a:tailEnd type="triangle"/>
          </a:ln>
        </c:spPr>
        <c:crossAx val="259545848"/>
        <c:crossesAt val="1"/>
        <c:crossBetween val="midCat"/>
      </c:valAx>
      <c:valAx>
        <c:axId val="259545848"/>
        <c:scaling>
          <c:orientation val="minMax"/>
          <c:min val="-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5875">
            <a:solidFill>
              <a:srgbClr val="D63768"/>
            </a:solidFill>
            <a:tailEnd type="triangle"/>
          </a:ln>
        </c:spPr>
        <c:crossAx val="259545456"/>
        <c:crossesAt val="0"/>
        <c:crossBetween val="midCat"/>
      </c:valAx>
      <c:spPr>
        <a:solidFill>
          <a:srgbClr val="FFFFFF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9940436123343"/>
          <c:y val="3.4449384671824609E-2"/>
          <c:w val="0.86012203021645817"/>
          <c:h val="0.82539616047916264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0EA4A31-B58E-447C-90E2-DD5FC5837E9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1265897315486577"/>
                      <c:h val="0.13343012032836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448601260301921"/>
                      <c:h val="5.9395753437470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Data!$C$31:$C$42</c:f>
              <c:numCache>
                <c:formatCode>#,##0</c:formatCode>
                <c:ptCount val="12"/>
                <c:pt idx="0">
                  <c:v>8459</c:v>
                </c:pt>
                <c:pt idx="1">
                  <c:v>1765</c:v>
                </c:pt>
                <c:pt idx="2">
                  <c:v>2033</c:v>
                </c:pt>
                <c:pt idx="3">
                  <c:v>1208</c:v>
                </c:pt>
                <c:pt idx="4">
                  <c:v>1415</c:v>
                </c:pt>
                <c:pt idx="5">
                  <c:v>662</c:v>
                </c:pt>
                <c:pt idx="6">
                  <c:v>1024</c:v>
                </c:pt>
                <c:pt idx="7">
                  <c:v>814</c:v>
                </c:pt>
                <c:pt idx="8">
                  <c:v>623</c:v>
                </c:pt>
                <c:pt idx="9">
                  <c:v>508</c:v>
                </c:pt>
                <c:pt idx="10">
                  <c:v>572</c:v>
                </c:pt>
                <c:pt idx="11">
                  <c:v>303</c:v>
                </c:pt>
              </c:numCache>
            </c:numRef>
          </c:xVal>
          <c:yVal>
            <c:numRef>
              <c:f>Data!$D$31:$D$42</c:f>
              <c:numCache>
                <c:formatCode>#,##0</c:formatCode>
                <c:ptCount val="12"/>
                <c:pt idx="0">
                  <c:v>42348</c:v>
                </c:pt>
                <c:pt idx="1">
                  <c:v>9731</c:v>
                </c:pt>
                <c:pt idx="2">
                  <c:v>9993</c:v>
                </c:pt>
                <c:pt idx="3">
                  <c:v>7218</c:v>
                </c:pt>
                <c:pt idx="4">
                  <c:v>7244</c:v>
                </c:pt>
                <c:pt idx="5">
                  <c:v>4667</c:v>
                </c:pt>
                <c:pt idx="6">
                  <c:v>5349</c:v>
                </c:pt>
                <c:pt idx="7">
                  <c:v>3499</c:v>
                </c:pt>
                <c:pt idx="8">
                  <c:v>3315</c:v>
                </c:pt>
                <c:pt idx="9">
                  <c:v>2549</c:v>
                </c:pt>
                <c:pt idx="10">
                  <c:v>2257</c:v>
                </c:pt>
                <c:pt idx="11">
                  <c:v>1240</c:v>
                </c:pt>
              </c:numCache>
            </c:numRef>
          </c:yVal>
          <c:bubbleSize>
            <c:numRef>
              <c:f>Data!$E$31:$E$42</c:f>
              <c:numCache>
                <c:formatCode>#,##0</c:formatCode>
                <c:ptCount val="12"/>
                <c:pt idx="0">
                  <c:v>41265784.647399947</c:v>
                </c:pt>
                <c:pt idx="1">
                  <c:v>10510929.001399999</c:v>
                </c:pt>
                <c:pt idx="2">
                  <c:v>10210438.4867</c:v>
                </c:pt>
                <c:pt idx="3">
                  <c:v>6172177.6332000028</c:v>
                </c:pt>
                <c:pt idx="4">
                  <c:v>5799726.2601000052</c:v>
                </c:pt>
                <c:pt idx="5">
                  <c:v>5289041.8340000082</c:v>
                </c:pt>
                <c:pt idx="6">
                  <c:v>4363169.3215000024</c:v>
                </c:pt>
                <c:pt idx="7">
                  <c:v>3022276.6825999999</c:v>
                </c:pt>
                <c:pt idx="8">
                  <c:v>2493130.8453000002</c:v>
                </c:pt>
                <c:pt idx="9">
                  <c:v>2265818.4489000002</c:v>
                </c:pt>
                <c:pt idx="10">
                  <c:v>1930960.1624</c:v>
                </c:pt>
                <c:pt idx="11">
                  <c:v>1295966.1746999989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Data!$A$31:$A$40</c15:f>
                <c15:dlblRangeCache>
                  <c:ptCount val="10"/>
                  <c:pt idx="0">
                    <c:v>Jönköping</c:v>
                  </c:pt>
                  <c:pt idx="1">
                    <c:v>Gislaved</c:v>
                  </c:pt>
                  <c:pt idx="2">
                    <c:v>Värnamo</c:v>
                  </c:pt>
                  <c:pt idx="3">
                    <c:v>Vetlanda</c:v>
                  </c:pt>
                  <c:pt idx="4">
                    <c:v>Nässjö</c:v>
                  </c:pt>
                  <c:pt idx="5">
                    <c:v>Gnosjö</c:v>
                  </c:pt>
                  <c:pt idx="6">
                    <c:v>Tranås</c:v>
                  </c:pt>
                  <c:pt idx="7">
                    <c:v>Eksjö</c:v>
                  </c:pt>
                  <c:pt idx="8">
                    <c:v>Vaggeryd</c:v>
                  </c:pt>
                  <c:pt idx="9">
                    <c:v>Sävsjö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9525"/>
        </c:spPr>
        <c:crossAx val="321242200"/>
        <c:crosses val="autoZero"/>
        <c:crossBetween val="midCat"/>
      </c:valAx>
      <c:valAx>
        <c:axId val="321242200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9940436123343"/>
          <c:y val="3.4449384671824609E-2"/>
          <c:w val="0.86012203021645817"/>
          <c:h val="0.82539616047916264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B21DDB5-654D-42A7-9227-3AAA74BE9FD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layout>
                <c:manualLayout>
                  <c:x val="-9.4854073170207984E-2"/>
                  <c:y val="-7.066890341959813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42413497-DBFC-4422-881C-D70313A8275B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65897315486577"/>
                      <c:h val="0.1334301203283691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layout>
                <c:manualLayout>
                  <c:x val="-2.1737391768172663E-2"/>
                  <c:y val="-3.3649335187813847E-3"/>
                </c:manualLayout>
              </c:layout>
              <c:tx>
                <c:rich>
                  <a:bodyPr/>
                  <a:lstStyle/>
                  <a:p>
                    <a:fld id="{0F88CC6A-2B32-4A5B-ACEC-B2097F0D564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48601260301921"/>
                      <c:h val="5.93957534374707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layout>
                <c:manualLayout>
                  <c:x val="-0.1264720975602773"/>
                  <c:y val="-6.0573572910735125E-2"/>
                </c:manualLayout>
              </c:layout>
              <c:tx>
                <c:rich>
                  <a:bodyPr/>
                  <a:lstStyle/>
                  <a:p>
                    <a:fld id="{94086CC8-84AB-46D6-B006-F190D4D5CA0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layout>
                <c:manualLayout>
                  <c:x val="5.9283795731379261E-3"/>
                  <c:y val="3.3651984950407751E-3"/>
                </c:manualLayout>
              </c:layout>
              <c:tx>
                <c:rich>
                  <a:bodyPr/>
                  <a:lstStyle/>
                  <a:p>
                    <a:fld id="{BA2DD2A1-FDA3-4969-B9CF-4724241FBE5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layout>
                <c:manualLayout>
                  <c:x val="-7.7068934450794019E-2"/>
                  <c:y val="-6.393877140577596E-2"/>
                </c:manualLayout>
              </c:layout>
              <c:tx>
                <c:rich>
                  <a:bodyPr/>
                  <a:lstStyle/>
                  <a:p>
                    <a:fld id="{3CCE6BBB-EE08-4F09-A31B-4C399DFA4F1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layout>
                <c:manualLayout>
                  <c:x val="-7.3116681402035311E-2"/>
                  <c:y val="-4.3747580435530876E-2"/>
                </c:manualLayout>
              </c:layout>
              <c:tx>
                <c:rich>
                  <a:bodyPr/>
                  <a:lstStyle/>
                  <a:p>
                    <a:fld id="{40A3EA12-B113-43FE-A43C-53DA15AC543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layout>
                <c:manualLayout>
                  <c:x val="7.9045060975173314E-3"/>
                  <c:y val="-3.3651984950408367E-3"/>
                </c:manualLayout>
              </c:layout>
              <c:tx>
                <c:rich>
                  <a:bodyPr/>
                  <a:lstStyle/>
                  <a:p>
                    <a:fld id="{FE85ECD3-0920-4B79-9E5D-C98E7C27206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layout>
                <c:manualLayout>
                  <c:x val="-0.136352730182174"/>
                  <c:y val="-3.0286786455367531E-2"/>
                </c:manualLayout>
              </c:layout>
              <c:tx>
                <c:rich>
                  <a:bodyPr/>
                  <a:lstStyle/>
                  <a:p>
                    <a:fld id="{0F6CCCEF-B4FE-454F-B780-00E8B09B33D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layout>
                <c:manualLayout>
                  <c:x val="-0.11659146493838064"/>
                  <c:y val="-3.3651984950409603E-3"/>
                </c:manualLayout>
              </c:layout>
              <c:tx>
                <c:rich>
                  <a:bodyPr/>
                  <a:lstStyle/>
                  <a:p>
                    <a:fld id="{8CAB8098-562E-4EDE-87CD-FE64765F458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layout>
                <c:manualLayout>
                  <c:x val="-9.8806326218967011E-3"/>
                  <c:y val="1.009559548512251E-2"/>
                </c:manualLayout>
              </c:layout>
              <c:tx>
                <c:rich>
                  <a:bodyPr/>
                  <a:lstStyle/>
                  <a:p>
                    <a:fld id="{58A88111-7FD1-4836-8660-5D607ABBDEE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80B208E-665F-4D9D-B608-57034C7A20D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Data!$C$31:$C$42</c:f>
              <c:numCache>
                <c:formatCode>#,##0</c:formatCode>
                <c:ptCount val="12"/>
                <c:pt idx="0">
                  <c:v>8459</c:v>
                </c:pt>
                <c:pt idx="1">
                  <c:v>1765</c:v>
                </c:pt>
                <c:pt idx="2">
                  <c:v>2033</c:v>
                </c:pt>
                <c:pt idx="3">
                  <c:v>1208</c:v>
                </c:pt>
                <c:pt idx="4">
                  <c:v>1415</c:v>
                </c:pt>
                <c:pt idx="5">
                  <c:v>662</c:v>
                </c:pt>
                <c:pt idx="6">
                  <c:v>1024</c:v>
                </c:pt>
                <c:pt idx="7">
                  <c:v>814</c:v>
                </c:pt>
                <c:pt idx="8">
                  <c:v>623</c:v>
                </c:pt>
                <c:pt idx="9">
                  <c:v>508</c:v>
                </c:pt>
                <c:pt idx="10">
                  <c:v>572</c:v>
                </c:pt>
                <c:pt idx="11">
                  <c:v>303</c:v>
                </c:pt>
              </c:numCache>
            </c:numRef>
          </c:xVal>
          <c:yVal>
            <c:numRef>
              <c:f>Data!$D$31:$D$42</c:f>
              <c:numCache>
                <c:formatCode>#,##0</c:formatCode>
                <c:ptCount val="12"/>
                <c:pt idx="0">
                  <c:v>42348</c:v>
                </c:pt>
                <c:pt idx="1">
                  <c:v>9731</c:v>
                </c:pt>
                <c:pt idx="2">
                  <c:v>9993</c:v>
                </c:pt>
                <c:pt idx="3">
                  <c:v>7218</c:v>
                </c:pt>
                <c:pt idx="4">
                  <c:v>7244</c:v>
                </c:pt>
                <c:pt idx="5">
                  <c:v>4667</c:v>
                </c:pt>
                <c:pt idx="6">
                  <c:v>5349</c:v>
                </c:pt>
                <c:pt idx="7">
                  <c:v>3499</c:v>
                </c:pt>
                <c:pt idx="8">
                  <c:v>3315</c:v>
                </c:pt>
                <c:pt idx="9">
                  <c:v>2549</c:v>
                </c:pt>
                <c:pt idx="10">
                  <c:v>2257</c:v>
                </c:pt>
                <c:pt idx="11">
                  <c:v>1240</c:v>
                </c:pt>
              </c:numCache>
            </c:numRef>
          </c:yVal>
          <c:bubbleSize>
            <c:numRef>
              <c:f>Data!$E$31:$E$42</c:f>
              <c:numCache>
                <c:formatCode>#,##0</c:formatCode>
                <c:ptCount val="12"/>
                <c:pt idx="0">
                  <c:v>41265784.647399947</c:v>
                </c:pt>
                <c:pt idx="1">
                  <c:v>10510929.001399999</c:v>
                </c:pt>
                <c:pt idx="2">
                  <c:v>10210438.4867</c:v>
                </c:pt>
                <c:pt idx="3">
                  <c:v>6172177.6332000028</c:v>
                </c:pt>
                <c:pt idx="4">
                  <c:v>5799726.2601000052</c:v>
                </c:pt>
                <c:pt idx="5">
                  <c:v>5289041.8340000082</c:v>
                </c:pt>
                <c:pt idx="6">
                  <c:v>4363169.3215000024</c:v>
                </c:pt>
                <c:pt idx="7">
                  <c:v>3022276.6825999999</c:v>
                </c:pt>
                <c:pt idx="8">
                  <c:v>2493130.8453000002</c:v>
                </c:pt>
                <c:pt idx="9">
                  <c:v>2265818.4489000002</c:v>
                </c:pt>
                <c:pt idx="10">
                  <c:v>1930960.1624</c:v>
                </c:pt>
                <c:pt idx="11">
                  <c:v>1295966.1746999989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Data!$A$31:$A$43</c15:f>
                <c15:dlblRangeCache>
                  <c:ptCount val="13"/>
                  <c:pt idx="0">
                    <c:v>Jönköping</c:v>
                  </c:pt>
                  <c:pt idx="1">
                    <c:v>Gislaved</c:v>
                  </c:pt>
                  <c:pt idx="2">
                    <c:v>Värnamo</c:v>
                  </c:pt>
                  <c:pt idx="3">
                    <c:v>Vetlanda</c:v>
                  </c:pt>
                  <c:pt idx="4">
                    <c:v>Nässjö</c:v>
                  </c:pt>
                  <c:pt idx="5">
                    <c:v>Gnosjö</c:v>
                  </c:pt>
                  <c:pt idx="6">
                    <c:v>Tranås</c:v>
                  </c:pt>
                  <c:pt idx="7">
                    <c:v>Eksjö</c:v>
                  </c:pt>
                  <c:pt idx="8">
                    <c:v>Vaggeryd</c:v>
                  </c:pt>
                  <c:pt idx="9">
                    <c:v>Sävsjö</c:v>
                  </c:pt>
                  <c:pt idx="10">
                    <c:v>Habo</c:v>
                  </c:pt>
                  <c:pt idx="11">
                    <c:v>Aneby</c:v>
                  </c:pt>
                  <c:pt idx="12">
                    <c:v>Mullsjö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2500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9525"/>
        </c:spPr>
        <c:crossAx val="321242200"/>
        <c:crosses val="autoZero"/>
        <c:crossBetween val="midCat"/>
      </c:valAx>
      <c:valAx>
        <c:axId val="321242200"/>
        <c:scaling>
          <c:orientation val="minMax"/>
          <c:max val="12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 w="12700">
      <a:solidFill>
        <a:srgbClr val="FF0000"/>
      </a:solidFill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2400" b="1" dirty="0">
                <a:solidFill>
                  <a:schemeClr val="tx1"/>
                </a:solidFill>
              </a:rPr>
              <a:t>Sverige</a:t>
            </a:r>
          </a:p>
        </c:rich>
      </c:tx>
      <c:layout>
        <c:manualLayout>
          <c:xMode val="edge"/>
          <c:yMode val="edge"/>
          <c:x val="0.42786622381924394"/>
          <c:y val="7.85604994715723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8013377309420306"/>
          <c:y val="0.20238051985174604"/>
          <c:w val="0.46853888260188026"/>
          <c:h val="0.54253151402585909"/>
        </c:manualLayout>
      </c:layout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523021383243137E-2"/>
          <c:y val="0.80322518373059004"/>
          <c:w val="0.96127523973289863"/>
          <c:h val="0.12046418867661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657594805160296E-2"/>
          <c:y val="6.2240334319021026E-2"/>
          <c:w val="0.9221343487136755"/>
          <c:h val="0.91166059543699152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layout>
                <c:manualLayout>
                  <c:x val="-3.5155282391585149E-2"/>
                  <c:y val="-1.868055133969108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/>
                    </a:pPr>
                    <a:fld id="{E0A984EC-E982-4AA1-8B95-BD6AA6720722}" type="CELLRANGE">
                      <a:rPr lang="en-US"/>
                      <a:pPr>
                        <a:defRPr sz="1000"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71086525931962"/>
                      <c:h val="6.183275865342776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Data!$F$31:$F$42</c:f>
              <c:numCache>
                <c:formatCode>#,##0</c:formatCode>
                <c:ptCount val="12"/>
                <c:pt idx="0">
                  <c:v>1929</c:v>
                </c:pt>
                <c:pt idx="1">
                  <c:v>313</c:v>
                </c:pt>
                <c:pt idx="2">
                  <c:v>308</c:v>
                </c:pt>
                <c:pt idx="3">
                  <c:v>166</c:v>
                </c:pt>
                <c:pt idx="4">
                  <c:v>230</c:v>
                </c:pt>
                <c:pt idx="5">
                  <c:v>34</c:v>
                </c:pt>
                <c:pt idx="6">
                  <c:v>168</c:v>
                </c:pt>
                <c:pt idx="7">
                  <c:v>162</c:v>
                </c:pt>
                <c:pt idx="8">
                  <c:v>119</c:v>
                </c:pt>
                <c:pt idx="9">
                  <c:v>37</c:v>
                </c:pt>
                <c:pt idx="10">
                  <c:v>118</c:v>
                </c:pt>
                <c:pt idx="11">
                  <c:v>53</c:v>
                </c:pt>
              </c:numCache>
            </c:numRef>
          </c:xVal>
          <c:yVal>
            <c:numRef>
              <c:f>Data!$G$31:$G$42</c:f>
              <c:numCache>
                <c:formatCode>#,##0</c:formatCode>
                <c:ptCount val="12"/>
                <c:pt idx="0">
                  <c:v>4227</c:v>
                </c:pt>
                <c:pt idx="1">
                  <c:v>398</c:v>
                </c:pt>
                <c:pt idx="2">
                  <c:v>386</c:v>
                </c:pt>
                <c:pt idx="3">
                  <c:v>-19</c:v>
                </c:pt>
                <c:pt idx="4">
                  <c:v>368</c:v>
                </c:pt>
                <c:pt idx="5">
                  <c:v>243</c:v>
                </c:pt>
                <c:pt idx="6">
                  <c:v>162</c:v>
                </c:pt>
                <c:pt idx="7">
                  <c:v>185</c:v>
                </c:pt>
                <c:pt idx="8">
                  <c:v>-211</c:v>
                </c:pt>
                <c:pt idx="9">
                  <c:v>-43</c:v>
                </c:pt>
                <c:pt idx="10">
                  <c:v>138</c:v>
                </c:pt>
                <c:pt idx="11">
                  <c:v>-139</c:v>
                </c:pt>
              </c:numCache>
            </c:numRef>
          </c:yVal>
          <c:bubbleSize>
            <c:numRef>
              <c:f>Data!$H$31:$H$42</c:f>
              <c:numCache>
                <c:formatCode>#,##0</c:formatCode>
                <c:ptCount val="12"/>
                <c:pt idx="0">
                  <c:v>41265784.647399947</c:v>
                </c:pt>
                <c:pt idx="1">
                  <c:v>10510929.001399999</c:v>
                </c:pt>
                <c:pt idx="2">
                  <c:v>10210438.4867</c:v>
                </c:pt>
                <c:pt idx="3">
                  <c:v>6172177.6332000028</c:v>
                </c:pt>
                <c:pt idx="4">
                  <c:v>5799726.2601000052</c:v>
                </c:pt>
                <c:pt idx="5">
                  <c:v>5289041.8340000082</c:v>
                </c:pt>
                <c:pt idx="6">
                  <c:v>4363169.3215000024</c:v>
                </c:pt>
                <c:pt idx="7">
                  <c:v>3022276.6825999999</c:v>
                </c:pt>
                <c:pt idx="8">
                  <c:v>2493130.8453000002</c:v>
                </c:pt>
                <c:pt idx="9">
                  <c:v>2265818.4489000002</c:v>
                </c:pt>
                <c:pt idx="10">
                  <c:v>1930960.1624</c:v>
                </c:pt>
                <c:pt idx="11">
                  <c:v>1295966.1746999989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Data!$A$31:$A$42</c15:f>
                <c15:dlblRangeCache>
                  <c:ptCount val="12"/>
                  <c:pt idx="0">
                    <c:v>Jönköping</c:v>
                  </c:pt>
                  <c:pt idx="1">
                    <c:v>Gislaved</c:v>
                  </c:pt>
                  <c:pt idx="2">
                    <c:v>Värnamo</c:v>
                  </c:pt>
                  <c:pt idx="3">
                    <c:v>Vetlanda</c:v>
                  </c:pt>
                  <c:pt idx="4">
                    <c:v>Nässjö</c:v>
                  </c:pt>
                  <c:pt idx="5">
                    <c:v>Gnosjö</c:v>
                  </c:pt>
                  <c:pt idx="6">
                    <c:v>Tranås</c:v>
                  </c:pt>
                  <c:pt idx="7">
                    <c:v>Eksjö</c:v>
                  </c:pt>
                  <c:pt idx="8">
                    <c:v>Vaggeryd</c:v>
                  </c:pt>
                  <c:pt idx="9">
                    <c:v>Sävsjö</c:v>
                  </c:pt>
                  <c:pt idx="10">
                    <c:v>Habo</c:v>
                  </c:pt>
                  <c:pt idx="11">
                    <c:v>Aneby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9525"/>
        </c:spPr>
        <c:crossAx val="321242200"/>
        <c:crossesAt val="0"/>
        <c:crossBetween val="midCat"/>
      </c:valAx>
      <c:valAx>
        <c:axId val="321242200"/>
        <c:scaling>
          <c:orientation val="minMax"/>
          <c:min val="-1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657594805160296E-2"/>
          <c:y val="6.2240334319021026E-2"/>
          <c:w val="0.9221343487136755"/>
          <c:h val="0.91166059543699152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layout>
                <c:manualLayout>
                  <c:x val="-0.13057646940840886"/>
                  <c:y val="-0.125669163557921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/>
                    </a:pPr>
                    <a:fld id="{9E470AF2-DDB2-41A3-BD6E-2A49D6A1F131}" type="CELLRANGE">
                      <a:rPr lang="en-US"/>
                      <a:pPr>
                        <a:defRPr sz="1000"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84389666126013"/>
                      <c:h val="7.8815078053146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layout>
                <c:manualLayout>
                  <c:x val="-1.6070950081034919E-2"/>
                  <c:y val="-5.7739885959045063E-2"/>
                </c:manualLayout>
              </c:layout>
              <c:tx>
                <c:rich>
                  <a:bodyPr/>
                  <a:lstStyle/>
                  <a:p>
                    <a:fld id="{BC9D44EA-B1AB-491F-AE25-45E07E44447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layout>
                <c:manualLayout>
                  <c:x val="-9.6425700486209506E-2"/>
                  <c:y val="5.4343422079101235E-2"/>
                </c:manualLayout>
              </c:layout>
              <c:tx>
                <c:rich>
                  <a:bodyPr/>
                  <a:lstStyle/>
                  <a:p>
                    <a:fld id="{81E7949D-898D-4A2B-8D5E-03B8BC534AA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layout>
                <c:manualLayout>
                  <c:x val="-6.6292669084269118E-2"/>
                  <c:y val="-5.7739885959045063E-2"/>
                </c:manualLayout>
              </c:layout>
              <c:tx>
                <c:rich>
                  <a:bodyPr/>
                  <a:lstStyle/>
                  <a:p>
                    <a:fld id="{85C8E352-4538-4500-8B73-C77B2FB0AA4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layout>
                <c:manualLayout>
                  <c:x val="-9.0399094205821456E-2"/>
                  <c:y val="-6.1136349838988829E-2"/>
                </c:manualLayout>
              </c:layout>
              <c:tx>
                <c:rich>
                  <a:bodyPr/>
                  <a:lstStyle/>
                  <a:p>
                    <a:fld id="{ACB788ED-AF69-43F7-A3C0-0A63239377F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layout>
                <c:manualLayout>
                  <c:x val="-1.2053212560776188E-2"/>
                  <c:y val="-6.7929277598876544E-3"/>
                </c:manualLayout>
              </c:layout>
              <c:tx>
                <c:rich>
                  <a:bodyPr/>
                  <a:lstStyle/>
                  <a:p>
                    <a:fld id="{CEED58F8-B0CC-4FDD-975B-AA4C478C21E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layout>
                <c:manualLayout>
                  <c:x val="-1.4062081320905627E-2"/>
                  <c:y val="-1.6982319399719198E-2"/>
                </c:manualLayout>
              </c:layout>
              <c:tx>
                <c:rich>
                  <a:bodyPr/>
                  <a:lstStyle/>
                  <a:p>
                    <a:fld id="{0EFE76B5-156D-4EDA-989D-10FE21AD171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layout>
                <c:manualLayout>
                  <c:x val="-4.6203981482975463E-2"/>
                  <c:y val="-5.4343422079101297E-2"/>
                </c:manualLayout>
              </c:layout>
              <c:tx>
                <c:rich>
                  <a:bodyPr/>
                  <a:lstStyle/>
                  <a:p>
                    <a:fld id="{3BC1AA4E-FAF9-47B8-A0A6-1F5D6867BF7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layout>
                <c:manualLayout>
                  <c:x val="-1.4062081320905554E-2"/>
                  <c:y val="-3.3964638799438272E-3"/>
                </c:manualLayout>
              </c:layout>
              <c:tx>
                <c:rich>
                  <a:bodyPr/>
                  <a:lstStyle/>
                  <a:p>
                    <a:fld id="{EB7D4799-3062-451F-9880-D2596EA8FB7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layout>
                <c:manualLayout>
                  <c:x val="-6.2274931564010344E-2"/>
                  <c:y val="4.755049431921346E-2"/>
                </c:manualLayout>
              </c:layout>
              <c:tx>
                <c:rich>
                  <a:bodyPr/>
                  <a:lstStyle/>
                  <a:p>
                    <a:fld id="{83C8BEB3-274D-45AA-B2A6-205D0017DCA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layout>
                <c:manualLayout>
                  <c:x val="-8.2363619165303964E-2"/>
                  <c:y val="0"/>
                </c:manualLayout>
              </c:layout>
              <c:tx>
                <c:rich>
                  <a:bodyPr/>
                  <a:lstStyle/>
                  <a:p>
                    <a:fld id="{2C2F2B1B-3C96-4544-90CE-7C16344A5D3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layout>
                <c:manualLayout>
                  <c:x val="-1.4062081320905554E-2"/>
                  <c:y val="-6.7929277598876544E-3"/>
                </c:manualLayout>
              </c:layout>
              <c:tx>
                <c:rich>
                  <a:bodyPr/>
                  <a:lstStyle/>
                  <a:p>
                    <a:fld id="{0AD1E066-F3BE-46B5-8F3E-7000DBF92C8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Data!$F$31:$F$42</c:f>
              <c:numCache>
                <c:formatCode>#,##0</c:formatCode>
                <c:ptCount val="12"/>
                <c:pt idx="0">
                  <c:v>1929</c:v>
                </c:pt>
                <c:pt idx="1">
                  <c:v>313</c:v>
                </c:pt>
                <c:pt idx="2">
                  <c:v>308</c:v>
                </c:pt>
                <c:pt idx="3">
                  <c:v>166</c:v>
                </c:pt>
                <c:pt idx="4">
                  <c:v>230</c:v>
                </c:pt>
                <c:pt idx="5">
                  <c:v>34</c:v>
                </c:pt>
                <c:pt idx="6">
                  <c:v>168</c:v>
                </c:pt>
                <c:pt idx="7">
                  <c:v>162</c:v>
                </c:pt>
                <c:pt idx="8">
                  <c:v>119</c:v>
                </c:pt>
                <c:pt idx="9">
                  <c:v>37</c:v>
                </c:pt>
                <c:pt idx="10">
                  <c:v>118</c:v>
                </c:pt>
                <c:pt idx="11">
                  <c:v>53</c:v>
                </c:pt>
              </c:numCache>
            </c:numRef>
          </c:xVal>
          <c:yVal>
            <c:numRef>
              <c:f>Data!$G$31:$G$42</c:f>
              <c:numCache>
                <c:formatCode>#,##0</c:formatCode>
                <c:ptCount val="12"/>
                <c:pt idx="0">
                  <c:v>4227</c:v>
                </c:pt>
                <c:pt idx="1">
                  <c:v>398</c:v>
                </c:pt>
                <c:pt idx="2">
                  <c:v>386</c:v>
                </c:pt>
                <c:pt idx="3">
                  <c:v>-19</c:v>
                </c:pt>
                <c:pt idx="4">
                  <c:v>368</c:v>
                </c:pt>
                <c:pt idx="5">
                  <c:v>243</c:v>
                </c:pt>
                <c:pt idx="6">
                  <c:v>162</c:v>
                </c:pt>
                <c:pt idx="7">
                  <c:v>185</c:v>
                </c:pt>
                <c:pt idx="8">
                  <c:v>-211</c:v>
                </c:pt>
                <c:pt idx="9">
                  <c:v>-43</c:v>
                </c:pt>
                <c:pt idx="10">
                  <c:v>138</c:v>
                </c:pt>
                <c:pt idx="11">
                  <c:v>-139</c:v>
                </c:pt>
              </c:numCache>
            </c:numRef>
          </c:yVal>
          <c:bubbleSize>
            <c:numRef>
              <c:f>Data!$H$31:$H$42</c:f>
              <c:numCache>
                <c:formatCode>#,##0</c:formatCode>
                <c:ptCount val="12"/>
                <c:pt idx="0">
                  <c:v>41265784.647399947</c:v>
                </c:pt>
                <c:pt idx="1">
                  <c:v>10510929.001399999</c:v>
                </c:pt>
                <c:pt idx="2">
                  <c:v>10210438.4867</c:v>
                </c:pt>
                <c:pt idx="3">
                  <c:v>6172177.6332000028</c:v>
                </c:pt>
                <c:pt idx="4">
                  <c:v>5799726.2601000052</c:v>
                </c:pt>
                <c:pt idx="5">
                  <c:v>5289041.8340000082</c:v>
                </c:pt>
                <c:pt idx="6">
                  <c:v>4363169.3215000024</c:v>
                </c:pt>
                <c:pt idx="7">
                  <c:v>3022276.6825999999</c:v>
                </c:pt>
                <c:pt idx="8">
                  <c:v>2493130.8453000002</c:v>
                </c:pt>
                <c:pt idx="9">
                  <c:v>2265818.4489000002</c:v>
                </c:pt>
                <c:pt idx="10">
                  <c:v>1930960.1624</c:v>
                </c:pt>
                <c:pt idx="11">
                  <c:v>1295966.1746999989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Data!$A$31:$A$42</c15:f>
                <c15:dlblRangeCache>
                  <c:ptCount val="12"/>
                  <c:pt idx="0">
                    <c:v>Jönköping</c:v>
                  </c:pt>
                  <c:pt idx="1">
                    <c:v>Gislaved</c:v>
                  </c:pt>
                  <c:pt idx="2">
                    <c:v>Värnamo</c:v>
                  </c:pt>
                  <c:pt idx="3">
                    <c:v>Vetlanda</c:v>
                  </c:pt>
                  <c:pt idx="4">
                    <c:v>Nässjö</c:v>
                  </c:pt>
                  <c:pt idx="5">
                    <c:v>Gnosjö</c:v>
                  </c:pt>
                  <c:pt idx="6">
                    <c:v>Tranås</c:v>
                  </c:pt>
                  <c:pt idx="7">
                    <c:v>Eksjö</c:v>
                  </c:pt>
                  <c:pt idx="8">
                    <c:v>Vaggeryd</c:v>
                  </c:pt>
                  <c:pt idx="9">
                    <c:v>Sävsjö</c:v>
                  </c:pt>
                  <c:pt idx="10">
                    <c:v>Habo</c:v>
                  </c:pt>
                  <c:pt idx="11">
                    <c:v>Aneby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400"/>
          <c:min val="-100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9525"/>
        </c:spPr>
        <c:crossAx val="321242200"/>
        <c:crossesAt val="0"/>
        <c:crossBetween val="midCat"/>
      </c:valAx>
      <c:valAx>
        <c:axId val="321242200"/>
        <c:scaling>
          <c:orientation val="minMax"/>
          <c:max val="500"/>
          <c:min val="-3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 w="12700">
      <a:solidFill>
        <a:srgbClr val="FF0000"/>
      </a:solidFill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62154431074131E-2"/>
          <c:y val="2.0383555640765796E-2"/>
          <c:w val="0.9221343487136755"/>
          <c:h val="0.91166059543699152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layout>
                <c:manualLayout>
                  <c:x val="-4.4195112722846173E-2"/>
                  <c:y val="-9.1704524758483355E-2"/>
                </c:manualLayout>
              </c:layout>
              <c:tx>
                <c:rich>
                  <a:bodyPr/>
                  <a:lstStyle/>
                  <a:p>
                    <a:fld id="{2187A27F-A938-4066-A8FE-A0CAD408A60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layout>
                <c:manualLayout>
                  <c:x val="-5.8257194043751577E-2"/>
                  <c:y val="-8.1515133118651856E-2"/>
                </c:manualLayout>
              </c:layout>
              <c:tx>
                <c:rich>
                  <a:bodyPr/>
                  <a:lstStyle/>
                  <a:p>
                    <a:fld id="{CE8A64E8-4488-4594-871F-5C250349891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layout>
                <c:manualLayout>
                  <c:x val="-0.14463855072931428"/>
                  <c:y val="-1.0189391639831544E-2"/>
                </c:manualLayout>
              </c:layout>
              <c:tx>
                <c:rich>
                  <a:bodyPr/>
                  <a:lstStyle/>
                  <a:p>
                    <a:fld id="{94ED8D70-311C-4EDA-8102-9CCA6AFACBA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layout>
                <c:manualLayout>
                  <c:x val="-0.11651438808750315"/>
                  <c:y val="-5.4343422079101297E-2"/>
                </c:manualLayout>
              </c:layout>
              <c:tx>
                <c:rich>
                  <a:bodyPr/>
                  <a:lstStyle/>
                  <a:p>
                    <a:fld id="{66749363-CAEA-4C52-8EE0-ACEC0344987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layout>
                <c:manualLayout>
                  <c:x val="-0.10245230676659761"/>
                  <c:y val="-5.0946958199157406E-2"/>
                </c:manualLayout>
              </c:layout>
              <c:tx>
                <c:rich>
                  <a:bodyPr/>
                  <a:lstStyle/>
                  <a:p>
                    <a:fld id="{00A3DD91-550F-4A73-B529-B800A0CEEE2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layout>
                <c:manualLayout>
                  <c:x val="-1.0044343800646971E-2"/>
                  <c:y val="-3.3964638799438896E-3"/>
                </c:manualLayout>
              </c:layout>
              <c:tx>
                <c:rich>
                  <a:bodyPr/>
                  <a:lstStyle/>
                  <a:p>
                    <a:fld id="{F02081BF-F087-4915-B1CD-518D137A50C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layout>
                <c:manualLayout>
                  <c:x val="-1.6070950081034919E-2"/>
                  <c:y val="3.3964638799438271E-2"/>
                </c:manualLayout>
              </c:layout>
              <c:tx>
                <c:rich>
                  <a:bodyPr/>
                  <a:lstStyle/>
                  <a:p>
                    <a:fld id="{68972F57-45D1-4993-891D-B9AAE23D96B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layout>
                <c:manualLayout>
                  <c:x val="-2.2097556361423014E-2"/>
                  <c:y val="3.3964638799438271E-2"/>
                </c:manualLayout>
              </c:layout>
              <c:tx>
                <c:rich>
                  <a:bodyPr/>
                  <a:lstStyle/>
                  <a:p>
                    <a:fld id="{18D52FCB-F7C4-4B09-9B1F-D22939D69F4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E241226-1452-43DC-850F-FDD797D01A0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layout>
                <c:manualLayout>
                  <c:x val="-5.6248325283622218E-2"/>
                  <c:y val="4.4154030439269819E-2"/>
                </c:manualLayout>
              </c:layout>
              <c:tx>
                <c:rich>
                  <a:bodyPr/>
                  <a:lstStyle/>
                  <a:p>
                    <a:fld id="{19CE7FDF-25BC-41C0-BD10-C9FA572A05E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06E2C24-A096-4911-9DF1-0D8D7AEDEA8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9F7CCC7-1FCD-4B54-8542-ED8E5E433B5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Data!$I$31:$I$42</c:f>
              <c:numCache>
                <c:formatCode>0%</c:formatCode>
                <c:ptCount val="12"/>
                <c:pt idx="0">
                  <c:v>0.29540581929555898</c:v>
                </c:pt>
                <c:pt idx="1">
                  <c:v>0.21556473829201103</c:v>
                </c:pt>
                <c:pt idx="2">
                  <c:v>0.17855072463768115</c:v>
                </c:pt>
                <c:pt idx="3">
                  <c:v>0.15930902111324377</c:v>
                </c:pt>
                <c:pt idx="4">
                  <c:v>0.1940928270042194</c:v>
                </c:pt>
                <c:pt idx="5">
                  <c:v>5.4140127388535034E-2</c:v>
                </c:pt>
                <c:pt idx="6">
                  <c:v>0.19626168224299065</c:v>
                </c:pt>
                <c:pt idx="7">
                  <c:v>0.24846625766871167</c:v>
                </c:pt>
                <c:pt idx="8">
                  <c:v>0.2361111111111111</c:v>
                </c:pt>
                <c:pt idx="9">
                  <c:v>7.8556263269639062E-2</c:v>
                </c:pt>
                <c:pt idx="10">
                  <c:v>0.25991189427312777</c:v>
                </c:pt>
                <c:pt idx="11">
                  <c:v>0.21199999999999999</c:v>
                </c:pt>
              </c:numCache>
            </c:numRef>
          </c:xVal>
          <c:yVal>
            <c:numRef>
              <c:f>Data!$J$31:$J$42</c:f>
              <c:numCache>
                <c:formatCode>0%</c:formatCode>
                <c:ptCount val="12"/>
                <c:pt idx="0">
                  <c:v>0.11088376485401748</c:v>
                </c:pt>
                <c:pt idx="1">
                  <c:v>4.264438015643416E-2</c:v>
                </c:pt>
                <c:pt idx="2">
                  <c:v>4.0179036119496199E-2</c:v>
                </c:pt>
                <c:pt idx="3">
                  <c:v>-2.6253972640596932E-3</c:v>
                </c:pt>
                <c:pt idx="4">
                  <c:v>5.3519488074461899E-2</c:v>
                </c:pt>
                <c:pt idx="5">
                  <c:v>5.4927667269439422E-2</c:v>
                </c:pt>
                <c:pt idx="6">
                  <c:v>3.1231925968768073E-2</c:v>
                </c:pt>
                <c:pt idx="7">
                  <c:v>5.5823777911888958E-2</c:v>
                </c:pt>
                <c:pt idx="8">
                  <c:v>-5.9841179807146906E-2</c:v>
                </c:pt>
                <c:pt idx="9">
                  <c:v>-1.6589506172839507E-2</c:v>
                </c:pt>
                <c:pt idx="10">
                  <c:v>6.5125058990089663E-2</c:v>
                </c:pt>
                <c:pt idx="11">
                  <c:v>-0.10079767947788253</c:v>
                </c:pt>
              </c:numCache>
            </c:numRef>
          </c:yVal>
          <c:bubbleSize>
            <c:numRef>
              <c:f>Data!$K$31:$K$42</c:f>
              <c:numCache>
                <c:formatCode>#,##0</c:formatCode>
                <c:ptCount val="12"/>
                <c:pt idx="0">
                  <c:v>41265784.647399947</c:v>
                </c:pt>
                <c:pt idx="1">
                  <c:v>10510929.001399999</c:v>
                </c:pt>
                <c:pt idx="2">
                  <c:v>10210438.4867</c:v>
                </c:pt>
                <c:pt idx="3">
                  <c:v>6172177.6332000028</c:v>
                </c:pt>
                <c:pt idx="4">
                  <c:v>5799726.2601000052</c:v>
                </c:pt>
                <c:pt idx="5">
                  <c:v>5289041.8340000082</c:v>
                </c:pt>
                <c:pt idx="6">
                  <c:v>4363169.3215000024</c:v>
                </c:pt>
                <c:pt idx="7">
                  <c:v>3022276.6825999999</c:v>
                </c:pt>
                <c:pt idx="8">
                  <c:v>2493130.8453000002</c:v>
                </c:pt>
                <c:pt idx="9">
                  <c:v>2265818.4489000002</c:v>
                </c:pt>
                <c:pt idx="10">
                  <c:v>1930960.1624</c:v>
                </c:pt>
                <c:pt idx="11">
                  <c:v>1295966.1746999989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Data!$A$31:$A$42</c15:f>
                <c15:dlblRangeCache>
                  <c:ptCount val="12"/>
                  <c:pt idx="0">
                    <c:v>Jönköping</c:v>
                  </c:pt>
                  <c:pt idx="1">
                    <c:v>Gislaved</c:v>
                  </c:pt>
                  <c:pt idx="2">
                    <c:v>Värnamo</c:v>
                  </c:pt>
                  <c:pt idx="3">
                    <c:v>Vetlanda</c:v>
                  </c:pt>
                  <c:pt idx="4">
                    <c:v>Nässjö</c:v>
                  </c:pt>
                  <c:pt idx="5">
                    <c:v>Gnosjö</c:v>
                  </c:pt>
                  <c:pt idx="6">
                    <c:v>Tranås</c:v>
                  </c:pt>
                  <c:pt idx="7">
                    <c:v>Eksjö</c:v>
                  </c:pt>
                  <c:pt idx="8">
                    <c:v>Vaggeryd</c:v>
                  </c:pt>
                  <c:pt idx="9">
                    <c:v>Sävsjö</c:v>
                  </c:pt>
                  <c:pt idx="10">
                    <c:v>Habo</c:v>
                  </c:pt>
                  <c:pt idx="11">
                    <c:v>Aneby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in val="-5.000000000000001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crossAx val="321242200"/>
        <c:crossesAt val="0"/>
        <c:crossBetween val="midCat"/>
      </c:valAx>
      <c:valAx>
        <c:axId val="321242200"/>
        <c:scaling>
          <c:orientation val="minMax"/>
          <c:min val="-0.15000000000000002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036424422911498E-2"/>
          <c:y val="1.9638312061028479E-2"/>
          <c:w val="0.91590684177185744"/>
          <c:h val="0.92284639008153835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layout>
                <c:manualLayout>
                  <c:x val="3.8895591827821773E-3"/>
                  <c:y val="-1.3248400998846041E-2"/>
                </c:manualLayout>
              </c:layout>
              <c:tx>
                <c:rich>
                  <a:bodyPr/>
                  <a:lstStyle/>
                  <a:p>
                    <a:fld id="{7BECB5B9-C297-40CF-B295-0F2E9DAC4DF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layout>
                <c:manualLayout>
                  <c:x val="-9.7238979569554424E-3"/>
                  <c:y val="-2.6496801997691992E-2"/>
                </c:manualLayout>
              </c:layout>
              <c:tx>
                <c:rich>
                  <a:bodyPr/>
                  <a:lstStyle/>
                  <a:p>
                    <a:fld id="{58AA1761-C84A-46A7-A34E-80EBAA11C9A6}" type="CELLRANGE">
                      <a:rPr lang="en-US" dirty="0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layout>
                <c:manualLayout>
                  <c:x val="-2.9171693870866329E-2"/>
                  <c:y val="-5.9617804494806914E-2"/>
                </c:manualLayout>
              </c:layout>
              <c:tx>
                <c:rich>
                  <a:bodyPr/>
                  <a:lstStyle/>
                  <a:p>
                    <a:fld id="{218C2A7D-425D-4BAF-B5AD-B076720F928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layout>
                <c:manualLayout>
                  <c:x val="-0.1030733183437277"/>
                  <c:y val="5.2993603995383921E-2"/>
                </c:manualLayout>
              </c:layout>
              <c:tx>
                <c:rich>
                  <a:bodyPr/>
                  <a:lstStyle/>
                  <a:p>
                    <a:fld id="{9FB1AB5C-46A5-4052-AD30-1A893249A09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layout>
                <c:manualLayout>
                  <c:x val="-6.2232946924514906E-2"/>
                  <c:y val="-4.9681503745672428E-2"/>
                </c:manualLayout>
              </c:layout>
              <c:tx>
                <c:rich>
                  <a:bodyPr/>
                  <a:lstStyle/>
                  <a:p>
                    <a:fld id="{5CAAF23D-6EFA-4BD3-989A-D64E4F6C94E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0FD96BB-D72B-46FF-B3CA-4A9E8186F6C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layout>
                <c:manualLayout>
                  <c:x val="-0.10307331834372774"/>
                  <c:y val="-3.3121002497115558E-3"/>
                </c:manualLayout>
              </c:layout>
              <c:tx>
                <c:rich>
                  <a:bodyPr/>
                  <a:lstStyle/>
                  <a:p>
                    <a:fld id="{68350FBE-35F2-4326-AF1D-E89238203CC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layout>
                <c:manualLayout>
                  <c:x val="-9.7238979569555135E-3"/>
                  <c:y val="-6.0721136455627537E-17"/>
                </c:manualLayout>
              </c:layout>
              <c:tx>
                <c:rich>
                  <a:bodyPr/>
                  <a:lstStyle/>
                  <a:p>
                    <a:fld id="{D6F01D6D-20EF-4B6B-977F-E86D629664C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layout>
                <c:manualLayout>
                  <c:x val="-4.8618724123520758E-3"/>
                  <c:y val="-1.159235087399026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/>
                    </a:pPr>
                    <a:fld id="{8B6B2AED-0A27-4329-B1DB-6C95BEFE8B02}" type="CELLRANGE">
                      <a:rPr lang="en-US"/>
                      <a:pPr>
                        <a:defRPr sz="1000"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4846915985367"/>
                      <c:h val="5.367271494422240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083B5B8-93D1-4BC8-917C-ACEC2504CCC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layout>
                <c:manualLayout>
                  <c:x val="-1.1668677548346674E-2"/>
                  <c:y val="6.6242004994229902E-3"/>
                </c:manualLayout>
              </c:layout>
              <c:tx>
                <c:rich>
                  <a:bodyPr/>
                  <a:lstStyle/>
                  <a:p>
                    <a:fld id="{E056A71B-1783-4005-BE99-797A05317AF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D3F4B026-7D9F-44CF-AA5F-68107F82ED9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Data!$L$31:$L$42</c:f>
              <c:numCache>
                <c:formatCode>0%</c:formatCode>
                <c:ptCount val="12"/>
                <c:pt idx="0">
                  <c:v>0.22763746210789787</c:v>
                </c:pt>
                <c:pt idx="1">
                  <c:v>0.26557298671013191</c:v>
                </c:pt>
                <c:pt idx="2">
                  <c:v>0.33458591796439852</c:v>
                </c:pt>
                <c:pt idx="3">
                  <c:v>0.20226773492247599</c:v>
                </c:pt>
                <c:pt idx="4">
                  <c:v>0.15012112784115092</c:v>
                </c:pt>
                <c:pt idx="5">
                  <c:v>0.21810453066679644</c:v>
                </c:pt>
                <c:pt idx="6">
                  <c:v>9.8821788049402337E-2</c:v>
                </c:pt>
                <c:pt idx="7">
                  <c:v>0.18797440632767903</c:v>
                </c:pt>
                <c:pt idx="8">
                  <c:v>0.10324860809011345</c:v>
                </c:pt>
                <c:pt idx="9">
                  <c:v>8.3969363879127151E-2</c:v>
                </c:pt>
                <c:pt idx="10">
                  <c:v>0.25837733174811839</c:v>
                </c:pt>
                <c:pt idx="11">
                  <c:v>0.19225194569344703</c:v>
                </c:pt>
              </c:numCache>
            </c:numRef>
          </c:xVal>
          <c:yVal>
            <c:numRef>
              <c:f>Data!$M$31:$M$42</c:f>
              <c:numCache>
                <c:formatCode>#\ ##0.0</c:formatCode>
                <c:ptCount val="12"/>
                <c:pt idx="0">
                  <c:v>13.611870379771769</c:v>
                </c:pt>
                <c:pt idx="1">
                  <c:v>27.119117736599041</c:v>
                </c:pt>
                <c:pt idx="2">
                  <c:v>22.761030448665061</c:v>
                </c:pt>
                <c:pt idx="3">
                  <c:v>12.34044106901548</c:v>
                </c:pt>
                <c:pt idx="4">
                  <c:v>15.88338422862261</c:v>
                </c:pt>
                <c:pt idx="5">
                  <c:v>36.251069913545493</c:v>
                </c:pt>
                <c:pt idx="6">
                  <c:v>15.80155651999727</c:v>
                </c:pt>
                <c:pt idx="7">
                  <c:v>18.5054229091579</c:v>
                </c:pt>
                <c:pt idx="8">
                  <c:v>10.07762420787696</c:v>
                </c:pt>
                <c:pt idx="9">
                  <c:v>28.057474658158601</c:v>
                </c:pt>
                <c:pt idx="10">
                  <c:v>23.6128062234745</c:v>
                </c:pt>
                <c:pt idx="11">
                  <c:v>21.64802546370035</c:v>
                </c:pt>
              </c:numCache>
            </c:numRef>
          </c:yVal>
          <c:bubbleSize>
            <c:numRef>
              <c:f>Data!$N$31:$N$42</c:f>
              <c:numCache>
                <c:formatCode>#,##0</c:formatCode>
                <c:ptCount val="12"/>
                <c:pt idx="0">
                  <c:v>41265784.647399947</c:v>
                </c:pt>
                <c:pt idx="1">
                  <c:v>10510929.001399999</c:v>
                </c:pt>
                <c:pt idx="2">
                  <c:v>10210438.4867</c:v>
                </c:pt>
                <c:pt idx="3">
                  <c:v>6172177.6332000028</c:v>
                </c:pt>
                <c:pt idx="4">
                  <c:v>5799726.2601000052</c:v>
                </c:pt>
                <c:pt idx="5">
                  <c:v>5289041.8340000082</c:v>
                </c:pt>
                <c:pt idx="6">
                  <c:v>4363169.3215000024</c:v>
                </c:pt>
                <c:pt idx="7">
                  <c:v>3022276.6825999999</c:v>
                </c:pt>
                <c:pt idx="8">
                  <c:v>2493130.8453000002</c:v>
                </c:pt>
                <c:pt idx="9">
                  <c:v>2265818.4489000002</c:v>
                </c:pt>
                <c:pt idx="10">
                  <c:v>1930960.1624</c:v>
                </c:pt>
                <c:pt idx="11">
                  <c:v>1295966.1746999989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Data!$A$31:$A$42</c15:f>
                <c15:dlblRangeCache>
                  <c:ptCount val="12"/>
                  <c:pt idx="0">
                    <c:v>Jönköping</c:v>
                  </c:pt>
                  <c:pt idx="1">
                    <c:v>Gislaved</c:v>
                  </c:pt>
                  <c:pt idx="2">
                    <c:v>Värnamo</c:v>
                  </c:pt>
                  <c:pt idx="3">
                    <c:v>Vetlanda</c:v>
                  </c:pt>
                  <c:pt idx="4">
                    <c:v>Nässjö</c:v>
                  </c:pt>
                  <c:pt idx="5">
                    <c:v>Gnosjö</c:v>
                  </c:pt>
                  <c:pt idx="6">
                    <c:v>Tranås</c:v>
                  </c:pt>
                  <c:pt idx="7">
                    <c:v>Eksjö</c:v>
                  </c:pt>
                  <c:pt idx="8">
                    <c:v>Vaggeryd</c:v>
                  </c:pt>
                  <c:pt idx="9">
                    <c:v>Sävsjö</c:v>
                  </c:pt>
                  <c:pt idx="10">
                    <c:v>Habo</c:v>
                  </c:pt>
                  <c:pt idx="11">
                    <c:v>Aneby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0.35000000000000003"/>
          <c:min val="-5.000000000000001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crossAx val="321242200"/>
        <c:crossesAt val="0"/>
        <c:crossBetween val="midCat"/>
        <c:majorUnit val="0.1"/>
      </c:valAx>
      <c:valAx>
        <c:axId val="321242200"/>
        <c:scaling>
          <c:orientation val="minMax"/>
          <c:max val="40"/>
          <c:min val="-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4925">
            <a:solidFill>
              <a:srgbClr val="FF0000"/>
            </a:solidFill>
          </a:ln>
        </c:sp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6990334475338E-2"/>
          <c:y val="2.3351172545425701E-2"/>
          <c:w val="0.92454227053140092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solidFill>
                <a:srgbClr val="19504D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0A0-4DF7-BF01-2396C58B1B1E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0A0-4DF7-BF01-2396C58B1B1E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0A0-4DF7-BF01-2396C58B1B1E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0A0-4DF7-BF01-2396C58B1B1E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0A0-4DF7-BF01-2396C58B1B1E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0A0-4DF7-BF01-2396C58B1B1E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0A0-4DF7-BF01-2396C58B1B1E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0A0-4DF7-BF01-2396C58B1B1E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0A0-4DF7-BF01-2396C58B1B1E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80A0-4DF7-BF01-2396C58B1B1E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80A0-4DF7-BF01-2396C58B1B1E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80A0-4DF7-BF01-2396C58B1B1E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3175">
                <a:solidFill>
                  <a:srgbClr val="19504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80A0-4DF7-BF01-2396C58B1B1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80A0-4DF7-BF01-2396C58B1B1E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80A0-4DF7-BF01-2396C58B1B1E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80A0-4DF7-BF01-2396C58B1B1E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solidFill>
                  <a:srgbClr val="19504D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1-80A0-4DF7-BF01-2396C58B1B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D81B7D7-948C-466F-BE53-FADFD12E272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0A0-4DF7-BF01-2396C58B1B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987036C-2BAC-4C1C-A74E-204D6E114DC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0A0-4DF7-BF01-2396C58B1B1E}"/>
                </c:ext>
              </c:extLst>
            </c:dLbl>
            <c:dLbl>
              <c:idx val="2"/>
              <c:layout>
                <c:manualLayout>
                  <c:x val="-2.8811003897879283E-2"/>
                  <c:y val="5.2776950039857606E-2"/>
                </c:manualLayout>
              </c:layout>
              <c:tx>
                <c:rich>
                  <a:bodyPr/>
                  <a:lstStyle/>
                  <a:p>
                    <a:fld id="{B0465607-EFB7-4CA0-A295-6F46AD24ED1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0A0-4DF7-BF01-2396C58B1B1E}"/>
                </c:ext>
              </c:extLst>
            </c:dLbl>
            <c:dLbl>
              <c:idx val="3"/>
              <c:layout>
                <c:manualLayout>
                  <c:x val="-5.7622007795758564E-3"/>
                  <c:y val="6.2090529458656138E-3"/>
                </c:manualLayout>
              </c:layout>
              <c:tx>
                <c:rich>
                  <a:bodyPr/>
                  <a:lstStyle/>
                  <a:p>
                    <a:fld id="{105677EA-6F1D-4792-9230-CFCD6C9F34A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0A0-4DF7-BF01-2396C58B1B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8BBE213-0A4E-4995-B89D-3E9207D4EB0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0A0-4DF7-BF01-2396C58B1B1E}"/>
                </c:ext>
              </c:extLst>
            </c:dLbl>
            <c:dLbl>
              <c:idx val="5"/>
              <c:layout>
                <c:manualLayout>
                  <c:x val="-4.6097606236606851E-2"/>
                  <c:y val="-4.9672423566924924E-2"/>
                </c:manualLayout>
              </c:layout>
              <c:tx>
                <c:rich>
                  <a:bodyPr/>
                  <a:lstStyle/>
                  <a:p>
                    <a:fld id="{B9007BC6-2908-479C-B1A8-9F71C8C4DED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0A0-4DF7-BF01-2396C58B1B1E}"/>
                </c:ext>
              </c:extLst>
            </c:dLbl>
            <c:dLbl>
              <c:idx val="6"/>
              <c:layout>
                <c:manualLayout>
                  <c:x val="-0.15557942104854819"/>
                  <c:y val="5.6915661175860092E-17"/>
                </c:manualLayout>
              </c:layout>
              <c:tx>
                <c:rich>
                  <a:bodyPr/>
                  <a:lstStyle/>
                  <a:p>
                    <a:fld id="{D13F6593-AB39-4CB6-B00E-EE805B49C52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0A0-4DF7-BF01-2396C58B1B1E}"/>
                </c:ext>
              </c:extLst>
            </c:dLbl>
            <c:dLbl>
              <c:idx val="7"/>
              <c:layout>
                <c:manualLayout>
                  <c:x val="-0.14693611987918434"/>
                  <c:y val="3.1045264729328641E-3"/>
                </c:manualLayout>
              </c:layout>
              <c:tx>
                <c:rich>
                  <a:bodyPr/>
                  <a:lstStyle/>
                  <a:p>
                    <a:fld id="{EDAD3909-FAB2-4C2E-B096-238BD75F1DA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80A0-4DF7-BF01-2396C58B1B1E}"/>
                </c:ext>
              </c:extLst>
            </c:dLbl>
            <c:dLbl>
              <c:idx val="8"/>
              <c:layout>
                <c:manualLayout>
                  <c:x val="5.1859807016182709E-2"/>
                  <c:y val="-4.967242356692491E-2"/>
                </c:manualLayout>
              </c:layout>
              <c:tx>
                <c:rich>
                  <a:bodyPr/>
                  <a:lstStyle/>
                  <a:p>
                    <a:fld id="{05C1D7CF-B1B7-4A9B-8273-47F8B5E553B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80A0-4DF7-BF01-2396C58B1B1E}"/>
                </c:ext>
              </c:extLst>
            </c:dLbl>
            <c:dLbl>
              <c:idx val="9"/>
              <c:layout>
                <c:manualLayout>
                  <c:x val="4.3216505846818923E-2"/>
                  <c:y val="5.5881476512790525E-2"/>
                </c:manualLayout>
              </c:layout>
              <c:tx>
                <c:rich>
                  <a:bodyPr/>
                  <a:lstStyle/>
                  <a:p>
                    <a:fld id="{AFD89F42-A816-4A8E-8063-870A3398ED6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80A0-4DF7-BF01-2396C58B1B1E}"/>
                </c:ext>
              </c:extLst>
            </c:dLbl>
            <c:dLbl>
              <c:idx val="10"/>
              <c:layout>
                <c:manualLayout>
                  <c:x val="-1.1524401559151713E-2"/>
                  <c:y val="2.1731685310529648E-2"/>
                </c:manualLayout>
              </c:layout>
              <c:tx>
                <c:rich>
                  <a:bodyPr/>
                  <a:lstStyle/>
                  <a:p>
                    <a:fld id="{AD34C161-ED59-4519-9249-C9F5618191B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80A0-4DF7-BF01-2396C58B1B1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3A91358C-F95F-4E4F-998E-49D00B8B562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0A0-4DF7-BF01-2396C58B1B1E}"/>
                </c:ext>
              </c:extLst>
            </c:dLbl>
            <c:dLbl>
              <c:idx val="12"/>
              <c:layout>
                <c:manualLayout>
                  <c:x val="5.7622007795758564E-3"/>
                  <c:y val="-5.2776950039857717E-2"/>
                </c:manualLayout>
              </c:layout>
              <c:tx>
                <c:rich>
                  <a:bodyPr/>
                  <a:lstStyle/>
                  <a:p>
                    <a:fld id="{D05EC12B-C901-4346-8C21-C1274277703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80A0-4DF7-BF01-2396C58B1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Data!$I$31:$I$43</c:f>
              <c:numCache>
                <c:formatCode>0%</c:formatCode>
                <c:ptCount val="13"/>
                <c:pt idx="0">
                  <c:v>4.8543689320388349E-2</c:v>
                </c:pt>
                <c:pt idx="1">
                  <c:v>2.284527518172378E-2</c:v>
                </c:pt>
                <c:pt idx="2">
                  <c:v>5.4258675078864352E-2</c:v>
                </c:pt>
                <c:pt idx="3">
                  <c:v>4.2954031650339113E-2</c:v>
                </c:pt>
                <c:pt idx="4">
                  <c:v>6.8265682656826573E-2</c:v>
                </c:pt>
                <c:pt idx="5">
                  <c:v>1.7133956386292833E-2</c:v>
                </c:pt>
                <c:pt idx="6">
                  <c:v>4.4303797468354431E-2</c:v>
                </c:pt>
                <c:pt idx="7">
                  <c:v>3.9136302294197033E-2</c:v>
                </c:pt>
                <c:pt idx="8">
                  <c:v>5.1236749116607777E-2</c:v>
                </c:pt>
                <c:pt idx="9">
                  <c:v>-9.8619329388560158E-3</c:v>
                </c:pt>
                <c:pt idx="10">
                  <c:v>6.2135922330097085E-2</c:v>
                </c:pt>
                <c:pt idx="11">
                  <c:v>8.9219330855018583E-2</c:v>
                </c:pt>
                <c:pt idx="12">
                  <c:v>-3.6231884057971015E-3</c:v>
                </c:pt>
              </c:numCache>
            </c:numRef>
          </c:xVal>
          <c:yVal>
            <c:numRef>
              <c:f>Data!$J$31:$J$43</c:f>
              <c:numCache>
                <c:formatCode>0%</c:formatCode>
                <c:ptCount val="13"/>
                <c:pt idx="0">
                  <c:v>2.5792959219240155E-3</c:v>
                </c:pt>
                <c:pt idx="1">
                  <c:v>1.3703918162516888E-2</c:v>
                </c:pt>
                <c:pt idx="2">
                  <c:v>-4.461569661326303E-3</c:v>
                </c:pt>
                <c:pt idx="3">
                  <c:v>-2.6445182724252492E-2</c:v>
                </c:pt>
                <c:pt idx="4">
                  <c:v>-1.7738359201773836E-2</c:v>
                </c:pt>
                <c:pt idx="5">
                  <c:v>1.743435213086526E-2</c:v>
                </c:pt>
                <c:pt idx="6">
                  <c:v>-9.2626225935343257E-3</c:v>
                </c:pt>
                <c:pt idx="7">
                  <c:v>-1.4584479911942764E-2</c:v>
                </c:pt>
                <c:pt idx="8">
                  <c:v>5.4270208511853759E-3</c:v>
                </c:pt>
                <c:pt idx="9">
                  <c:v>-2.175543885971493E-2</c:v>
                </c:pt>
                <c:pt idx="10">
                  <c:v>2.938475665748393E-2</c:v>
                </c:pt>
                <c:pt idx="11">
                  <c:v>-1.0351966873706004E-2</c:v>
                </c:pt>
                <c:pt idx="12">
                  <c:v>-2.4469820554649264E-3</c:v>
                </c:pt>
              </c:numCache>
            </c:numRef>
          </c:yVal>
          <c:bubbleSize>
            <c:numRef>
              <c:f>Data!$K$31:$K$43</c:f>
              <c:numCache>
                <c:formatCode>#,##0</c:formatCode>
                <c:ptCount val="13"/>
                <c:pt idx="0">
                  <c:v>50233097.952599943</c:v>
                </c:pt>
                <c:pt idx="1">
                  <c:v>10233428.557200011</c:v>
                </c:pt>
                <c:pt idx="2">
                  <c:v>9350852.6698000021</c:v>
                </c:pt>
                <c:pt idx="3">
                  <c:v>6105005.4575999985</c:v>
                </c:pt>
                <c:pt idx="4">
                  <c:v>5971936.6260000048</c:v>
                </c:pt>
                <c:pt idx="5">
                  <c:v>4995983.9289999995</c:v>
                </c:pt>
                <c:pt idx="6">
                  <c:v>4451207.2307000039</c:v>
                </c:pt>
                <c:pt idx="7">
                  <c:v>2802555.2003000011</c:v>
                </c:pt>
                <c:pt idx="8">
                  <c:v>2690466.4596000002</c:v>
                </c:pt>
                <c:pt idx="9">
                  <c:v>2157613.0670000012</c:v>
                </c:pt>
                <c:pt idx="10">
                  <c:v>2074510.019499999</c:v>
                </c:pt>
                <c:pt idx="11">
                  <c:v>1072514.2510000011</c:v>
                </c:pt>
                <c:pt idx="12">
                  <c:v>1001432.1874000001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Data!$A$31:$A$43</c15:f>
                <c15:dlblRangeCache>
                  <c:ptCount val="13"/>
                  <c:pt idx="0">
                    <c:v>Jönköping</c:v>
                  </c:pt>
                  <c:pt idx="1">
                    <c:v>Värnamo</c:v>
                  </c:pt>
                  <c:pt idx="2">
                    <c:v>Gislaved</c:v>
                  </c:pt>
                  <c:pt idx="3">
                    <c:v>Nässjö</c:v>
                  </c:pt>
                  <c:pt idx="4">
                    <c:v>Vetlanda</c:v>
                  </c:pt>
                  <c:pt idx="5">
                    <c:v>Gnosjö</c:v>
                  </c:pt>
                  <c:pt idx="6">
                    <c:v>Tranås</c:v>
                  </c:pt>
                  <c:pt idx="7">
                    <c:v>Eksjö</c:v>
                  </c:pt>
                  <c:pt idx="8">
                    <c:v>Vaggeryd</c:v>
                  </c:pt>
                  <c:pt idx="9">
                    <c:v>Sävsjö</c:v>
                  </c:pt>
                  <c:pt idx="10">
                    <c:v>Habo</c:v>
                  </c:pt>
                  <c:pt idx="11">
                    <c:v>Mullsjö</c:v>
                  </c:pt>
                  <c:pt idx="12">
                    <c:v>Aneby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80A0-4DF7-BF01-2396C58B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in val="-2.0000000000000004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ax val="3.0000000000000006E-2"/>
          <c:min val="-6.0000000000000012E-2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 w="22225">
      <a:solidFill>
        <a:srgbClr val="000000"/>
      </a:solidFill>
    </a:ln>
  </c:sp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131889763779524E-2"/>
          <c:y val="2.3351172545425701E-2"/>
          <c:w val="0.92454227053140092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3F-41CE-BF5A-8B871F0DB3F8}"/>
              </c:ext>
            </c:extLst>
          </c:dPt>
          <c:dPt>
            <c:idx val="1"/>
            <c:invertIfNegative val="0"/>
            <c:bubble3D val="0"/>
            <c:spPr>
              <a:solidFill>
                <a:srgbClr val="E687A4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3F-41CE-BF5A-8B871F0DB3F8}"/>
              </c:ext>
            </c:extLst>
          </c:dPt>
          <c:dPt>
            <c:idx val="2"/>
            <c:invertIfNegative val="0"/>
            <c:bubble3D val="0"/>
            <c:spPr>
              <a:solidFill>
                <a:srgbClr val="465486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B3F-41CE-BF5A-8B871F0DB3F8}"/>
              </c:ext>
            </c:extLst>
          </c:dPt>
          <c:dPt>
            <c:idx val="3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B3F-41CE-BF5A-8B871F0DB3F8}"/>
              </c:ext>
            </c:extLst>
          </c:dPt>
          <c:dPt>
            <c:idx val="4"/>
            <c:invertIfNegative val="0"/>
            <c:bubble3D val="0"/>
            <c:spPr>
              <a:solidFill>
                <a:srgbClr val="FFA625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B3F-41CE-BF5A-8B871F0DB3F8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B3F-41CE-BF5A-8B871F0DB3F8}"/>
              </c:ext>
            </c:extLst>
          </c:dPt>
          <c:dPt>
            <c:idx val="6"/>
            <c:invertIfNegative val="0"/>
            <c:bubble3D val="0"/>
            <c:spPr>
              <a:solidFill>
                <a:srgbClr val="FFDBA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B3F-41CE-BF5A-8B871F0DB3F8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B3F-41CE-BF5A-8B871F0DB3F8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B3F-41CE-BF5A-8B871F0DB3F8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3B3F-41CE-BF5A-8B871F0DB3F8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3B3F-41CE-BF5A-8B871F0DB3F8}"/>
              </c:ext>
            </c:extLst>
          </c:dPt>
          <c:dPt>
            <c:idx val="11"/>
            <c:invertIfNegative val="0"/>
            <c:bubble3D val="0"/>
            <c:spPr>
              <a:solidFill>
                <a:srgbClr val="949FC7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3B3F-41CE-BF5A-8B871F0DB3F8}"/>
              </c:ext>
            </c:extLst>
          </c:dPt>
          <c:dPt>
            <c:idx val="12"/>
            <c:invertIfNegative val="0"/>
            <c:bubble3D val="0"/>
            <c:spPr>
              <a:solidFill>
                <a:srgbClr val="EFAFC3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3B3F-41CE-BF5A-8B871F0DB3F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3B3F-41CE-BF5A-8B871F0DB3F8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3B3F-41CE-BF5A-8B871F0DB3F8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3B3F-41CE-BF5A-8B871F0DB3F8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solidFill>
                  <a:srgbClr val="000000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1-3B3F-41CE-BF5A-8B871F0DB3F8}"/>
              </c:ext>
            </c:extLst>
          </c:dPt>
          <c:dLbls>
            <c:dLbl>
              <c:idx val="0"/>
              <c:layout>
                <c:manualLayout>
                  <c:x val="1.3887795275590552E-3"/>
                  <c:y val="-2.017942207406330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92AF8835-80CF-43D5-A8F1-0208FE4F2B51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34711286089237"/>
                      <c:h val="3.789086782759659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B3F-41CE-BF5A-8B871F0DB3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55424C2-7818-46BC-9ABF-51675D891189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B3F-41CE-BF5A-8B871F0DB3F8}"/>
                </c:ext>
              </c:extLst>
            </c:dLbl>
            <c:dLbl>
              <c:idx val="2"/>
              <c:layout>
                <c:manualLayout>
                  <c:x val="-0.21666666666666667"/>
                  <c:y val="-3.1045264729329209E-3"/>
                </c:manualLayout>
              </c:layout>
              <c:tx>
                <c:rich>
                  <a:bodyPr/>
                  <a:lstStyle/>
                  <a:p>
                    <a:fld id="{4354147A-7ADE-4D74-A1F9-32617D986AD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B3F-41CE-BF5A-8B871F0DB3F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432A16B-488F-45BA-8E44-A7F6680B1CA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B3F-41CE-BF5A-8B871F0DB3F8}"/>
                </c:ext>
              </c:extLst>
            </c:dLbl>
            <c:dLbl>
              <c:idx val="4"/>
              <c:layout>
                <c:manualLayout>
                  <c:x val="-4.166666666666672E-2"/>
                  <c:y val="-4.9672423566924973E-2"/>
                </c:manualLayout>
              </c:layout>
              <c:tx>
                <c:rich>
                  <a:bodyPr/>
                  <a:lstStyle/>
                  <a:p>
                    <a:fld id="{48D783F7-B839-4E03-BF7E-093539BD7FC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B3F-41CE-BF5A-8B871F0DB3F8}"/>
                </c:ext>
              </c:extLst>
            </c:dLbl>
            <c:dLbl>
              <c:idx val="5"/>
              <c:layout>
                <c:manualLayout>
                  <c:x val="-0.1361111111111111"/>
                  <c:y val="-5.5881476512790525E-2"/>
                </c:manualLayout>
              </c:layout>
              <c:tx>
                <c:rich>
                  <a:bodyPr/>
                  <a:lstStyle/>
                  <a:p>
                    <a:fld id="{5FE029B9-4360-479A-8BB0-25FFBDFE857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B3F-41CE-BF5A-8B871F0DB3F8}"/>
                </c:ext>
              </c:extLst>
            </c:dLbl>
            <c:dLbl>
              <c:idx val="6"/>
              <c:layout>
                <c:manualLayout>
                  <c:x val="-0.16111111111111112"/>
                  <c:y val="-6.2090529458656138E-3"/>
                </c:manualLayout>
              </c:layout>
              <c:tx>
                <c:rich>
                  <a:bodyPr/>
                  <a:lstStyle/>
                  <a:p>
                    <a:fld id="{FE0B0718-D142-47CA-B65C-A039F03F724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B3F-41CE-BF5A-8B871F0DB3F8}"/>
                </c:ext>
              </c:extLst>
            </c:dLbl>
            <c:dLbl>
              <c:idx val="7"/>
              <c:layout>
                <c:manualLayout>
                  <c:x val="-1.1111111111111112E-2"/>
                  <c:y val="2.4836211783462455E-2"/>
                </c:manualLayout>
              </c:layout>
              <c:tx>
                <c:rich>
                  <a:bodyPr/>
                  <a:lstStyle/>
                  <a:p>
                    <a:fld id="{393A9554-776A-4787-8582-FA77D5B4C35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B3F-41CE-BF5A-8B871F0DB3F8}"/>
                </c:ext>
              </c:extLst>
            </c:dLbl>
            <c:dLbl>
              <c:idx val="8"/>
              <c:layout>
                <c:manualLayout>
                  <c:x val="-8.3333333333334356E-3"/>
                  <c:y val="-1.0133467748736739E-2"/>
                </c:manualLayout>
              </c:layout>
              <c:tx>
                <c:rich>
                  <a:bodyPr/>
                  <a:lstStyle/>
                  <a:p>
                    <a:fld id="{2CAC0441-0A9B-4653-B1E3-B2BA9B1933A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B3F-41CE-BF5A-8B871F0DB3F8}"/>
                </c:ext>
              </c:extLst>
            </c:dLbl>
            <c:dLbl>
              <c:idx val="9"/>
              <c:layout>
                <c:manualLayout>
                  <c:x val="-8.3333333333333329E-2"/>
                  <c:y val="4.967242356692491E-2"/>
                </c:manualLayout>
              </c:layout>
              <c:tx>
                <c:rich>
                  <a:bodyPr/>
                  <a:lstStyle/>
                  <a:p>
                    <a:fld id="{30122778-9E81-4054-9519-515B3A001E6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B3F-41CE-BF5A-8B871F0DB3F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E042D42-8A13-4723-B6F7-C4A414DBF09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B3F-41CE-BF5A-8B871F0DB3F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3040C3DB-8ECD-47FA-9A97-9AD6506A02D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B3F-41CE-BF5A-8B871F0DB3F8}"/>
                </c:ext>
              </c:extLst>
            </c:dLbl>
            <c:dLbl>
              <c:idx val="12"/>
              <c:layout>
                <c:manualLayout>
                  <c:x val="-0.15277777777777779"/>
                  <c:y val="-1.2418105891731285E-2"/>
                </c:manualLayout>
              </c:layout>
              <c:tx>
                <c:rich>
                  <a:bodyPr/>
                  <a:lstStyle/>
                  <a:p>
                    <a:fld id="{88464EE4-A0E9-41D0-9FBE-DD97A14E278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3B3F-41CE-BF5A-8B871F0DB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Data!$I$31:$I$43</c:f>
              <c:numCache>
                <c:formatCode>0%</c:formatCode>
                <c:ptCount val="13"/>
                <c:pt idx="0">
                  <c:v>4.4320987654320985E-2</c:v>
                </c:pt>
                <c:pt idx="1">
                  <c:v>5.6253740275284264E-2</c:v>
                </c:pt>
                <c:pt idx="2">
                  <c:v>3.1979695431472083E-2</c:v>
                </c:pt>
                <c:pt idx="3">
                  <c:v>4.317789291882556E-2</c:v>
                </c:pt>
                <c:pt idx="4">
                  <c:v>2.2398843930635837E-2</c:v>
                </c:pt>
                <c:pt idx="5">
                  <c:v>1.3782542113323124E-2</c:v>
                </c:pt>
                <c:pt idx="6">
                  <c:v>3.3333333333333333E-2</c:v>
                </c:pt>
                <c:pt idx="7">
                  <c:v>5.7142857142857141E-2</c:v>
                </c:pt>
                <c:pt idx="8">
                  <c:v>4.53781512605042E-2</c:v>
                </c:pt>
                <c:pt idx="9">
                  <c:v>1.1952191235059761E-2</c:v>
                </c:pt>
                <c:pt idx="10">
                  <c:v>4.5703839122486288E-2</c:v>
                </c:pt>
                <c:pt idx="11">
                  <c:v>0.10181818181818182</c:v>
                </c:pt>
                <c:pt idx="12">
                  <c:v>3.7542662116040959E-2</c:v>
                </c:pt>
              </c:numCache>
            </c:numRef>
          </c:xVal>
          <c:yVal>
            <c:numRef>
              <c:f>Data!$J$31:$J$43</c:f>
              <c:numCache>
                <c:formatCode>0%</c:formatCode>
                <c:ptCount val="13"/>
                <c:pt idx="0">
                  <c:v>-1.8495341398970935E-2</c:v>
                </c:pt>
                <c:pt idx="1">
                  <c:v>-8.861275208800163E-3</c:v>
                </c:pt>
                <c:pt idx="2">
                  <c:v>-4.8648134044173647E-2</c:v>
                </c:pt>
                <c:pt idx="3">
                  <c:v>-4.1561545611472579E-2</c:v>
                </c:pt>
                <c:pt idx="4">
                  <c:v>-1.1193011193011193E-2</c:v>
                </c:pt>
                <c:pt idx="5">
                  <c:v>-1.2693039983075947E-2</c:v>
                </c:pt>
                <c:pt idx="6">
                  <c:v>-2.0348304307974335E-2</c:v>
                </c:pt>
                <c:pt idx="7">
                  <c:v>-2.2898631667132085E-2</c:v>
                </c:pt>
                <c:pt idx="8">
                  <c:v>-5.823863636363636E-2</c:v>
                </c:pt>
                <c:pt idx="9">
                  <c:v>-2.2622699386503069E-2</c:v>
                </c:pt>
                <c:pt idx="10">
                  <c:v>6.6904549509366638E-3</c:v>
                </c:pt>
                <c:pt idx="11">
                  <c:v>1.3900245298446443E-2</c:v>
                </c:pt>
                <c:pt idx="12">
                  <c:v>4.1841004184100415E-3</c:v>
                </c:pt>
              </c:numCache>
            </c:numRef>
          </c:yVal>
          <c:bubbleSize>
            <c:numRef>
              <c:f>Data!$K$31:$K$43</c:f>
              <c:numCache>
                <c:formatCode>#,##0</c:formatCode>
                <c:ptCount val="13"/>
                <c:pt idx="0">
                  <c:v>41265784.647399947</c:v>
                </c:pt>
                <c:pt idx="1">
                  <c:v>10510929.001399999</c:v>
                </c:pt>
                <c:pt idx="2">
                  <c:v>10210438.4867</c:v>
                </c:pt>
                <c:pt idx="3">
                  <c:v>6172177.6332000028</c:v>
                </c:pt>
                <c:pt idx="4">
                  <c:v>5799726.2601000052</c:v>
                </c:pt>
                <c:pt idx="5">
                  <c:v>5289041.8340000082</c:v>
                </c:pt>
                <c:pt idx="6">
                  <c:v>4359488.9615000021</c:v>
                </c:pt>
                <c:pt idx="7">
                  <c:v>3022276.6825999999</c:v>
                </c:pt>
                <c:pt idx="8">
                  <c:v>2493113.8453000002</c:v>
                </c:pt>
                <c:pt idx="9">
                  <c:v>2265818.4488999988</c:v>
                </c:pt>
                <c:pt idx="10">
                  <c:v>1930960.1624</c:v>
                </c:pt>
                <c:pt idx="11">
                  <c:v>1295966.1746999989</c:v>
                </c:pt>
                <c:pt idx="12">
                  <c:v>1146260.5967999999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Data!$A$31:$A$43</c15:f>
                <c15:dlblRangeCache>
                  <c:ptCount val="13"/>
                  <c:pt idx="0">
                    <c:v>Jönköping</c:v>
                  </c:pt>
                  <c:pt idx="1">
                    <c:v>Gislaved</c:v>
                  </c:pt>
                  <c:pt idx="2">
                    <c:v>Värnamo</c:v>
                  </c:pt>
                  <c:pt idx="3">
                    <c:v>Vetlanda</c:v>
                  </c:pt>
                  <c:pt idx="4">
                    <c:v>Nässjö</c:v>
                  </c:pt>
                  <c:pt idx="5">
                    <c:v>Gnosjö</c:v>
                  </c:pt>
                  <c:pt idx="6">
                    <c:v>Tranås</c:v>
                  </c:pt>
                  <c:pt idx="7">
                    <c:v>Eksjö</c:v>
                  </c:pt>
                  <c:pt idx="8">
                    <c:v>Vaggeryd</c:v>
                  </c:pt>
                  <c:pt idx="9">
                    <c:v>Sävsjö</c:v>
                  </c:pt>
                  <c:pt idx="10">
                    <c:v>Habo</c:v>
                  </c:pt>
                  <c:pt idx="11">
                    <c:v>Aneby</c:v>
                  </c:pt>
                  <c:pt idx="12">
                    <c:v>Mullsjö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3B3F-41CE-BF5A-8B871F0DB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0.12000000000000001"/>
          <c:min val="-2.0000000000000004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  <c:majorUnit val="2.0000000000000004E-2"/>
      </c:valAx>
      <c:valAx>
        <c:axId val="321242200"/>
        <c:scaling>
          <c:orientation val="minMax"/>
          <c:min val="-6.0000000000000012E-2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 w="22225">
      <a:solidFill>
        <a:srgbClr val="000000"/>
      </a:solidFill>
    </a:ln>
  </c:sp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9940436123343"/>
          <c:y val="3.4449384671824609E-2"/>
          <c:w val="0.86012203021645817"/>
          <c:h val="0.82539616047916264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layout>
                <c:manualLayout>
                  <c:x val="0"/>
                  <c:y val="-9.7590756356184263E-2"/>
                </c:manualLayout>
              </c:layout>
              <c:tx>
                <c:rich>
                  <a:bodyPr/>
                  <a:lstStyle/>
                  <a:p>
                    <a:fld id="{43134E8C-F317-451A-B175-F63CCA7F6EE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layout>
                <c:manualLayout>
                  <c:x val="-0.2529441951205546"/>
                  <c:y val="-1.6825992475204183E-2"/>
                </c:manualLayout>
              </c:layout>
              <c:tx>
                <c:rich>
                  <a:bodyPr/>
                  <a:lstStyle/>
                  <a:p>
                    <a:fld id="{75C0EB77-9D80-49F5-B78C-89F6EE106C6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CC77F8-18E7-4A02-A750-302E2074979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1D9ECC4-C4B3-47C7-A8EB-FF019D61D06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layout>
                <c:manualLayout>
                  <c:x val="-0.24108743597427862"/>
                  <c:y val="-1.0095595485122448E-2"/>
                </c:manualLayout>
              </c:layout>
              <c:tx>
                <c:rich>
                  <a:bodyPr/>
                  <a:lstStyle/>
                  <a:p>
                    <a:fld id="{3A3B414E-FA08-4384-8221-BEFBAFF067C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layout>
                <c:manualLayout>
                  <c:x val="-1.3832885670655402E-2"/>
                  <c:y val="1.3460793980163224E-2"/>
                </c:manualLayout>
              </c:layout>
              <c:tx>
                <c:rich>
                  <a:bodyPr/>
                  <a:lstStyle/>
                  <a:p>
                    <a:fld id="{9220BB5E-3C06-457A-AF31-D56AFB16AB9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Data!$C$31:$C$42</c:f>
              <c:numCache>
                <c:formatCode>#,##0</c:formatCode>
                <c:ptCount val="12"/>
                <c:pt idx="0">
                  <c:v>21297</c:v>
                </c:pt>
                <c:pt idx="1">
                  <c:v>19081</c:v>
                </c:pt>
                <c:pt idx="2">
                  <c:v>13906</c:v>
                </c:pt>
                <c:pt idx="3">
                  <c:v>21309</c:v>
                </c:pt>
                <c:pt idx="4">
                  <c:v>9423</c:v>
                </c:pt>
                <c:pt idx="5">
                  <c:v>11185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xVal>
          <c:yVal>
            <c:numRef>
              <c:f>Data!$D$31:$D$42</c:f>
              <c:numCache>
                <c:formatCode>#,##0</c:formatCode>
                <c:ptCount val="12"/>
                <c:pt idx="0">
                  <c:v>119464</c:v>
                </c:pt>
                <c:pt idx="1">
                  <c:v>100850</c:v>
                </c:pt>
                <c:pt idx="2">
                  <c:v>76357</c:v>
                </c:pt>
                <c:pt idx="3">
                  <c:v>76041</c:v>
                </c:pt>
                <c:pt idx="4">
                  <c:v>55253</c:v>
                </c:pt>
                <c:pt idx="5">
                  <c:v>54866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bubbleSize>
            <c:numRef>
              <c:f>Data!$E$31:$E$42</c:f>
              <c:numCache>
                <c:formatCode>#,##0</c:formatCode>
                <c:ptCount val="12"/>
                <c:pt idx="0">
                  <c:v>109093569.79719999</c:v>
                </c:pt>
                <c:pt idx="1">
                  <c:v>95765680.095000029</c:v>
                </c:pt>
                <c:pt idx="2">
                  <c:v>73901741.25500001</c:v>
                </c:pt>
                <c:pt idx="3">
                  <c:v>70658922.831600025</c:v>
                </c:pt>
                <c:pt idx="4">
                  <c:v>58711864.393800013</c:v>
                </c:pt>
                <c:pt idx="5">
                  <c:v>46109148.984499998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Data!$A$31:$A$36</c15:f>
                <c15:dlblRangeCache>
                  <c:ptCount val="6"/>
                  <c:pt idx="0">
                    <c:v>Östergötlands län</c:v>
                  </c:pt>
                  <c:pt idx="1">
                    <c:v>Jönköpings län</c:v>
                  </c:pt>
                  <c:pt idx="2">
                    <c:v>Örebro län</c:v>
                  </c:pt>
                  <c:pt idx="3">
                    <c:v>Hallands län</c:v>
                  </c:pt>
                  <c:pt idx="4">
                    <c:v>Kronobergs län</c:v>
                  </c:pt>
                  <c:pt idx="5">
                    <c:v>Kalmar län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9525"/>
        </c:spPr>
        <c:crossAx val="321242200"/>
        <c:crosses val="autoZero"/>
        <c:crossBetween val="midCat"/>
      </c:valAx>
      <c:valAx>
        <c:axId val="321242200"/>
        <c:scaling>
          <c:orientation val="minMax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 w="19050">
      <a:solidFill>
        <a:srgbClr val="FFFFFF"/>
      </a:solidFill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62154431074131E-2"/>
          <c:y val="2.0383555640765796E-2"/>
          <c:w val="0.9221343487136755"/>
          <c:h val="0.91166059543699152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layout>
                <c:manualLayout>
                  <c:x val="-4.4195112722846173E-2"/>
                  <c:y val="-9.1704524758483355E-2"/>
                </c:manualLayout>
              </c:layout>
              <c:tx>
                <c:rich>
                  <a:bodyPr/>
                  <a:lstStyle/>
                  <a:p>
                    <a:fld id="{2576F1E6-0F57-454C-A17D-B59D5256E04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layout>
                <c:manualLayout>
                  <c:x val="-0.23302877617500631"/>
                  <c:y val="2.377524715960673E-2"/>
                </c:manualLayout>
              </c:layout>
              <c:tx>
                <c:rich>
                  <a:bodyPr/>
                  <a:lstStyle/>
                  <a:p>
                    <a:fld id="{D507F4A9-FF80-49BD-A9DA-29E5CEF9159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layout>
                <c:manualLayout>
                  <c:x val="-0.14262968196918491"/>
                  <c:y val="-8.8308060878539568E-2"/>
                </c:manualLayout>
              </c:layout>
              <c:tx>
                <c:rich>
                  <a:bodyPr/>
                  <a:lstStyle/>
                  <a:p>
                    <a:fld id="{78B9253D-8292-4F78-8AE9-D9E5031CBCB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layout>
                <c:manualLayout>
                  <c:x val="-2.0088687601293649E-3"/>
                  <c:y val="-6.2267785142869345E-17"/>
                </c:manualLayout>
              </c:layout>
              <c:tx>
                <c:rich>
                  <a:bodyPr/>
                  <a:lstStyle/>
                  <a:p>
                    <a:fld id="{47F3CBC0-B959-4827-A78C-23657F0205E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layout>
                <c:manualLayout>
                  <c:x val="-0.2229844323743595"/>
                  <c:y val="-3.3964638799438271E-2"/>
                </c:manualLayout>
              </c:layout>
              <c:tx>
                <c:rich>
                  <a:bodyPr/>
                  <a:lstStyle/>
                  <a:p>
                    <a:fld id="{F253E2ED-DDA3-4113-A312-F31E363D4E5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layout>
                <c:manualLayout>
                  <c:x val="-1.8079818841164358E-2"/>
                  <c:y val="3.3964638799438271E-2"/>
                </c:manualLayout>
              </c:layout>
              <c:tx>
                <c:rich>
                  <a:bodyPr/>
                  <a:lstStyle/>
                  <a:p>
                    <a:fld id="{6FF0785D-3D45-4D48-9867-9988895CF35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layout>
                <c:manualLayout>
                  <c:x val="-1.6070950081034919E-2"/>
                  <c:y val="3.3964638799438271E-2"/>
                </c:manualLayout>
              </c:layout>
              <c:tx>
                <c:rich>
                  <a:bodyPr/>
                  <a:lstStyle/>
                  <a:p>
                    <a:fld id="{413058E3-6780-4C42-B2BA-54E85A9919F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layout>
                <c:manualLayout>
                  <c:x val="-2.0088687601293721E-2"/>
                  <c:y val="2.3775247159606668E-2"/>
                </c:manualLayout>
              </c:layout>
              <c:tx>
                <c:rich>
                  <a:bodyPr/>
                  <a:lstStyle/>
                  <a:p>
                    <a:fld id="{C081A04B-465D-462F-864D-AC2FCA2CE8D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layout>
                <c:manualLayout>
                  <c:x val="-2.0088687601293648E-2"/>
                  <c:y val="3.0568174919494446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Data!$I$31:$I$42</c:f>
              <c:numCache>
                <c:formatCode>0%</c:formatCode>
                <c:ptCount val="12"/>
                <c:pt idx="0">
                  <c:v>0.26391691394658756</c:v>
                </c:pt>
                <c:pt idx="1">
                  <c:v>0.23677728804770548</c:v>
                </c:pt>
                <c:pt idx="2">
                  <c:v>0.29249930290919229</c:v>
                </c:pt>
                <c:pt idx="3">
                  <c:v>0.30697988223748773</c:v>
                </c:pt>
                <c:pt idx="4">
                  <c:v>0.21964794201397878</c:v>
                </c:pt>
                <c:pt idx="5">
                  <c:v>0.19779396016277576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xVal>
          <c:yVal>
            <c:numRef>
              <c:f>Data!$J$31:$J$42</c:f>
              <c:numCache>
                <c:formatCode>0%</c:formatCode>
                <c:ptCount val="12"/>
                <c:pt idx="0">
                  <c:v>0.11248312147879126</c:v>
                </c:pt>
                <c:pt idx="1">
                  <c:v>5.8714845103247003E-2</c:v>
                </c:pt>
                <c:pt idx="2">
                  <c:v>6.434256561798693E-2</c:v>
                </c:pt>
                <c:pt idx="3">
                  <c:v>6.3213087248322142E-2</c:v>
                </c:pt>
                <c:pt idx="4">
                  <c:v>7.7056530214424948E-2</c:v>
                </c:pt>
                <c:pt idx="5">
                  <c:v>-1.0924430343236226E-2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yVal>
          <c:bubbleSize>
            <c:numRef>
              <c:f>Data!$K$31:$K$42</c:f>
              <c:numCache>
                <c:formatCode>#,##0</c:formatCode>
                <c:ptCount val="12"/>
                <c:pt idx="0">
                  <c:v>109093569.79719999</c:v>
                </c:pt>
                <c:pt idx="1">
                  <c:v>95765680.095000029</c:v>
                </c:pt>
                <c:pt idx="2">
                  <c:v>73901741.25500001</c:v>
                </c:pt>
                <c:pt idx="3">
                  <c:v>70658922.831600025</c:v>
                </c:pt>
                <c:pt idx="4">
                  <c:v>58711864.393800013</c:v>
                </c:pt>
                <c:pt idx="5">
                  <c:v>46109148.984499998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Data!$A$31:$A$42</c15:f>
                <c15:dlblRangeCache>
                  <c:ptCount val="12"/>
                  <c:pt idx="0">
                    <c:v>Östergötlands län</c:v>
                  </c:pt>
                  <c:pt idx="1">
                    <c:v>Jönköpings län</c:v>
                  </c:pt>
                  <c:pt idx="2">
                    <c:v>Örebro län</c:v>
                  </c:pt>
                  <c:pt idx="3">
                    <c:v>Hallands län</c:v>
                  </c:pt>
                  <c:pt idx="4">
                    <c:v>Kronobergs län</c:v>
                  </c:pt>
                  <c:pt idx="5">
                    <c:v>Kalmar län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0.4"/>
          <c:min val="-5.000000000000001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crossAx val="321242200"/>
        <c:crossesAt val="0"/>
        <c:crossBetween val="midCat"/>
      </c:valAx>
      <c:valAx>
        <c:axId val="321242200"/>
        <c:scaling>
          <c:orientation val="minMax"/>
          <c:min val="-2.0000000000000004E-2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257146414186301E-2"/>
          <c:y val="2.4261264726784328E-2"/>
          <c:w val="0.91590684177185744"/>
          <c:h val="0.92284639008153835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layout>
                <c:manualLayout>
                  <c:x val="-7.7791183655643546E-3"/>
                  <c:y val="1.324840099884598E-2"/>
                </c:manualLayout>
              </c:layout>
              <c:tx>
                <c:rich>
                  <a:bodyPr/>
                  <a:lstStyle/>
                  <a:p>
                    <a:fld id="{98B1BEF3-809A-48FA-B8F9-586BA3063B5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layout>
                <c:manualLayout>
                  <c:x val="-0.23337355096693063"/>
                  <c:y val="-1.3248400998846041E-2"/>
                </c:manualLayout>
              </c:layout>
              <c:tx>
                <c:rich>
                  <a:bodyPr/>
                  <a:lstStyle/>
                  <a:p>
                    <a:fld id="{873DC6FF-54DB-49D0-8FB4-B9A5845C835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layout>
                <c:manualLayout>
                  <c:x val="-5.8343387741733015E-3"/>
                  <c:y val="-6.6242004994229902E-3"/>
                </c:manualLayout>
              </c:layout>
              <c:tx>
                <c:rich>
                  <a:bodyPr/>
                  <a:lstStyle/>
                  <a:p>
                    <a:fld id="{A70F8FB9-8EEF-4CD1-9D47-4C7C53A6EE2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layout>
                <c:manualLayout>
                  <c:x val="-1.1668677548346603E-2"/>
                  <c:y val="1.6560501248557416E-2"/>
                </c:manualLayout>
              </c:layout>
              <c:tx>
                <c:rich>
                  <a:bodyPr/>
                  <a:lstStyle/>
                  <a:p>
                    <a:fld id="{39FF734D-E1F7-46B3-A541-19CE6A43A5F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layout>
                <c:manualLayout>
                  <c:x val="-9.7238979569554424E-3"/>
                  <c:y val="3.3121002497114951E-3"/>
                </c:manualLayout>
              </c:layout>
              <c:tx>
                <c:rich>
                  <a:bodyPr/>
                  <a:lstStyle/>
                  <a:p>
                    <a:fld id="{40B11452-9CA5-494B-B201-17C4E00B075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6478F5D-D395-412C-99EC-9348420E57D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layout>
                <c:manualLayout>
                  <c:x val="-3.1116473462257419E-2"/>
                  <c:y val="8.280250624278726E-2"/>
                </c:manualLayout>
              </c:layout>
              <c:tx>
                <c:rich>
                  <a:bodyPr/>
                  <a:lstStyle/>
                  <a:p>
                    <a:fld id="{755C0D98-42D6-42F1-8D8D-063AC7F7111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layout>
                <c:manualLayout>
                  <c:x val="-0.14099644380972831"/>
                  <c:y val="1.656050124855747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00" b="1"/>
                    </a:pP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4846915985367"/>
                      <c:h val="5.3672714944222405E-2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Data!$L$31:$L$42</c:f>
              <c:numCache>
                <c:formatCode>0%</c:formatCode>
                <c:ptCount val="12"/>
                <c:pt idx="0">
                  <c:v>0.35512289704280409</c:v>
                </c:pt>
                <c:pt idx="1">
                  <c:v>0.21832440991119656</c:v>
                </c:pt>
                <c:pt idx="2">
                  <c:v>0.29543206320414095</c:v>
                </c:pt>
                <c:pt idx="3">
                  <c:v>0.29757180138967981</c:v>
                </c:pt>
                <c:pt idx="4">
                  <c:v>0.41903222963525721</c:v>
                </c:pt>
                <c:pt idx="5">
                  <c:v>8.9136934110252128E-2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xVal>
          <c:yVal>
            <c:numRef>
              <c:f>Data!$M$31:$M$42</c:f>
              <c:numCache>
                <c:formatCode>#\ ##0.0</c:formatCode>
                <c:ptCount val="12"/>
                <c:pt idx="0">
                  <c:v>11.47604486604811</c:v>
                </c:pt>
                <c:pt idx="1">
                  <c:v>18.215467385597091</c:v>
                </c:pt>
                <c:pt idx="2">
                  <c:v>20.44344327648415</c:v>
                </c:pt>
                <c:pt idx="3">
                  <c:v>18.58288022475767</c:v>
                </c:pt>
                <c:pt idx="4">
                  <c:v>22.221724590605501</c:v>
                </c:pt>
                <c:pt idx="5">
                  <c:v>13.818579011384079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bubbleSize>
            <c:numRef>
              <c:f>Data!$N$31:$N$42</c:f>
              <c:numCache>
                <c:formatCode>#,##0</c:formatCode>
                <c:ptCount val="12"/>
                <c:pt idx="0">
                  <c:v>109093569.79719999</c:v>
                </c:pt>
                <c:pt idx="1">
                  <c:v>95765680.095000029</c:v>
                </c:pt>
                <c:pt idx="2">
                  <c:v>73901741.25500001</c:v>
                </c:pt>
                <c:pt idx="3">
                  <c:v>70658922.831600025</c:v>
                </c:pt>
                <c:pt idx="4">
                  <c:v>58711864.393800013</c:v>
                </c:pt>
                <c:pt idx="5">
                  <c:v>46109148.984499998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Data!$A$31:$A$42</c15:f>
                <c15:dlblRangeCache>
                  <c:ptCount val="12"/>
                  <c:pt idx="0">
                    <c:v>Östergötlands län</c:v>
                  </c:pt>
                  <c:pt idx="1">
                    <c:v>Jönköpings län</c:v>
                  </c:pt>
                  <c:pt idx="2">
                    <c:v>Örebro län</c:v>
                  </c:pt>
                  <c:pt idx="3">
                    <c:v>Hallands län</c:v>
                  </c:pt>
                  <c:pt idx="4">
                    <c:v>Kronobergs län</c:v>
                  </c:pt>
                  <c:pt idx="5">
                    <c:v>Kalmar län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in val="-5.000000000000001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crossAx val="321242200"/>
        <c:crossesAt val="0"/>
        <c:crossBetween val="midCat"/>
        <c:majorUnit val="0.1"/>
      </c:valAx>
      <c:valAx>
        <c:axId val="321242200"/>
        <c:scaling>
          <c:orientation val="minMax"/>
          <c:min val="-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4925">
            <a:solidFill>
              <a:srgbClr val="FF0000"/>
            </a:solidFill>
          </a:ln>
        </c:sp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sv-SE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6990334475338E-2"/>
          <c:y val="2.3351172545425701E-2"/>
          <c:w val="0.92454227053140092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solidFill>
                <a:srgbClr val="19504D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0A0-4DF7-BF01-2396C58B1B1E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0A0-4DF7-BF01-2396C58B1B1E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0A0-4DF7-BF01-2396C58B1B1E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0A0-4DF7-BF01-2396C58B1B1E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0A0-4DF7-BF01-2396C58B1B1E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0A0-4DF7-BF01-2396C58B1B1E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0A0-4DF7-BF01-2396C58B1B1E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0A0-4DF7-BF01-2396C58B1B1E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0A0-4DF7-BF01-2396C58B1B1E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80A0-4DF7-BF01-2396C58B1B1E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80A0-4DF7-BF01-2396C58B1B1E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80A0-4DF7-BF01-2396C58B1B1E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rgbClr val="19504D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9-80A0-4DF7-BF01-2396C58B1B1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80A0-4DF7-BF01-2396C58B1B1E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80A0-4DF7-BF01-2396C58B1B1E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80A0-4DF7-BF01-2396C58B1B1E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solidFill>
                  <a:srgbClr val="19504D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1-80A0-4DF7-BF01-2396C58B1B1E}"/>
              </c:ext>
            </c:extLst>
          </c:dPt>
          <c:dLbls>
            <c:dLbl>
              <c:idx val="0"/>
              <c:layout>
                <c:manualLayout>
                  <c:x val="-1.4555682142486173E-2"/>
                  <c:y val="-1.39703691281976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E2174421-8879-49CB-96B2-1286F0C80979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62068566559543"/>
                      <c:h val="3.231812058323051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0A0-4DF7-BF01-2396C58B1B1E}"/>
                </c:ext>
              </c:extLst>
            </c:dLbl>
            <c:dLbl>
              <c:idx val="1"/>
              <c:layout>
                <c:manualLayout>
                  <c:x val="-2.0167702728515497E-2"/>
                  <c:y val="-8.692674124211866E-2"/>
                </c:manualLayout>
              </c:layout>
              <c:tx>
                <c:rich>
                  <a:bodyPr/>
                  <a:lstStyle/>
                  <a:p>
                    <a:fld id="{DFDB8F2F-21E7-4469-8DEE-FC18CB9D4C4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14917657243427"/>
                      <c:h val="8.509507062308824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0A0-4DF7-BF01-2396C58B1B1E}"/>
                </c:ext>
              </c:extLst>
            </c:dLbl>
            <c:dLbl>
              <c:idx val="2"/>
              <c:layout>
                <c:manualLayout>
                  <c:x val="-0.30539664131752048"/>
                  <c:y val="-3.104526472932807E-2"/>
                </c:manualLayout>
              </c:layout>
              <c:tx>
                <c:rich>
                  <a:bodyPr/>
                  <a:lstStyle/>
                  <a:p>
                    <a:fld id="{939F641C-1E81-4C2B-86EC-D0A793FB489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0A0-4DF7-BF01-2396C58B1B1E}"/>
                </c:ext>
              </c:extLst>
            </c:dLbl>
            <c:dLbl>
              <c:idx val="3"/>
              <c:layout>
                <c:manualLayout>
                  <c:x val="-1.4405501948939641E-3"/>
                  <c:y val="-9.0031267715051405E-2"/>
                </c:manualLayout>
              </c:layout>
              <c:tx>
                <c:rich>
                  <a:bodyPr/>
                  <a:lstStyle/>
                  <a:p>
                    <a:fld id="{C61378EC-E87D-4336-B17E-17E01F8F116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98640982677553"/>
                      <c:h val="8.509507062308824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0A0-4DF7-BF01-2396C58B1B1E}"/>
                </c:ext>
              </c:extLst>
            </c:dLbl>
            <c:dLbl>
              <c:idx val="4"/>
              <c:layout>
                <c:manualLayout>
                  <c:x val="-0.25929903508091356"/>
                  <c:y val="-9.0031267715051391E-2"/>
                </c:manualLayout>
              </c:layout>
              <c:tx>
                <c:rich>
                  <a:bodyPr/>
                  <a:lstStyle/>
                  <a:p>
                    <a:fld id="{8266730F-1D2C-4740-9B3A-F20035F866D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0A0-4DF7-BF01-2396C58B1B1E}"/>
                </c:ext>
              </c:extLst>
            </c:dLbl>
            <c:dLbl>
              <c:idx val="5"/>
              <c:layout>
                <c:manualLayout>
                  <c:x val="-0.32988599463071777"/>
                  <c:y val="-1.552263236466517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1A1E5EBB-AD79-4EAA-9040-59C9AE6C6A36}" type="CELLRANGE">
                      <a:rPr lang="en-US" dirty="0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92674337199451"/>
                      <c:h val="5.030897371932782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0A0-4DF7-BF01-2396C58B1B1E}"/>
                </c:ext>
              </c:extLst>
            </c:dLbl>
            <c:dLbl>
              <c:idx val="6"/>
              <c:layout>
                <c:manualLayout>
                  <c:x val="-0.1411739190996085"/>
                  <c:y val="-6.5195055931588947E-2"/>
                </c:manualLayout>
              </c:layout>
              <c:tx>
                <c:rich>
                  <a:bodyPr/>
                  <a:lstStyle/>
                  <a:p>
                    <a:fld id="{9D9C0BF8-6FE2-4592-B417-CC553B14FFA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65088050511364"/>
                      <c:h val="8.509507062308824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0A0-4DF7-BF01-2396C58B1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Data!$I$31:$I$37</c:f>
              <c:numCache>
                <c:formatCode>0%</c:formatCode>
                <c:ptCount val="7"/>
                <c:pt idx="0">
                  <c:v>4.1846968385684469E-2</c:v>
                </c:pt>
                <c:pt idx="1">
                  <c:v>4.5252225519287835E-2</c:v>
                </c:pt>
                <c:pt idx="2">
                  <c:v>4.4482731615631606E-2</c:v>
                </c:pt>
                <c:pt idx="3">
                  <c:v>5.8194466074858536E-2</c:v>
                </c:pt>
                <c:pt idx="4">
                  <c:v>2.4805502311421805E-2</c:v>
                </c:pt>
                <c:pt idx="5">
                  <c:v>2.6077097505668934E-2</c:v>
                </c:pt>
                <c:pt idx="6">
                  <c:v>#N/A</c:v>
                </c:pt>
              </c:numCache>
            </c:numRef>
          </c:xVal>
          <c:yVal>
            <c:numRef>
              <c:f>Data!$J$31:$J$37</c:f>
              <c:numCache>
                <c:formatCode>0%</c:formatCode>
                <c:ptCount val="7"/>
                <c:pt idx="0">
                  <c:v>2.0441979463580479E-2</c:v>
                </c:pt>
                <c:pt idx="1">
                  <c:v>7.5533820752433064E-3</c:v>
                </c:pt>
                <c:pt idx="2">
                  <c:v>8.4730622974249041E-3</c:v>
                </c:pt>
                <c:pt idx="3">
                  <c:v>2.8168279387600741E-3</c:v>
                </c:pt>
                <c:pt idx="4">
                  <c:v>1.8094894461482953E-2</c:v>
                </c:pt>
                <c:pt idx="5">
                  <c:v>-1.6633931830427755E-2</c:v>
                </c:pt>
                <c:pt idx="6">
                  <c:v>#N/A</c:v>
                </c:pt>
              </c:numCache>
            </c:numRef>
          </c:yVal>
          <c:bubbleSize>
            <c:numRef>
              <c:f>Data!$K$31:$K$37</c:f>
              <c:numCache>
                <c:formatCode>#,##0</c:formatCode>
                <c:ptCount val="7"/>
                <c:pt idx="0">
                  <c:v>108359949.62719969</c:v>
                </c:pt>
                <c:pt idx="1">
                  <c:v>103234585.3126999</c:v>
                </c:pt>
                <c:pt idx="2">
                  <c:v>74080002.042500049</c:v>
                </c:pt>
                <c:pt idx="3">
                  <c:v>67546772.343000025</c:v>
                </c:pt>
                <c:pt idx="4">
                  <c:v>57680592.818799928</c:v>
                </c:pt>
                <c:pt idx="5">
                  <c:v>46451475.539000057</c:v>
                </c:pt>
                <c:pt idx="6">
                  <c:v>0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Data!$A$31:$A$37</c15:f>
                <c15:dlblRangeCache>
                  <c:ptCount val="7"/>
                  <c:pt idx="0">
                    <c:v>Östergötlands län</c:v>
                  </c:pt>
                  <c:pt idx="1">
                    <c:v>Jönköpings län</c:v>
                  </c:pt>
                  <c:pt idx="2">
                    <c:v>Örebro län</c:v>
                  </c:pt>
                  <c:pt idx="3">
                    <c:v>Hallands län</c:v>
                  </c:pt>
                  <c:pt idx="4">
                    <c:v>Kronobergs län</c:v>
                  </c:pt>
                  <c:pt idx="5">
                    <c:v>Kalmar län</c:v>
                  </c:pt>
                  <c:pt idx="6">
                    <c:v>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80A0-4DF7-BF01-2396C58B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in val="-2.0000000000000004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in val="-4.0000000000000008E-2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 w="22225">
      <a:solidFill>
        <a:srgbClr val="00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30214051231022"/>
          <c:y val="0.16816840293407806"/>
          <c:w val="0.45755330584744297"/>
          <c:h val="0.692028640844449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79-40AE-BAE3-0D93C36B1809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79-40AE-BAE3-0D93C36B1809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79-40AE-BAE3-0D93C36B180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79-40AE-BAE3-0D93C36B1809}"/>
              </c:ext>
            </c:extLst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79-40AE-BAE3-0D93C36B1809}"/>
              </c:ext>
            </c:extLst>
          </c:dPt>
          <c:dLbls>
            <c:dLbl>
              <c:idx val="0"/>
              <c:layout>
                <c:manualLayout>
                  <c:x val="-2.3204276749186799E-2"/>
                  <c:y val="-1.44730103428462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79-40AE-BAE3-0D93C36B1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Branscher!$I$64:$I$68</c:f>
              <c:strCache>
                <c:ptCount val="5"/>
                <c:pt idx="0">
                  <c:v>Andra Bolagsformer</c:v>
                </c:pt>
                <c:pt idx="1">
                  <c:v>Aktiebolag</c:v>
                </c:pt>
                <c:pt idx="2">
                  <c:v>Kommun</c:v>
                </c:pt>
                <c:pt idx="3">
                  <c:v>Landsting</c:v>
                </c:pt>
                <c:pt idx="4">
                  <c:v>Statlig Verksamhet</c:v>
                </c:pt>
              </c:strCache>
            </c:strRef>
          </c:cat>
          <c:val>
            <c:numRef>
              <c:f>Branscher!$J$64:$J$68</c:f>
              <c:numCache>
                <c:formatCode>#,##0</c:formatCode>
                <c:ptCount val="5"/>
                <c:pt idx="0">
                  <c:v>187229</c:v>
                </c:pt>
                <c:pt idx="1">
                  <c:v>2851626</c:v>
                </c:pt>
                <c:pt idx="2">
                  <c:v>690482</c:v>
                </c:pt>
                <c:pt idx="3">
                  <c:v>273051</c:v>
                </c:pt>
                <c:pt idx="4">
                  <c:v>257902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79-40AE-BAE3-0D93C36B1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775248125889232E-2"/>
          <c:y val="0.7989116297049057"/>
          <c:w val="0.93311248872369656"/>
          <c:h val="0.1819317281183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131889763779524E-2"/>
          <c:y val="2.3351172545425701E-2"/>
          <c:w val="0.92454227053140092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3F-41CE-BF5A-8B871F0DB3F8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3F-41CE-BF5A-8B871F0DB3F8}"/>
              </c:ext>
            </c:extLst>
          </c:dPt>
          <c:dPt>
            <c:idx val="2"/>
            <c:invertIfNegative val="0"/>
            <c:bubble3D val="0"/>
            <c:spPr>
              <a:solidFill>
                <a:srgbClr val="E687A4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B3F-41CE-BF5A-8B871F0DB3F8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B3F-41CE-BF5A-8B871F0DB3F8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B3F-41CE-BF5A-8B871F0DB3F8}"/>
              </c:ext>
            </c:extLst>
          </c:dPt>
          <c:dPt>
            <c:idx val="5"/>
            <c:invertIfNegative val="0"/>
            <c:bubble3D val="0"/>
            <c:spPr>
              <a:solidFill>
                <a:srgbClr val="A7224B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B3F-41CE-BF5A-8B871F0DB3F8}"/>
              </c:ext>
            </c:extLst>
          </c:dPt>
          <c:dPt>
            <c:idx val="6"/>
            <c:invertIfNegative val="0"/>
            <c:bubble3D val="0"/>
            <c:spPr>
              <a:solidFill>
                <a:srgbClr val="E687A4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B3F-41CE-BF5A-8B871F0DB3F8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B3F-41CE-BF5A-8B871F0DB3F8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B3F-41CE-BF5A-8B871F0DB3F8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3B3F-41CE-BF5A-8B871F0DB3F8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3B3F-41CE-BF5A-8B871F0DB3F8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3B3F-41CE-BF5A-8B871F0DB3F8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9-3B3F-41CE-BF5A-8B871F0DB3F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3B3F-41CE-BF5A-8B871F0DB3F8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3B3F-41CE-BF5A-8B871F0DB3F8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3B3F-41CE-BF5A-8B871F0DB3F8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solidFill>
                  <a:srgbClr val="000000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1-3B3F-41CE-BF5A-8B871F0DB3F8}"/>
              </c:ext>
            </c:extLst>
          </c:dPt>
          <c:dLbls>
            <c:dLbl>
              <c:idx val="0"/>
              <c:layout>
                <c:manualLayout>
                  <c:x val="-2.0833333333333332E-2"/>
                  <c:y val="-1.241822811718297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64230560-BF05-4D7C-858B-827A741DBE48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87510936132983"/>
                      <c:h val="5.341350019226062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B3F-41CE-BF5A-8B871F0DB3F8}"/>
                </c:ext>
              </c:extLst>
            </c:dLbl>
            <c:dLbl>
              <c:idx val="1"/>
              <c:layout>
                <c:manualLayout>
                  <c:x val="-7.3611111111111113E-2"/>
                  <c:y val="-8.537447800565219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8EE84BE7-D9BE-4E97-958E-AA6AFDD7A71E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80555555555558"/>
                      <c:h val="5.094527942082736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B3F-41CE-BF5A-8B871F0DB3F8}"/>
                </c:ext>
              </c:extLst>
            </c:dLbl>
            <c:dLbl>
              <c:idx val="2"/>
              <c:layout>
                <c:manualLayout>
                  <c:x val="-4.1666666666666664E-2"/>
                  <c:y val="1.086584265526482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FA363163-BAA6-48B1-A77E-89EFCE4839F9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62489063867018"/>
                      <c:h val="4.409992077346221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B3F-41CE-BF5A-8B871F0DB3F8}"/>
                </c:ext>
              </c:extLst>
            </c:dLbl>
            <c:dLbl>
              <c:idx val="3"/>
              <c:layout>
                <c:manualLayout>
                  <c:x val="-5.1388888888888887E-2"/>
                  <c:y val="-2.328394854699616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27FED2AC-7B3D-45E5-8AD6-B6896033B5A4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35564304461944"/>
                      <c:h val="5.094527942082736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B3F-41CE-BF5A-8B871F0DB3F8}"/>
                </c:ext>
              </c:extLst>
            </c:dLbl>
            <c:dLbl>
              <c:idx val="4"/>
              <c:layout>
                <c:manualLayout>
                  <c:x val="-0.32361111111111113"/>
                  <c:y val="-2.328394854699605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D4EAD91E-FFCA-48B3-AD3E-C6C7FF7D5BC9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68044619422571"/>
                      <c:h val="5.651802666519344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B3F-41CE-BF5A-8B871F0DB3F8}"/>
                </c:ext>
              </c:extLst>
            </c:dLbl>
            <c:dLbl>
              <c:idx val="5"/>
              <c:layout>
                <c:manualLayout>
                  <c:x val="-0.29305555555555557"/>
                  <c:y val="-9.313579418798421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48FDD168-F199-4770-A6B0-A4D406CE5856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51377952755907"/>
                      <c:h val="5.094527942082736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B3F-41CE-BF5A-8B871F0DB3F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B3F-41CE-BF5A-8B871F0DB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Data!$I$31:$I$37</c:f>
              <c:numCache>
                <c:formatCode>0%</c:formatCode>
                <c:ptCount val="7"/>
                <c:pt idx="0">
                  <c:v>4.0654776447593452E-2</c:v>
                </c:pt>
                <c:pt idx="1">
                  <c:v>4.1709886990227658E-2</c:v>
                </c:pt>
                <c:pt idx="2">
                  <c:v>4.2663267601409614E-2</c:v>
                </c:pt>
                <c:pt idx="3">
                  <c:v>4.5378728414442702E-2</c:v>
                </c:pt>
                <c:pt idx="4">
                  <c:v>3.6747717020574319E-2</c:v>
                </c:pt>
                <c:pt idx="5">
                  <c:v>2.9926335174953959E-2</c:v>
                </c:pt>
                <c:pt idx="6">
                  <c:v>#N/A</c:v>
                </c:pt>
              </c:numCache>
            </c:numRef>
          </c:xVal>
          <c:yVal>
            <c:numRef>
              <c:f>Data!$J$31:$J$37</c:f>
              <c:numCache>
                <c:formatCode>0%</c:formatCode>
                <c:ptCount val="7"/>
                <c:pt idx="0">
                  <c:v>5.1069772920400141E-3</c:v>
                </c:pt>
                <c:pt idx="1">
                  <c:v>-3.0707866788408863E-2</c:v>
                </c:pt>
                <c:pt idx="2">
                  <c:v>-3.3822599013033028E-2</c:v>
                </c:pt>
                <c:pt idx="3">
                  <c:v>-1.1144633150407033E-2</c:v>
                </c:pt>
                <c:pt idx="4">
                  <c:v>-2.0909751386600037E-2</c:v>
                </c:pt>
                <c:pt idx="5">
                  <c:v>-3.0224830316742082E-2</c:v>
                </c:pt>
                <c:pt idx="6">
                  <c:v>#N/A</c:v>
                </c:pt>
              </c:numCache>
            </c:numRef>
          </c:yVal>
          <c:bubbleSize>
            <c:numRef>
              <c:f>Data!$K$31:$K$37</c:f>
              <c:numCache>
                <c:formatCode>#,##0</c:formatCode>
                <c:ptCount val="7"/>
                <c:pt idx="0">
                  <c:v>109093569.79719999</c:v>
                </c:pt>
                <c:pt idx="1">
                  <c:v>95765680.094999909</c:v>
                </c:pt>
                <c:pt idx="2">
                  <c:v>73901741.25500004</c:v>
                </c:pt>
                <c:pt idx="3">
                  <c:v>70658922.831600219</c:v>
                </c:pt>
                <c:pt idx="4">
                  <c:v>58711864.39380002</c:v>
                </c:pt>
                <c:pt idx="5">
                  <c:v>46109148.984500051</c:v>
                </c:pt>
                <c:pt idx="6">
                  <c:v>0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Data!$A$31:$A$37</c15:f>
                <c15:dlblRangeCache>
                  <c:ptCount val="7"/>
                  <c:pt idx="0">
                    <c:v>Östergötlands län</c:v>
                  </c:pt>
                  <c:pt idx="1">
                    <c:v>Jönköpings län</c:v>
                  </c:pt>
                  <c:pt idx="2">
                    <c:v>Örebro län</c:v>
                  </c:pt>
                  <c:pt idx="3">
                    <c:v>Hallands län</c:v>
                  </c:pt>
                  <c:pt idx="4">
                    <c:v>Kronobergs län</c:v>
                  </c:pt>
                  <c:pt idx="5">
                    <c:v>Kalmar län</c:v>
                  </c:pt>
                  <c:pt idx="6">
                    <c:v>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3B3F-41CE-BF5A-8B871F0DB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8.0000000000000016E-2"/>
          <c:min val="-2.0000000000000004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ax val="3.0000000000000006E-2"/>
          <c:min val="-4.0000000000000008E-2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 w="22225">
      <a:solidFill>
        <a:srgbClr val="000000"/>
      </a:solidFill>
    </a:ln>
  </c:sp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007085346215805E-2"/>
          <c:y val="2.461058201058201E-2"/>
          <c:w val="0.92358524414364074"/>
          <c:h val="0.91857141065246106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layout>
                <c:manualLayout>
                  <c:x val="-3.4766505636070852E-2"/>
                  <c:y val="-9.0714285714285733E-2"/>
                </c:manualLayout>
              </c:layout>
              <c:tx>
                <c:rich>
                  <a:bodyPr/>
                  <a:lstStyle/>
                  <a:p>
                    <a:fld id="{F9DC0E03-0F8D-4CB0-9835-FE8A7BF8CBD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1F482D-F2C0-4130-89CC-255E9102D3A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D48194F-420E-4593-9945-CC9CA63C5C1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B67F0BD-3C1D-44E6-A041-06FE1B51D09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layout>
                <c:manualLayout>
                  <c:x val="-2.351851851851848E-2"/>
                  <c:y val="-2.68783068783068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87279C9A-2520-4038-8042-44471B5E0908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47777777777777"/>
                      <c:h val="7.7964021164021166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0C6DBA0-C804-4AE1-A4E0-A62A676F748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A0169A1-E561-4130-BFF3-999D6C9EDDA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DE7AF8D-0C9F-4D2E-BEED-83A363306A6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layout>
                <c:manualLayout>
                  <c:x val="-1.8405797101449274E-2"/>
                  <c:y val="3.6957671957671898E-2"/>
                </c:manualLayout>
              </c:layout>
              <c:tx>
                <c:rich>
                  <a:bodyPr/>
                  <a:lstStyle/>
                  <a:p>
                    <a:fld id="{0B54F630-EA19-4184-996E-B6832110FFD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layout>
                <c:manualLayout>
                  <c:x val="-1.2270531400966221E-2"/>
                  <c:y val="-3.0238095238095238E-2"/>
                </c:manualLayout>
              </c:layout>
              <c:tx>
                <c:rich>
                  <a:bodyPr/>
                  <a:lstStyle/>
                  <a:p>
                    <a:fld id="{947BF649-3E8A-4E79-8AE8-EC716C26754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06B1446-4C0C-43A6-9587-479071B3286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layout>
                <c:manualLayout>
                  <c:x val="-1.8405797101449295E-2"/>
                  <c:y val="-6.7195767195767199E-3"/>
                </c:manualLayout>
              </c:layout>
              <c:tx>
                <c:rich>
                  <a:bodyPr/>
                  <a:lstStyle/>
                  <a:p>
                    <a:fld id="{E73D7A49-7456-4DEA-8FDF-9413ADE5853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dLbl>
              <c:idx val="12"/>
              <c:layout>
                <c:manualLayout>
                  <c:x val="-1.2270531400966183E-2"/>
                  <c:y val="2.6878306878306755E-2"/>
                </c:manualLayout>
              </c:layout>
              <c:tx>
                <c:rich>
                  <a:bodyPr/>
                  <a:lstStyle/>
                  <a:p>
                    <a:fld id="{A0EEBDB6-0260-43DE-9D5D-7AADAF40814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EBA8-4543-8151-7122132EC1A3}"/>
                </c:ext>
              </c:extLst>
            </c:dLbl>
            <c:dLbl>
              <c:idx val="13"/>
              <c:layout>
                <c:manualLayout>
                  <c:x val="-1.4315619967793918E-2"/>
                  <c:y val="1.6798941798941799E-2"/>
                </c:manualLayout>
              </c:layout>
              <c:tx>
                <c:rich>
                  <a:bodyPr/>
                  <a:lstStyle/>
                  <a:p>
                    <a:fld id="{8F32A17F-63C0-48F0-825E-B295C6FF48F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BA8-4543-8151-7122132EC1A3}"/>
                </c:ext>
              </c:extLst>
            </c:dLbl>
            <c:dLbl>
              <c:idx val="14"/>
              <c:layout>
                <c:manualLayout>
                  <c:x val="-6.1352657004830917E-3"/>
                  <c:y val="-2.0158730158730282E-2"/>
                </c:manualLayout>
              </c:layout>
              <c:tx>
                <c:rich>
                  <a:bodyPr/>
                  <a:lstStyle/>
                  <a:p>
                    <a:fld id="{CC97472F-04F0-4ECC-A507-49802506BC0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BA8-4543-8151-7122132EC1A3}"/>
                </c:ext>
              </c:extLst>
            </c:dLbl>
            <c:dLbl>
              <c:idx val="15"/>
              <c:layout>
                <c:manualLayout>
                  <c:x val="-3.6811594202898548E-2"/>
                  <c:y val="7.0555555555555677E-2"/>
                </c:manualLayout>
              </c:layout>
              <c:tx>
                <c:rich>
                  <a:bodyPr/>
                  <a:lstStyle/>
                  <a:p>
                    <a:fld id="{0978CC06-AB22-4715-A6BF-EBC37FD4985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BC8D-4748-9A14-B748119149E7}"/>
                </c:ext>
              </c:extLst>
            </c:dLbl>
            <c:dLbl>
              <c:idx val="16"/>
              <c:layout>
                <c:manualLayout>
                  <c:x val="-1.6360708534621578E-2"/>
                  <c:y val="1.3439153439153317E-2"/>
                </c:manualLayout>
              </c:layout>
              <c:tx>
                <c:rich>
                  <a:bodyPr/>
                  <a:lstStyle/>
                  <a:p>
                    <a:fld id="{99BDC6E0-2517-448E-9F45-4B8CBC79A0C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8EB7-4E20-ABCC-BFCE504DA74C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CF2C-4FAB-8ED4-AEF9B2CB7BB6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CF2C-4FAB-8ED4-AEF9B2CB7B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Data!$P$53:$P$71</c:f>
              <c:numCache>
                <c:formatCode>General</c:formatCode>
                <c:ptCount val="19"/>
                <c:pt idx="0">
                  <c:v>438</c:v>
                </c:pt>
                <c:pt idx="1">
                  <c:v>1416</c:v>
                </c:pt>
                <c:pt idx="2">
                  <c:v>1892</c:v>
                </c:pt>
                <c:pt idx="3">
                  <c:v>2062</c:v>
                </c:pt>
                <c:pt idx="4">
                  <c:v>674</c:v>
                </c:pt>
                <c:pt idx="5">
                  <c:v>506</c:v>
                </c:pt>
                <c:pt idx="6">
                  <c:v>2437</c:v>
                </c:pt>
                <c:pt idx="7">
                  <c:v>2065</c:v>
                </c:pt>
                <c:pt idx="8">
                  <c:v>270</c:v>
                </c:pt>
                <c:pt idx="9">
                  <c:v>121</c:v>
                </c:pt>
                <c:pt idx="10">
                  <c:v>611</c:v>
                </c:pt>
                <c:pt idx="11">
                  <c:v>91</c:v>
                </c:pt>
                <c:pt idx="12">
                  <c:v>549</c:v>
                </c:pt>
                <c:pt idx="13">
                  <c:v>613</c:v>
                </c:pt>
                <c:pt idx="14">
                  <c:v>782</c:v>
                </c:pt>
                <c:pt idx="15">
                  <c:v>18</c:v>
                </c:pt>
                <c:pt idx="16">
                  <c:v>111</c:v>
                </c:pt>
                <c:pt idx="17">
                  <c:v>#N/A</c:v>
                </c:pt>
                <c:pt idx="18">
                  <c:v>#N/A</c:v>
                </c:pt>
              </c:numCache>
            </c:numRef>
          </c:xVal>
          <c:yVal>
            <c:numRef>
              <c:f>Data!$O$53:$O$71</c:f>
              <c:numCache>
                <c:formatCode>General</c:formatCode>
                <c:ptCount val="19"/>
                <c:pt idx="0">
                  <c:v>9638</c:v>
                </c:pt>
                <c:pt idx="1">
                  <c:v>8084</c:v>
                </c:pt>
                <c:pt idx="2">
                  <c:v>11220</c:v>
                </c:pt>
                <c:pt idx="3">
                  <c:v>9571</c:v>
                </c:pt>
                <c:pt idx="4">
                  <c:v>9301</c:v>
                </c:pt>
                <c:pt idx="5">
                  <c:v>7106</c:v>
                </c:pt>
                <c:pt idx="6">
                  <c:v>4502</c:v>
                </c:pt>
                <c:pt idx="7">
                  <c:v>1822</c:v>
                </c:pt>
                <c:pt idx="8">
                  <c:v>5516</c:v>
                </c:pt>
                <c:pt idx="9">
                  <c:v>3516</c:v>
                </c:pt>
                <c:pt idx="10">
                  <c:v>5988</c:v>
                </c:pt>
                <c:pt idx="11">
                  <c:v>2728</c:v>
                </c:pt>
                <c:pt idx="12">
                  <c:v>2336</c:v>
                </c:pt>
                <c:pt idx="13">
                  <c:v>3056</c:v>
                </c:pt>
                <c:pt idx="14">
                  <c:v>3465</c:v>
                </c:pt>
                <c:pt idx="15">
                  <c:v>1406</c:v>
                </c:pt>
                <c:pt idx="16">
                  <c:v>1583</c:v>
                </c:pt>
                <c:pt idx="17">
                  <c:v>#N/A</c:v>
                </c:pt>
                <c:pt idx="18">
                  <c:v>#N/A</c:v>
                </c:pt>
              </c:numCache>
            </c:numRef>
          </c:yVal>
          <c:bubbleSize>
            <c:numRef>
              <c:f>Data!$N$53:$N$71</c:f>
              <c:numCache>
                <c:formatCode>#,##0</c:formatCode>
                <c:ptCount val="19"/>
                <c:pt idx="0">
                  <c:v>12569299.4805</c:v>
                </c:pt>
                <c:pt idx="1">
                  <c:v>9150237.8892000001</c:v>
                </c:pt>
                <c:pt idx="2">
                  <c:v>7854616.3301000027</c:v>
                </c:pt>
                <c:pt idx="3">
                  <c:v>7051001.6409</c:v>
                </c:pt>
                <c:pt idx="4">
                  <c:v>5716858.2429999998</c:v>
                </c:pt>
                <c:pt idx="5">
                  <c:v>5569425.4837999986</c:v>
                </c:pt>
                <c:pt idx="6">
                  <c:v>4984260.9351000022</c:v>
                </c:pt>
                <c:pt idx="7">
                  <c:v>4313203.0797000024</c:v>
                </c:pt>
                <c:pt idx="8">
                  <c:v>4020713.4689000002</c:v>
                </c:pt>
                <c:pt idx="9">
                  <c:v>3484201.4426000002</c:v>
                </c:pt>
                <c:pt idx="10">
                  <c:v>3457239.5837000008</c:v>
                </c:pt>
                <c:pt idx="11">
                  <c:v>2688169.0469</c:v>
                </c:pt>
                <c:pt idx="12">
                  <c:v>2481234.3545000008</c:v>
                </c:pt>
                <c:pt idx="13">
                  <c:v>2019301.632100001</c:v>
                </c:pt>
                <c:pt idx="14">
                  <c:v>1472346.1769000001</c:v>
                </c:pt>
                <c:pt idx="15">
                  <c:v>1464470.5660999999</c:v>
                </c:pt>
                <c:pt idx="16">
                  <c:v>1447299.2498000001</c:v>
                </c:pt>
                <c:pt idx="17">
                  <c:v>#N/A</c:v>
                </c:pt>
                <c:pt idx="18">
                  <c:v>#N/A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Data!$M$53:$M$69</c15:f>
                <c15:dlblRangeCache>
                  <c:ptCount val="17"/>
                  <c:pt idx="0">
                    <c:v>Verkstad</c:v>
                  </c:pt>
                  <c:pt idx="1">
                    <c:v>Partihandel</c:v>
                  </c:pt>
                  <c:pt idx="2">
                    <c:v>Bygg</c:v>
                  </c:pt>
                  <c:pt idx="3">
                    <c:v>Detaljhandel</c:v>
                  </c:pt>
                  <c:pt idx="4">
                    <c:v>Logistik</c:v>
                  </c:pt>
                  <c:pt idx="5">
                    <c:v>Metallvaruind.</c:v>
                  </c:pt>
                  <c:pt idx="6">
                    <c:v>Företagstjänster</c:v>
                  </c:pt>
                  <c:pt idx="7">
                    <c:v>Fastigheter</c:v>
                  </c:pt>
                  <c:pt idx="8">
                    <c:v>Trävaruindust.</c:v>
                  </c:pt>
                  <c:pt idx="9">
                    <c:v>Gummi/Plast</c:v>
                  </c:pt>
                  <c:pt idx="10">
                    <c:v>Företagsservice</c:v>
                  </c:pt>
                  <c:pt idx="11">
                    <c:v>Elektronikind.</c:v>
                  </c:pt>
                  <c:pt idx="12">
                    <c:v>IT/Telekom</c:v>
                  </c:pt>
                  <c:pt idx="13">
                    <c:v>Hälsa/Sjukvård</c:v>
                  </c:pt>
                  <c:pt idx="14">
                    <c:v>Besöksnäring</c:v>
                  </c:pt>
                  <c:pt idx="15">
                    <c:v>Papper/Massa</c:v>
                  </c:pt>
                  <c:pt idx="16">
                    <c:v>Livsmedelsind.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ax val="12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462479871175523E-2"/>
          <c:y val="2.461058201058201E-2"/>
          <c:w val="0.95546183574879229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254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noFill/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0-63E7-4C2E-A959-A64C865C381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9BEF7C1-BAA9-4FD3-9918-9DF08138F46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3EBCD80-4E9E-4A51-AFEE-9306D2631639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37C3B8-DAA9-465D-9499-39405B52D0E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345E666-7556-459E-9232-9248C26651A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D63F9CA-0873-4CB4-B278-E25C6B43EFD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BA8-4543-8151-7122132EC1A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BA8-4543-8151-7122132EC1A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BA8-4543-8151-7122132EC1A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8D-4748-9A14-B748119149E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E7-4C2E-A959-A64C865C381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40BD-4F10-937D-9344C656742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40BD-4F10-937D-9344C656742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40BD-4F10-937D-9344C6567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Data!$R$53:$R$72</c:f>
              <c:numCache>
                <c:formatCode>General</c:formatCode>
                <c:ptCount val="20"/>
                <c:pt idx="0">
                  <c:v>21</c:v>
                </c:pt>
                <c:pt idx="1">
                  <c:v>82</c:v>
                </c:pt>
                <c:pt idx="2">
                  <c:v>344</c:v>
                </c:pt>
                <c:pt idx="3">
                  <c:v>248</c:v>
                </c:pt>
                <c:pt idx="4">
                  <c:v>29</c:v>
                </c:pt>
                <c:pt idx="5">
                  <c:v>-16</c:v>
                </c:pt>
                <c:pt idx="6">
                  <c:v>564</c:v>
                </c:pt>
                <c:pt idx="7">
                  <c:v>475</c:v>
                </c:pt>
                <c:pt idx="8">
                  <c:v>-27</c:v>
                </c:pt>
                <c:pt idx="9">
                  <c:v>-3</c:v>
                </c:pt>
                <c:pt idx="10">
                  <c:v>139</c:v>
                </c:pt>
                <c:pt idx="11">
                  <c:v>7</c:v>
                </c:pt>
                <c:pt idx="12">
                  <c:v>184</c:v>
                </c:pt>
                <c:pt idx="13">
                  <c:v>196</c:v>
                </c:pt>
                <c:pt idx="14">
                  <c:v>155</c:v>
                </c:pt>
                <c:pt idx="15">
                  <c:v>-1</c:v>
                </c:pt>
                <c:pt idx="16">
                  <c:v>21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</c:numCache>
            </c:numRef>
          </c:xVal>
          <c:yVal>
            <c:numRef>
              <c:f>Data!$Q$53:$Q$72</c:f>
              <c:numCache>
                <c:formatCode>General</c:formatCode>
                <c:ptCount val="20"/>
                <c:pt idx="0">
                  <c:v>1088</c:v>
                </c:pt>
                <c:pt idx="1">
                  <c:v>349</c:v>
                </c:pt>
                <c:pt idx="2">
                  <c:v>1507</c:v>
                </c:pt>
                <c:pt idx="3">
                  <c:v>226</c:v>
                </c:pt>
                <c:pt idx="4">
                  <c:v>943</c:v>
                </c:pt>
                <c:pt idx="5">
                  <c:v>-93</c:v>
                </c:pt>
                <c:pt idx="6">
                  <c:v>765</c:v>
                </c:pt>
                <c:pt idx="7">
                  <c:v>265</c:v>
                </c:pt>
                <c:pt idx="8">
                  <c:v>-346</c:v>
                </c:pt>
                <c:pt idx="9">
                  <c:v>235</c:v>
                </c:pt>
                <c:pt idx="10">
                  <c:v>271</c:v>
                </c:pt>
                <c:pt idx="11">
                  <c:v>86</c:v>
                </c:pt>
                <c:pt idx="12">
                  <c:v>408</c:v>
                </c:pt>
                <c:pt idx="13">
                  <c:v>171</c:v>
                </c:pt>
                <c:pt idx="14">
                  <c:v>3</c:v>
                </c:pt>
                <c:pt idx="15">
                  <c:v>116</c:v>
                </c:pt>
                <c:pt idx="16">
                  <c:v>-57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</c:numCache>
            </c:numRef>
          </c:yVal>
          <c:bubbleSize>
            <c:numRef>
              <c:f>Data!$N$53:$N$72</c:f>
              <c:numCache>
                <c:formatCode>#,##0</c:formatCode>
                <c:ptCount val="20"/>
                <c:pt idx="0">
                  <c:v>12569299.4805</c:v>
                </c:pt>
                <c:pt idx="1">
                  <c:v>9150237.8892000001</c:v>
                </c:pt>
                <c:pt idx="2">
                  <c:v>7854616.3301000027</c:v>
                </c:pt>
                <c:pt idx="3">
                  <c:v>7051001.6409</c:v>
                </c:pt>
                <c:pt idx="4">
                  <c:v>5716858.2429999998</c:v>
                </c:pt>
                <c:pt idx="5">
                  <c:v>5569425.4837999986</c:v>
                </c:pt>
                <c:pt idx="6">
                  <c:v>4984260.9351000022</c:v>
                </c:pt>
                <c:pt idx="7">
                  <c:v>4313203.0797000024</c:v>
                </c:pt>
                <c:pt idx="8">
                  <c:v>4020713.4689000002</c:v>
                </c:pt>
                <c:pt idx="9">
                  <c:v>3484201.4426000002</c:v>
                </c:pt>
                <c:pt idx="10">
                  <c:v>3457239.5837000008</c:v>
                </c:pt>
                <c:pt idx="11">
                  <c:v>2688169.0469</c:v>
                </c:pt>
                <c:pt idx="12">
                  <c:v>2481234.3545000008</c:v>
                </c:pt>
                <c:pt idx="13">
                  <c:v>2019301.632100001</c:v>
                </c:pt>
                <c:pt idx="14">
                  <c:v>1472346.1769000001</c:v>
                </c:pt>
                <c:pt idx="15">
                  <c:v>1464470.5660999999</c:v>
                </c:pt>
                <c:pt idx="16">
                  <c:v>1447299.2498000001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Data!$M$53:$M$69</c15:f>
                <c15:dlblRangeCache>
                  <c:ptCount val="17"/>
                  <c:pt idx="0">
                    <c:v>Verkstad</c:v>
                  </c:pt>
                  <c:pt idx="1">
                    <c:v>Partihandel</c:v>
                  </c:pt>
                  <c:pt idx="2">
                    <c:v>Bygg</c:v>
                  </c:pt>
                  <c:pt idx="3">
                    <c:v>Detaljhandel</c:v>
                  </c:pt>
                  <c:pt idx="4">
                    <c:v>Logistik</c:v>
                  </c:pt>
                  <c:pt idx="5">
                    <c:v>Metallvaruind.</c:v>
                  </c:pt>
                  <c:pt idx="6">
                    <c:v>Företagstjänster</c:v>
                  </c:pt>
                  <c:pt idx="7">
                    <c:v>Fastigheter</c:v>
                  </c:pt>
                  <c:pt idx="8">
                    <c:v>Trävaruindust.</c:v>
                  </c:pt>
                  <c:pt idx="9">
                    <c:v>Gummi/Plast</c:v>
                  </c:pt>
                  <c:pt idx="10">
                    <c:v>Företagsservice</c:v>
                  </c:pt>
                  <c:pt idx="11">
                    <c:v>Elektronikind.</c:v>
                  </c:pt>
                  <c:pt idx="12">
                    <c:v>IT/Telekom</c:v>
                  </c:pt>
                  <c:pt idx="13">
                    <c:v>Hälsa/Sjukvård</c:v>
                  </c:pt>
                  <c:pt idx="14">
                    <c:v>Besöksnäring</c:v>
                  </c:pt>
                  <c:pt idx="15">
                    <c:v>Papper/Massa</c:v>
                  </c:pt>
                  <c:pt idx="16">
                    <c:v>Livsmedelsind.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 w="15875">
      <a:noFill/>
    </a:ln>
  </c:sp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462479871175523E-2"/>
          <c:y val="2.461058201058201E-2"/>
          <c:w val="0.95546183574879229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254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noFill/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0-63E7-4C2E-A959-A64C865C381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9A9E6D2-56B5-4AE1-A559-F9138D72CD6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43FF91-BD29-4E75-98FB-890B965640D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F547EA7-0B9C-4B39-B281-BB67860BC62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C3652EC-1AA5-4772-BF86-4C2E286B046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D245BE4-9B09-4A16-AE3D-6A6CDA4BB519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layout>
                <c:manualLayout>
                  <c:x val="-2.0450885668276972E-3"/>
                  <c:y val="5.7116402116401996E-2"/>
                </c:manualLayout>
              </c:layout>
              <c:tx>
                <c:rich>
                  <a:bodyPr/>
                  <a:lstStyle/>
                  <a:p>
                    <a:fld id="{8B2A5A0D-6DC7-4DD8-8832-6F7C6A27436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7CE908C-2D0E-43AB-91D1-1AF9182C04C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2F43D09-17DB-435B-80BF-1ECA68B2392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layout>
                <c:manualLayout>
                  <c:x val="4.7037037037037037E-2"/>
                  <c:y val="-1.2319081674807917E-16"/>
                </c:manualLayout>
              </c:layout>
              <c:tx>
                <c:rich>
                  <a:bodyPr/>
                  <a:lstStyle/>
                  <a:p>
                    <a:fld id="{55C99271-DAF2-4098-905A-790D11E9705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379E306-9277-4AA0-B9DE-B2CF7F52652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AB643C9-D85E-47EB-92EE-26837A8E884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BDCD60B-DF63-4D22-8E91-1134360AA3F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7560DB8-7197-4FD9-A5B2-D34E8E2953F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BA8-4543-8151-7122132EC1A3}"/>
                </c:ext>
              </c:extLst>
            </c:dLbl>
            <c:dLbl>
              <c:idx val="13"/>
              <c:layout>
                <c:manualLayout>
                  <c:x val="-3.6811594202898548E-2"/>
                  <c:y val="6.0476190476190413E-2"/>
                </c:manualLayout>
              </c:layout>
              <c:tx>
                <c:rich>
                  <a:bodyPr/>
                  <a:lstStyle/>
                  <a:p>
                    <a:fld id="{770486F9-7A10-4420-AC2C-1483D0D4AB8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BA8-4543-8151-7122132EC1A3}"/>
                </c:ext>
              </c:extLst>
            </c:dLbl>
            <c:dLbl>
              <c:idx val="14"/>
              <c:layout>
                <c:manualLayout>
                  <c:x val="-8.1803542673108635E-3"/>
                  <c:y val="-4.0317460317460314E-2"/>
                </c:manualLayout>
              </c:layout>
              <c:tx>
                <c:rich>
                  <a:bodyPr/>
                  <a:lstStyle/>
                  <a:p>
                    <a:fld id="{9B6E4623-1ED2-4273-9729-856A1522283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BA8-4543-8151-7122132EC1A3}"/>
                </c:ext>
              </c:extLst>
            </c:dLbl>
            <c:dLbl>
              <c:idx val="15"/>
              <c:layout>
                <c:manualLayout>
                  <c:x val="-8.1803542673107889E-3"/>
                  <c:y val="-3.0238095238095238E-2"/>
                </c:manualLayout>
              </c:layout>
              <c:tx>
                <c:rich>
                  <a:bodyPr/>
                  <a:lstStyle/>
                  <a:p>
                    <a:fld id="{DE75326A-A178-4293-912B-09230D5520D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BC8D-4748-9A14-B748119149E7}"/>
                </c:ext>
              </c:extLst>
            </c:dLbl>
            <c:dLbl>
              <c:idx val="16"/>
              <c:layout>
                <c:manualLayout>
                  <c:x val="-2.4541062801932405E-2"/>
                  <c:y val="4.0317460317460314E-2"/>
                </c:manualLayout>
              </c:layout>
              <c:tx>
                <c:rich>
                  <a:bodyPr/>
                  <a:lstStyle/>
                  <a:p>
                    <a:fld id="{7C8E8DF7-FD27-4671-A5BF-D0993104141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63E7-4C2E-A959-A64C865C381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40BD-4F10-937D-9344C656742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40BD-4F10-937D-9344C656742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40BD-4F10-937D-9344C6567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Data!$R$53:$R$72</c:f>
              <c:numCache>
                <c:formatCode>General</c:formatCode>
                <c:ptCount val="20"/>
                <c:pt idx="0">
                  <c:v>21</c:v>
                </c:pt>
                <c:pt idx="1">
                  <c:v>82</c:v>
                </c:pt>
                <c:pt idx="2">
                  <c:v>344</c:v>
                </c:pt>
                <c:pt idx="3">
                  <c:v>248</c:v>
                </c:pt>
                <c:pt idx="4">
                  <c:v>29</c:v>
                </c:pt>
                <c:pt idx="5">
                  <c:v>-16</c:v>
                </c:pt>
                <c:pt idx="6">
                  <c:v>564</c:v>
                </c:pt>
                <c:pt idx="7">
                  <c:v>475</c:v>
                </c:pt>
                <c:pt idx="8">
                  <c:v>-27</c:v>
                </c:pt>
                <c:pt idx="9">
                  <c:v>-3</c:v>
                </c:pt>
                <c:pt idx="10">
                  <c:v>139</c:v>
                </c:pt>
                <c:pt idx="11">
                  <c:v>7</c:v>
                </c:pt>
                <c:pt idx="12">
                  <c:v>184</c:v>
                </c:pt>
                <c:pt idx="13">
                  <c:v>196</c:v>
                </c:pt>
                <c:pt idx="14">
                  <c:v>155</c:v>
                </c:pt>
                <c:pt idx="15">
                  <c:v>-1</c:v>
                </c:pt>
                <c:pt idx="16">
                  <c:v>21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</c:numCache>
            </c:numRef>
          </c:xVal>
          <c:yVal>
            <c:numRef>
              <c:f>Data!$Q$53:$Q$72</c:f>
              <c:numCache>
                <c:formatCode>General</c:formatCode>
                <c:ptCount val="20"/>
                <c:pt idx="0">
                  <c:v>1088</c:v>
                </c:pt>
                <c:pt idx="1">
                  <c:v>349</c:v>
                </c:pt>
                <c:pt idx="2">
                  <c:v>1507</c:v>
                </c:pt>
                <c:pt idx="3">
                  <c:v>226</c:v>
                </c:pt>
                <c:pt idx="4">
                  <c:v>943</c:v>
                </c:pt>
                <c:pt idx="5">
                  <c:v>-93</c:v>
                </c:pt>
                <c:pt idx="6">
                  <c:v>765</c:v>
                </c:pt>
                <c:pt idx="7">
                  <c:v>265</c:v>
                </c:pt>
                <c:pt idx="8">
                  <c:v>-346</c:v>
                </c:pt>
                <c:pt idx="9">
                  <c:v>235</c:v>
                </c:pt>
                <c:pt idx="10">
                  <c:v>271</c:v>
                </c:pt>
                <c:pt idx="11">
                  <c:v>86</c:v>
                </c:pt>
                <c:pt idx="12">
                  <c:v>408</c:v>
                </c:pt>
                <c:pt idx="13">
                  <c:v>171</c:v>
                </c:pt>
                <c:pt idx="14">
                  <c:v>3</c:v>
                </c:pt>
                <c:pt idx="15">
                  <c:v>116</c:v>
                </c:pt>
                <c:pt idx="16">
                  <c:v>-57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</c:numCache>
            </c:numRef>
          </c:yVal>
          <c:bubbleSize>
            <c:numRef>
              <c:f>Data!$N$53:$N$72</c:f>
              <c:numCache>
                <c:formatCode>#,##0</c:formatCode>
                <c:ptCount val="20"/>
                <c:pt idx="0">
                  <c:v>12569299.4805</c:v>
                </c:pt>
                <c:pt idx="1">
                  <c:v>9150237.8892000001</c:v>
                </c:pt>
                <c:pt idx="2">
                  <c:v>7854616.3301000027</c:v>
                </c:pt>
                <c:pt idx="3">
                  <c:v>7051001.6409</c:v>
                </c:pt>
                <c:pt idx="4">
                  <c:v>5716858.2429999998</c:v>
                </c:pt>
                <c:pt idx="5">
                  <c:v>5569425.4837999986</c:v>
                </c:pt>
                <c:pt idx="6">
                  <c:v>4984260.9351000022</c:v>
                </c:pt>
                <c:pt idx="7">
                  <c:v>4313203.0797000024</c:v>
                </c:pt>
                <c:pt idx="8">
                  <c:v>4020713.4689000002</c:v>
                </c:pt>
                <c:pt idx="9">
                  <c:v>3484201.4426000002</c:v>
                </c:pt>
                <c:pt idx="10">
                  <c:v>3457239.5837000008</c:v>
                </c:pt>
                <c:pt idx="11">
                  <c:v>2688169.0469</c:v>
                </c:pt>
                <c:pt idx="12">
                  <c:v>2481234.3545000008</c:v>
                </c:pt>
                <c:pt idx="13">
                  <c:v>2019301.632100001</c:v>
                </c:pt>
                <c:pt idx="14">
                  <c:v>1472346.1769000001</c:v>
                </c:pt>
                <c:pt idx="15">
                  <c:v>1464470.5660999999</c:v>
                </c:pt>
                <c:pt idx="16">
                  <c:v>1447299.2498000001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Data!$M$53:$M$69</c15:f>
                <c15:dlblRangeCache>
                  <c:ptCount val="17"/>
                  <c:pt idx="0">
                    <c:v>Verkstad</c:v>
                  </c:pt>
                  <c:pt idx="1">
                    <c:v>Partihandel</c:v>
                  </c:pt>
                  <c:pt idx="2">
                    <c:v>Bygg</c:v>
                  </c:pt>
                  <c:pt idx="3">
                    <c:v>Detaljhandel</c:v>
                  </c:pt>
                  <c:pt idx="4">
                    <c:v>Logistik</c:v>
                  </c:pt>
                  <c:pt idx="5">
                    <c:v>Metallvaruind.</c:v>
                  </c:pt>
                  <c:pt idx="6">
                    <c:v>Företagstjänster</c:v>
                  </c:pt>
                  <c:pt idx="7">
                    <c:v>Fastigheter</c:v>
                  </c:pt>
                  <c:pt idx="8">
                    <c:v>Trävaruindust.</c:v>
                  </c:pt>
                  <c:pt idx="9">
                    <c:v>Gummi/Plast</c:v>
                  </c:pt>
                  <c:pt idx="10">
                    <c:v>Företagsservice</c:v>
                  </c:pt>
                  <c:pt idx="11">
                    <c:v>Elektronikind.</c:v>
                  </c:pt>
                  <c:pt idx="12">
                    <c:v>IT/Telekom</c:v>
                  </c:pt>
                  <c:pt idx="13">
                    <c:v>Hälsa/Sjukvård</c:v>
                  </c:pt>
                  <c:pt idx="14">
                    <c:v>Besöksnäring</c:v>
                  </c:pt>
                  <c:pt idx="15">
                    <c:v>Papper/Massa</c:v>
                  </c:pt>
                  <c:pt idx="16">
                    <c:v>Livsmedelsind.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300"/>
          <c:min val="-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ax val="500"/>
          <c:min val="-4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 w="15875">
      <a:solidFill>
        <a:srgbClr val="FF0000"/>
      </a:solidFill>
    </a:ln>
  </c:sp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452979066022544E-2"/>
          <c:y val="2.461058201058201E-2"/>
          <c:w val="0.92454227053140092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noFill/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0-BCEB-42BB-9559-6D1F78CE3C93}"/>
              </c:ext>
            </c:extLst>
          </c:dPt>
          <c:dLbls>
            <c:dLbl>
              <c:idx val="0"/>
              <c:layout>
                <c:manualLayout>
                  <c:x val="-3.0676328502415535E-2"/>
                  <c:y val="-9.0714285714285747E-2"/>
                </c:manualLayout>
              </c:layout>
              <c:tx>
                <c:rich>
                  <a:bodyPr/>
                  <a:lstStyle/>
                  <a:p>
                    <a:fld id="{C2453226-45EB-446C-B7DA-D5AA392D28A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layout>
                <c:manualLayout>
                  <c:x val="-1.8405797101449274E-2"/>
                  <c:y val="-5.3756613756613877E-2"/>
                </c:manualLayout>
              </c:layout>
              <c:tx>
                <c:rich>
                  <a:bodyPr/>
                  <a:lstStyle/>
                  <a:p>
                    <a:fld id="{E67657D4-A82A-4FF7-840B-30A4CCAE694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layout>
                <c:manualLayout>
                  <c:x val="-7.7713365539452572E-2"/>
                  <c:y val="-9.743386243386247E-2"/>
                </c:manualLayout>
              </c:layout>
              <c:tx>
                <c:rich>
                  <a:bodyPr/>
                  <a:lstStyle/>
                  <a:p>
                    <a:fld id="{CDAA7D7D-10EA-43DE-9D69-0B1CA3A6B6E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layout>
                <c:manualLayout>
                  <c:x val="-1.2270531400966258E-2"/>
                  <c:y val="-1.343915343915344E-2"/>
                </c:manualLayout>
              </c:layout>
              <c:tx>
                <c:rich>
                  <a:bodyPr/>
                  <a:lstStyle/>
                  <a:p>
                    <a:fld id="{7245F2B7-648A-4F34-97AD-E01E430FF87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layout>
                <c:manualLayout>
                  <c:x val="-2.8631239935587763E-2"/>
                  <c:y val="5.0396825396825336E-2"/>
                </c:manualLayout>
              </c:layout>
              <c:tx>
                <c:rich>
                  <a:bodyPr/>
                  <a:lstStyle/>
                  <a:p>
                    <a:fld id="{0A77A137-927E-4864-AA99-DE1AA381600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layout>
                <c:manualLayout>
                  <c:x val="-0.20246376811594202"/>
                  <c:y val="5.3756613756613759E-2"/>
                </c:manualLayout>
              </c:layout>
              <c:tx>
                <c:rich>
                  <a:bodyPr/>
                  <a:lstStyle/>
                  <a:p>
                    <a:fld id="{8B86217C-D7B3-44C4-9270-A3F5A7168FB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145512A-25A7-49A3-9B18-9D9CF4E9632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3447CA2-3AA3-47B2-BCAF-5D1B8F7A4C3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layout>
                <c:manualLayout>
                  <c:x val="-0.18201288244766506"/>
                  <c:y val="5.3756613756613635E-2"/>
                </c:manualLayout>
              </c:layout>
              <c:tx>
                <c:rich>
                  <a:bodyPr/>
                  <a:lstStyle/>
                  <a:p>
                    <a:fld id="{641F0A41-AF36-45DE-A23B-5DD9EE36FF8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layout>
                <c:manualLayout>
                  <c:x val="-0.18610305958132045"/>
                  <c:y val="1.6798941798941799E-2"/>
                </c:manualLayout>
              </c:layout>
              <c:tx>
                <c:rich>
                  <a:bodyPr/>
                  <a:lstStyle/>
                  <a:p>
                    <a:fld id="{07444683-5DBD-4310-A41F-3CF1195A07F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8C96C9F-10E7-4634-90DD-751D4FD74E7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layout>
                <c:manualLayout>
                  <c:x val="-0.12884057971014493"/>
                  <c:y val="6.7195767195767198E-2"/>
                </c:manualLayout>
              </c:layout>
              <c:tx>
                <c:rich>
                  <a:bodyPr/>
                  <a:lstStyle/>
                  <a:p>
                    <a:fld id="{ADA393E3-B03E-4AFD-B732-A7A884660FB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F8CF667-780C-4E00-A510-141A64833C6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BA8-4543-8151-7122132EC1A3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5927354-C45A-41F7-9AE5-FC149FC65DC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EBA8-4543-8151-7122132EC1A3}"/>
                </c:ext>
              </c:extLst>
            </c:dLbl>
            <c:dLbl>
              <c:idx val="14"/>
              <c:layout>
                <c:manualLayout>
                  <c:x val="-1.4315619967793881E-2"/>
                  <c:y val="-1.6798941798941799E-2"/>
                </c:manualLayout>
              </c:layout>
              <c:tx>
                <c:rich>
                  <a:bodyPr/>
                  <a:lstStyle/>
                  <a:p>
                    <a:fld id="{06B6EDDE-AC5D-4198-A0A9-35FCD8B7F0E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BA8-4543-8151-7122132EC1A3}"/>
                </c:ext>
              </c:extLst>
            </c:dLbl>
            <c:dLbl>
              <c:idx val="15"/>
              <c:layout>
                <c:manualLayout>
                  <c:x val="-0.18405797101449275"/>
                  <c:y val="-2.6878306878306939E-2"/>
                </c:manualLayout>
              </c:layout>
              <c:tx>
                <c:rich>
                  <a:bodyPr/>
                  <a:lstStyle/>
                  <a:p>
                    <a:fld id="{3092DBA6-9BE5-4829-8381-EAACE7B4E81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BC8D-4748-9A14-B748119149E7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C7525B2-BB5A-42ED-8897-16CF2295671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CEB-42BB-9559-6D1F78CE3C93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F5DB-479B-8325-C2BA06DD45B5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F5DB-479B-8325-C2BA06DD45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Data!$T$53:$T$71</c:f>
              <c:numCache>
                <c:formatCode>0%</c:formatCode>
                <c:ptCount val="19"/>
                <c:pt idx="0">
                  <c:v>5.0359712230215826E-2</c:v>
                </c:pt>
                <c:pt idx="1">
                  <c:v>6.1469265367316339E-2</c:v>
                </c:pt>
                <c:pt idx="2">
                  <c:v>0.22222222222222221</c:v>
                </c:pt>
                <c:pt idx="3">
                  <c:v>0.13671444321940462</c:v>
                </c:pt>
                <c:pt idx="4">
                  <c:v>4.4961240310077519E-2</c:v>
                </c:pt>
                <c:pt idx="5">
                  <c:v>-3.0651340996168581E-2</c:v>
                </c:pt>
                <c:pt idx="6">
                  <c:v>0.30112119594233849</c:v>
                </c:pt>
                <c:pt idx="7">
                  <c:v>0.29874213836477986</c:v>
                </c:pt>
                <c:pt idx="8">
                  <c:v>-9.0909090909090912E-2</c:v>
                </c:pt>
                <c:pt idx="9">
                  <c:v>-2.4193548387096774E-2</c:v>
                </c:pt>
                <c:pt idx="10">
                  <c:v>0.29449152542372881</c:v>
                </c:pt>
                <c:pt idx="11">
                  <c:v>8.3333333333333329E-2</c:v>
                </c:pt>
                <c:pt idx="12">
                  <c:v>0.50410958904109593</c:v>
                </c:pt>
                <c:pt idx="13">
                  <c:v>0.47002398081534774</c:v>
                </c:pt>
                <c:pt idx="14">
                  <c:v>0.24720893141945774</c:v>
                </c:pt>
                <c:pt idx="15">
                  <c:v>-5.2631578947368418E-2</c:v>
                </c:pt>
                <c:pt idx="16">
                  <c:v>0.23333333333333334</c:v>
                </c:pt>
                <c:pt idx="17">
                  <c:v>#N/A</c:v>
                </c:pt>
                <c:pt idx="18">
                  <c:v>#N/A</c:v>
                </c:pt>
              </c:numCache>
            </c:numRef>
          </c:xVal>
          <c:yVal>
            <c:numRef>
              <c:f>Data!$S$53:$S$71</c:f>
              <c:numCache>
                <c:formatCode>0%</c:formatCode>
                <c:ptCount val="19"/>
                <c:pt idx="0">
                  <c:v>0.12725146198830409</c:v>
                </c:pt>
                <c:pt idx="1">
                  <c:v>4.5119586296056884E-2</c:v>
                </c:pt>
                <c:pt idx="2">
                  <c:v>0.1551528878822197</c:v>
                </c:pt>
                <c:pt idx="3">
                  <c:v>2.4184055644729804E-2</c:v>
                </c:pt>
                <c:pt idx="4">
                  <c:v>0.1128260349365877</c:v>
                </c:pt>
                <c:pt idx="5">
                  <c:v>-1.2918460897346854E-2</c:v>
                </c:pt>
                <c:pt idx="6">
                  <c:v>0.2047096601552047</c:v>
                </c:pt>
                <c:pt idx="7">
                  <c:v>0.170199100834939</c:v>
                </c:pt>
                <c:pt idx="8">
                  <c:v>-5.9024223814397814E-2</c:v>
                </c:pt>
                <c:pt idx="9">
                  <c:v>7.1624504724169466E-2</c:v>
                </c:pt>
                <c:pt idx="10">
                  <c:v>4.7402483820185415E-2</c:v>
                </c:pt>
                <c:pt idx="11">
                  <c:v>3.2551097653292962E-2</c:v>
                </c:pt>
                <c:pt idx="12">
                  <c:v>0.21161825726141079</c:v>
                </c:pt>
                <c:pt idx="13">
                  <c:v>5.9272097053726172E-2</c:v>
                </c:pt>
                <c:pt idx="14">
                  <c:v>8.6655112651646442E-4</c:v>
                </c:pt>
                <c:pt idx="15">
                  <c:v>8.9922480620155038E-2</c:v>
                </c:pt>
                <c:pt idx="16">
                  <c:v>-3.4756097560975613E-2</c:v>
                </c:pt>
                <c:pt idx="17">
                  <c:v>#N/A</c:v>
                </c:pt>
                <c:pt idx="18">
                  <c:v>#N/A</c:v>
                </c:pt>
              </c:numCache>
            </c:numRef>
          </c:yVal>
          <c:bubbleSize>
            <c:numRef>
              <c:f>Data!$N$53:$N$71</c:f>
              <c:numCache>
                <c:formatCode>#,##0</c:formatCode>
                <c:ptCount val="19"/>
                <c:pt idx="0">
                  <c:v>12569299.4805</c:v>
                </c:pt>
                <c:pt idx="1">
                  <c:v>9150237.8892000001</c:v>
                </c:pt>
                <c:pt idx="2">
                  <c:v>7854616.3301000027</c:v>
                </c:pt>
                <c:pt idx="3">
                  <c:v>7051001.6409</c:v>
                </c:pt>
                <c:pt idx="4">
                  <c:v>5716858.2429999998</c:v>
                </c:pt>
                <c:pt idx="5">
                  <c:v>5569425.4837999986</c:v>
                </c:pt>
                <c:pt idx="6">
                  <c:v>4984260.9351000022</c:v>
                </c:pt>
                <c:pt idx="7">
                  <c:v>4313203.0797000024</c:v>
                </c:pt>
                <c:pt idx="8">
                  <c:v>4020713.4689000002</c:v>
                </c:pt>
                <c:pt idx="9">
                  <c:v>3484201.4426000002</c:v>
                </c:pt>
                <c:pt idx="10">
                  <c:v>3457239.5837000008</c:v>
                </c:pt>
                <c:pt idx="11">
                  <c:v>2688169.0469</c:v>
                </c:pt>
                <c:pt idx="12">
                  <c:v>2481234.3545000008</c:v>
                </c:pt>
                <c:pt idx="13">
                  <c:v>2019301.632100001</c:v>
                </c:pt>
                <c:pt idx="14">
                  <c:v>1472346.1769000001</c:v>
                </c:pt>
                <c:pt idx="15">
                  <c:v>1464470.5660999999</c:v>
                </c:pt>
                <c:pt idx="16">
                  <c:v>1447299.2498000001</c:v>
                </c:pt>
                <c:pt idx="17">
                  <c:v>#N/A</c:v>
                </c:pt>
                <c:pt idx="18">
                  <c:v>#N/A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Data!$M$53:$M$69</c15:f>
                <c15:dlblRangeCache>
                  <c:ptCount val="17"/>
                  <c:pt idx="0">
                    <c:v>Verkstad</c:v>
                  </c:pt>
                  <c:pt idx="1">
                    <c:v>Partihandel</c:v>
                  </c:pt>
                  <c:pt idx="2">
                    <c:v>Bygg</c:v>
                  </c:pt>
                  <c:pt idx="3">
                    <c:v>Detaljhandel</c:v>
                  </c:pt>
                  <c:pt idx="4">
                    <c:v>Logistik</c:v>
                  </c:pt>
                  <c:pt idx="5">
                    <c:v>Metallvaruind.</c:v>
                  </c:pt>
                  <c:pt idx="6">
                    <c:v>Företagstjänster</c:v>
                  </c:pt>
                  <c:pt idx="7">
                    <c:v>Fastigheter</c:v>
                  </c:pt>
                  <c:pt idx="8">
                    <c:v>Trävaruindust.</c:v>
                  </c:pt>
                  <c:pt idx="9">
                    <c:v>Gummi/Plast</c:v>
                  </c:pt>
                  <c:pt idx="10">
                    <c:v>Företagsservice</c:v>
                  </c:pt>
                  <c:pt idx="11">
                    <c:v>Elektronikind.</c:v>
                  </c:pt>
                  <c:pt idx="12">
                    <c:v>IT/Telekom</c:v>
                  </c:pt>
                  <c:pt idx="13">
                    <c:v>Hälsa/Sjukvård</c:v>
                  </c:pt>
                  <c:pt idx="14">
                    <c:v>Besöksnäring</c:v>
                  </c:pt>
                  <c:pt idx="15">
                    <c:v>Papper/Massa</c:v>
                  </c:pt>
                  <c:pt idx="16">
                    <c:v>Livsmedelsind.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 w="19050">
      <a:noFill/>
    </a:ln>
  </c:sp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7235909822866342E-2"/>
          <c:y val="2.461058201058201E-2"/>
          <c:w val="0.95427775644808743"/>
          <c:h val="0.9422062426872897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EA9FE2C-8EF3-4A4A-9DCE-41A4BE762AC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layout>
                <c:manualLayout>
                  <c:x val="-3.0676328502415459E-2"/>
                  <c:y val="-6.3835978835978829E-2"/>
                </c:manualLayout>
              </c:layout>
              <c:tx>
                <c:rich>
                  <a:bodyPr/>
                  <a:lstStyle/>
                  <a:p>
                    <a:fld id="{340BF454-B806-49EF-9EC7-1AA0423BFB9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layout>
                <c:manualLayout>
                  <c:x val="-5.3172302737520202E-2"/>
                  <c:y val="-7.391534391534392E-2"/>
                </c:manualLayout>
              </c:layout>
              <c:tx>
                <c:rich>
                  <a:bodyPr/>
                  <a:lstStyle/>
                  <a:p>
                    <a:fld id="{D7EF85F5-AA5E-4C2C-A8CA-AFD28F6080D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layout>
                <c:manualLayout>
                  <c:x val="-0.1247504025764896"/>
                  <c:y val="-7.7275132275132274E-2"/>
                </c:manualLayout>
              </c:layout>
              <c:tx>
                <c:rich>
                  <a:bodyPr/>
                  <a:lstStyle/>
                  <a:p>
                    <a:fld id="{DBFB7B92-3631-42C0-869A-A29A1519F7C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layout>
                <c:manualLayout>
                  <c:x val="-1.2270531400966221E-2"/>
                  <c:y val="-1.6798941798941799E-2"/>
                </c:manualLayout>
              </c:layout>
              <c:tx>
                <c:rich>
                  <a:bodyPr/>
                  <a:lstStyle/>
                  <a:p>
                    <a:fld id="{29C566C4-F9BE-440C-8BA3-175669441FD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layout>
                <c:manualLayout>
                  <c:x val="-0.22291449275362324"/>
                  <c:y val="-7.05555555555556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A84326FD-EEE0-4244-961F-4A32462BFA68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45523349436394"/>
                      <c:h val="5.780529100529100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layout>
                <c:manualLayout>
                  <c:x val="-5.9307568438003298E-2"/>
                  <c:y val="-2.0158730158730157E-2"/>
                </c:manualLayout>
              </c:layout>
              <c:tx>
                <c:rich>
                  <a:bodyPr/>
                  <a:lstStyle/>
                  <a:p>
                    <a:fld id="{5704F169-1614-460B-BCF2-FAC4A456728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59A2568-9199-4F21-A0E4-D618E8CF24E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layout>
                <c:manualLayout>
                  <c:x val="-0.14111111111111116"/>
                  <c:y val="7.7275132275132274E-2"/>
                </c:manualLayout>
              </c:layout>
              <c:tx>
                <c:rich>
                  <a:bodyPr/>
                  <a:lstStyle/>
                  <a:p>
                    <a:fld id="{0AE4F9AE-564A-4A4B-8113-3F25C3F9016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layout>
                <c:manualLayout>
                  <c:x val="-8.1803542673107889E-3"/>
                  <c:y val="-7.0555555555555552E-2"/>
                </c:manualLayout>
              </c:layout>
              <c:tx>
                <c:rich>
                  <a:bodyPr/>
                  <a:lstStyle/>
                  <a:p>
                    <a:fld id="{ACB12D90-33F0-4DFD-94F1-52AABA0C5DF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layout>
                <c:manualLayout>
                  <c:x val="-4.0901771336553944E-3"/>
                  <c:y val="3.0238095238095238E-2"/>
                </c:manualLayout>
              </c:layout>
              <c:tx>
                <c:rich>
                  <a:bodyPr/>
                  <a:lstStyle/>
                  <a:p>
                    <a:fld id="{B1FB75E5-6831-4C0E-8EE7-0072CE2D4D4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layout>
                <c:manualLayout>
                  <c:x val="-4.4991948470209486E-2"/>
                  <c:y val="5.7116402116402114E-2"/>
                </c:manualLayout>
              </c:layout>
              <c:tx>
                <c:rich>
                  <a:bodyPr/>
                  <a:lstStyle/>
                  <a:p>
                    <a:fld id="{8915EDD1-1106-4A47-9888-C1AF03BA1DA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dLbl>
              <c:idx val="12"/>
              <c:layout>
                <c:manualLayout>
                  <c:x val="-5.7262479871175526E-2"/>
                  <c:y val="8.0634920634920573E-2"/>
                </c:manualLayout>
              </c:layout>
              <c:tx>
                <c:rich>
                  <a:bodyPr/>
                  <a:lstStyle/>
                  <a:p>
                    <a:fld id="{5872A983-F549-46C9-A3BB-D9989D16355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EBA8-4543-8151-7122132EC1A3}"/>
                </c:ext>
              </c:extLst>
            </c:dLbl>
            <c:dLbl>
              <c:idx val="13"/>
              <c:layout>
                <c:manualLayout>
                  <c:x val="-0.12066022544283414"/>
                  <c:y val="0.14783068783068784"/>
                </c:manualLayout>
              </c:layout>
              <c:tx>
                <c:rich>
                  <a:bodyPr/>
                  <a:lstStyle/>
                  <a:p>
                    <a:fld id="{316480B7-BFA4-41B7-A790-BB3FE8517AB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BA8-4543-8151-7122132EC1A3}"/>
                </c:ext>
              </c:extLst>
            </c:dLbl>
            <c:dLbl>
              <c:idx val="14"/>
              <c:layout>
                <c:manualLayout>
                  <c:x val="-0.10020933977455716"/>
                  <c:y val="6.047619047619035E-2"/>
                </c:manualLayout>
              </c:layout>
              <c:tx>
                <c:rich>
                  <a:bodyPr/>
                  <a:lstStyle/>
                  <a:p>
                    <a:fld id="{0D4D728C-E978-4FDA-AA91-94188C7F2C1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BA8-4543-8151-7122132EC1A3}"/>
                </c:ext>
              </c:extLst>
            </c:dLbl>
            <c:dLbl>
              <c:idx val="15"/>
              <c:layout>
                <c:manualLayout>
                  <c:x val="0"/>
                  <c:y val="5.3756613756613815E-2"/>
                </c:manualLayout>
              </c:layout>
              <c:tx>
                <c:rich>
                  <a:bodyPr/>
                  <a:lstStyle/>
                  <a:p>
                    <a:fld id="{74B50BDE-88F4-4257-90A1-95A5AA50695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BC8D-4748-9A14-B748119149E7}"/>
                </c:ext>
              </c:extLst>
            </c:dLbl>
            <c:dLbl>
              <c:idx val="16"/>
              <c:layout>
                <c:manualLayout>
                  <c:x val="-2.4541062801932367E-2"/>
                  <c:y val="-3.6957671957671988E-2"/>
                </c:manualLayout>
              </c:layout>
              <c:tx>
                <c:rich>
                  <a:bodyPr/>
                  <a:lstStyle/>
                  <a:p>
                    <a:fld id="{ED846D29-6B52-430E-95F6-F4FA81DD4F2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6ED6-497E-9615-7EB2D886BF0C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6ED6-497E-9615-7EB2D886BF0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39F-4E57-AF14-A795AB88E6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Data!$U$53:$U$71</c:f>
              <c:numCache>
                <c:formatCode>0%</c:formatCode>
                <c:ptCount val="19"/>
                <c:pt idx="0">
                  <c:v>0.36683148480544248</c:v>
                </c:pt>
                <c:pt idx="1">
                  <c:v>0.30332139110892814</c:v>
                </c:pt>
                <c:pt idx="2">
                  <c:v>0.26089872011199816</c:v>
                </c:pt>
                <c:pt idx="3">
                  <c:v>0.23364231882529637</c:v>
                </c:pt>
                <c:pt idx="4">
                  <c:v>2.9833781241920116E-2</c:v>
                </c:pt>
                <c:pt idx="5">
                  <c:v>0.15153719659156017</c:v>
                </c:pt>
                <c:pt idx="6">
                  <c:v>0.25640039279774773</c:v>
                </c:pt>
                <c:pt idx="7">
                  <c:v>5.3143274330755427E-2</c:v>
                </c:pt>
                <c:pt idx="8">
                  <c:v>0.14572885480609624</c:v>
                </c:pt>
                <c:pt idx="9">
                  <c:v>0.46272219374792684</c:v>
                </c:pt>
                <c:pt idx="10">
                  <c:v>0.27836600119423377</c:v>
                </c:pt>
                <c:pt idx="11">
                  <c:v>0.3253603416145765</c:v>
                </c:pt>
                <c:pt idx="12">
                  <c:v>0.37368278952320483</c:v>
                </c:pt>
                <c:pt idx="13">
                  <c:v>0.21299696954994907</c:v>
                </c:pt>
                <c:pt idx="14">
                  <c:v>-5.7994196936413549E-2</c:v>
                </c:pt>
                <c:pt idx="15">
                  <c:v>0.46234072094654799</c:v>
                </c:pt>
                <c:pt idx="16">
                  <c:v>0.10641590969781713</c:v>
                </c:pt>
                <c:pt idx="17">
                  <c:v>#N/A</c:v>
                </c:pt>
                <c:pt idx="18">
                  <c:v>#N/A</c:v>
                </c:pt>
              </c:numCache>
            </c:numRef>
          </c:xVal>
          <c:yVal>
            <c:numRef>
              <c:f>Data!$V$53:$V$71</c:f>
              <c:numCache>
                <c:formatCode>0.0</c:formatCode>
                <c:ptCount val="19"/>
                <c:pt idx="0">
                  <c:v>24.643209394488711</c:v>
                </c:pt>
                <c:pt idx="1">
                  <c:v>29.187233980574678</c:v>
                </c:pt>
                <c:pt idx="2">
                  <c:v>10.65672107869012</c:v>
                </c:pt>
                <c:pt idx="3">
                  <c:v>20.005919576270969</c:v>
                </c:pt>
                <c:pt idx="4">
                  <c:v>11.672292913980501</c:v>
                </c:pt>
                <c:pt idx="5">
                  <c:v>16.466410876086879</c:v>
                </c:pt>
                <c:pt idx="6">
                  <c:v>19.303698578948939</c:v>
                </c:pt>
                <c:pt idx="7">
                  <c:v>35.138443991499138</c:v>
                </c:pt>
                <c:pt idx="8">
                  <c:v>13.7806633346491</c:v>
                </c:pt>
                <c:pt idx="9">
                  <c:v>28.65685873647195</c:v>
                </c:pt>
                <c:pt idx="10">
                  <c:v>10.69764215484855</c:v>
                </c:pt>
                <c:pt idx="11">
                  <c:v>16.36028887793233</c:v>
                </c:pt>
                <c:pt idx="12">
                  <c:v>22.336207573253649</c:v>
                </c:pt>
                <c:pt idx="13">
                  <c:v>14.00380232476317</c:v>
                </c:pt>
                <c:pt idx="14">
                  <c:v>-8.0379183005165</c:v>
                </c:pt>
                <c:pt idx="15">
                  <c:v>20.726070091549669</c:v>
                </c:pt>
                <c:pt idx="16">
                  <c:v>27.77064024979915</c:v>
                </c:pt>
                <c:pt idx="17">
                  <c:v>#N/A</c:v>
                </c:pt>
                <c:pt idx="18">
                  <c:v>#N/A</c:v>
                </c:pt>
              </c:numCache>
            </c:numRef>
          </c:yVal>
          <c:bubbleSize>
            <c:numRef>
              <c:f>Data!$N$53:$N$71</c:f>
              <c:numCache>
                <c:formatCode>#,##0</c:formatCode>
                <c:ptCount val="19"/>
                <c:pt idx="0">
                  <c:v>12569299.4805</c:v>
                </c:pt>
                <c:pt idx="1">
                  <c:v>9150237.8892000001</c:v>
                </c:pt>
                <c:pt idx="2">
                  <c:v>7854616.3301000027</c:v>
                </c:pt>
                <c:pt idx="3">
                  <c:v>7051001.6409</c:v>
                </c:pt>
                <c:pt idx="4">
                  <c:v>5716858.2429999998</c:v>
                </c:pt>
                <c:pt idx="5">
                  <c:v>5569425.4837999986</c:v>
                </c:pt>
                <c:pt idx="6">
                  <c:v>4984260.9351000022</c:v>
                </c:pt>
                <c:pt idx="7">
                  <c:v>4313203.0797000024</c:v>
                </c:pt>
                <c:pt idx="8">
                  <c:v>4020713.4689000002</c:v>
                </c:pt>
                <c:pt idx="9">
                  <c:v>3484201.4426000002</c:v>
                </c:pt>
                <c:pt idx="10">
                  <c:v>3457239.5837000008</c:v>
                </c:pt>
                <c:pt idx="11">
                  <c:v>2688169.0469</c:v>
                </c:pt>
                <c:pt idx="12">
                  <c:v>2481234.3545000008</c:v>
                </c:pt>
                <c:pt idx="13">
                  <c:v>2019301.632100001</c:v>
                </c:pt>
                <c:pt idx="14">
                  <c:v>1472346.1769000001</c:v>
                </c:pt>
                <c:pt idx="15">
                  <c:v>1464470.5660999999</c:v>
                </c:pt>
                <c:pt idx="16">
                  <c:v>1447299.2498000001</c:v>
                </c:pt>
                <c:pt idx="17">
                  <c:v>#N/A</c:v>
                </c:pt>
                <c:pt idx="18">
                  <c:v>#N/A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Data!$M$53:$M$69</c15:f>
                <c15:dlblRangeCache>
                  <c:ptCount val="17"/>
                  <c:pt idx="0">
                    <c:v>Verkstad</c:v>
                  </c:pt>
                  <c:pt idx="1">
                    <c:v>Partihandel</c:v>
                  </c:pt>
                  <c:pt idx="2">
                    <c:v>Bygg</c:v>
                  </c:pt>
                  <c:pt idx="3">
                    <c:v>Detaljhandel</c:v>
                  </c:pt>
                  <c:pt idx="4">
                    <c:v>Logistik</c:v>
                  </c:pt>
                  <c:pt idx="5">
                    <c:v>Metallvaruind.</c:v>
                  </c:pt>
                  <c:pt idx="6">
                    <c:v>Företagstjänster</c:v>
                  </c:pt>
                  <c:pt idx="7">
                    <c:v>Fastigheter</c:v>
                  </c:pt>
                  <c:pt idx="8">
                    <c:v>Trävaruindust.</c:v>
                  </c:pt>
                  <c:pt idx="9">
                    <c:v>Gummi/Plast</c:v>
                  </c:pt>
                  <c:pt idx="10">
                    <c:v>Företagsservice</c:v>
                  </c:pt>
                  <c:pt idx="11">
                    <c:v>Elektronikind.</c:v>
                  </c:pt>
                  <c:pt idx="12">
                    <c:v>IT/Telekom</c:v>
                  </c:pt>
                  <c:pt idx="13">
                    <c:v>Hälsa/Sjukvård</c:v>
                  </c:pt>
                  <c:pt idx="14">
                    <c:v>Besöksnäring</c:v>
                  </c:pt>
                  <c:pt idx="15">
                    <c:v>Papper/Massa</c:v>
                  </c:pt>
                  <c:pt idx="16">
                    <c:v>Livsmedelsind.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0.5"/>
          <c:min val="-0.1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in val="-1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0">
            <a:solidFill>
              <a:srgbClr val="FF0000"/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  <a:ln>
          <a:solidFill>
            <a:srgbClr val="FFFFFF"/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98502415458938"/>
          <c:y val="2.346745583521382E-2"/>
          <c:w val="0.86607874396135254"/>
          <c:h val="0.85699961150000969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</c:spPr>
            <c:extLst>
              <c:ext xmlns:c16="http://schemas.microsoft.com/office/drawing/2014/chart" uri="{C3380CC4-5D6E-409C-BE32-E72D297353CC}">
                <c16:uniqueId val="{0000001C-BC8D-4748-9A14-B748119149E7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</c:spPr>
            <c:extLst>
              <c:ext xmlns:c16="http://schemas.microsoft.com/office/drawing/2014/chart" uri="{C3380CC4-5D6E-409C-BE32-E72D297353CC}">
                <c16:uniqueId val="{00000001-EBA8-4543-8151-7122132EC1A3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BA8-4543-8151-7122132EC1A3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</c:spPr>
            <c:extLst>
              <c:ext xmlns:c16="http://schemas.microsoft.com/office/drawing/2014/chart" uri="{C3380CC4-5D6E-409C-BE32-E72D297353CC}">
                <c16:uniqueId val="{00000005-EBA8-4543-8151-7122132EC1A3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07-EBA8-4543-8151-7122132EC1A3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EBA8-4543-8151-7122132EC1A3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EBA8-4543-8151-7122132EC1A3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EBA8-4543-8151-7122132EC1A3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F-EBA8-4543-8151-7122132EC1A3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</c:spPr>
            <c:extLst>
              <c:ext xmlns:c16="http://schemas.microsoft.com/office/drawing/2014/chart" uri="{C3380CC4-5D6E-409C-BE32-E72D297353CC}">
                <c16:uniqueId val="{00000011-EBA8-4543-8151-7122132EC1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EBA8-4543-8151-7122132EC1A3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5-EBA8-4543-8151-7122132EC1A3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EBA8-4543-8151-7122132EC1A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EBA8-4543-8151-7122132EC1A3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EBA8-4543-8151-7122132EC1A3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</c:spPr>
            <c:extLst>
              <c:ext xmlns:c16="http://schemas.microsoft.com/office/drawing/2014/chart" uri="{C3380CC4-5D6E-409C-BE32-E72D297353CC}">
                <c16:uniqueId val="{0000001D-BC8D-4748-9A14-B748119149E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5CD2C93-5CA3-48BC-948D-7A2367F9629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BC8D-4748-9A14-B748119149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4DC3C8-BD23-4987-86FA-03D4B65AE85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BA8-4543-8151-7122132EC1A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9E01A4-265C-43D5-B0E8-74B0CB18ADB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BA8-4543-8151-7122132EC1A3}"/>
                </c:ext>
              </c:extLst>
            </c:dLbl>
            <c:dLbl>
              <c:idx val="3"/>
              <c:layout>
                <c:manualLayout>
                  <c:x val="-2.0450885668276972E-3"/>
                  <c:y val="-2.687830687830688E-2"/>
                </c:manualLayout>
              </c:layout>
              <c:tx>
                <c:rich>
                  <a:bodyPr/>
                  <a:lstStyle/>
                  <a:p>
                    <a:fld id="{DF4C64C4-5268-4D53-BEB0-ACFCCCFF312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BA8-4543-8151-7122132EC1A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69F2DE-10BB-4E47-AFB9-13181A34293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BA8-4543-8151-7122132EC1A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333CFA2-06EB-4014-9333-3899C3143BF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BA8-4543-8151-7122132EC1A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558B6AC-B6E2-4961-9ABA-53CC7CE282D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BA8-4543-8151-7122132EC1A3}"/>
                </c:ext>
              </c:extLst>
            </c:dLbl>
            <c:dLbl>
              <c:idx val="7"/>
              <c:layout>
                <c:manualLayout>
                  <c:x val="-1.4997142908461812E-16"/>
                  <c:y val="-3.3597883597883599E-2"/>
                </c:manualLayout>
              </c:layout>
              <c:tx>
                <c:rich>
                  <a:bodyPr/>
                  <a:lstStyle/>
                  <a:p>
                    <a:fld id="{BBE9926C-82CF-403E-83BB-7497A813312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BA8-4543-8151-7122132EC1A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98DE7A1-83CB-4B59-B211-EB753AE6B36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BA8-4543-8151-7122132EC1A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A8-4543-8151-7122132EC1A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F1101F8-90D3-4127-8B29-83CB3745038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BA8-4543-8151-7122132EC1A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3D084522-3960-4FA2-B9E1-8E63739D891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BA8-4543-8151-7122132EC1A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2554CA23-8CCA-4F6A-A145-44869119CFA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BA8-4543-8151-7122132EC1A3}"/>
                </c:ext>
              </c:extLst>
            </c:dLbl>
            <c:dLbl>
              <c:idx val="13"/>
              <c:layout>
                <c:manualLayout>
                  <c:x val="-2.249597423510467E-2"/>
                  <c:y val="-3.3597883597883599E-2"/>
                </c:manualLayout>
              </c:layout>
              <c:tx>
                <c:rich>
                  <a:bodyPr/>
                  <a:lstStyle/>
                  <a:p>
                    <a:fld id="{E9E6D75B-98EE-4576-AA64-59B6ED64262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BA8-4543-8151-7122132EC1A3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E761905-FB8F-460D-97DF-497C56446EE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EBA8-4543-8151-7122132EC1A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8D-4748-9A14-B748119149E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B6-4820-9872-798C6B6891AD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8B6-4820-9872-798C6B6891A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8B6-4820-9872-798C6B6891AD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8B6-4820-9872-798C6B6891AD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8B6-4820-9872-798C6B6891AD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8B6-4820-9872-798C6B6891AD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8B6-4820-9872-798C6B6891AD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8B6-4820-9872-798C6B6891AD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8B6-4820-9872-798C6B6891AD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8B6-4820-9872-798C6B6891AD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8B6-4820-9872-798C6B6891AD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8B6-4820-9872-798C6B6891AD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8B6-4820-9872-798C6B6891AD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8B6-4820-9872-798C6B6891AD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8B6-4820-9872-798C6B6891AD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8B6-4820-9872-798C6B6891AD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8B6-4820-9872-798C6B6891AD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AD3-4227-9BE5-B5C32D44ED05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9AD3-4227-9BE5-B5C32D44E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Data!$Z$53:$Z$87</c:f>
              <c:numCache>
                <c:formatCode>#,##0</c:formatCode>
                <c:ptCount val="35"/>
                <c:pt idx="0">
                  <c:v>44</c:v>
                </c:pt>
                <c:pt idx="1">
                  <c:v>197</c:v>
                </c:pt>
                <c:pt idx="2">
                  <c:v>342</c:v>
                </c:pt>
                <c:pt idx="3">
                  <c:v>423</c:v>
                </c:pt>
                <c:pt idx="4">
                  <c:v>100</c:v>
                </c:pt>
                <c:pt idx="5">
                  <c:v>47</c:v>
                </c:pt>
                <c:pt idx="6">
                  <c:v>584</c:v>
                </c:pt>
                <c:pt idx="7">
                  <c:v>419</c:v>
                </c:pt>
                <c:pt idx="8">
                  <c:v>22</c:v>
                </c:pt>
                <c:pt idx="9">
                  <c:v>5</c:v>
                </c:pt>
                <c:pt idx="10">
                  <c:v>143</c:v>
                </c:pt>
                <c:pt idx="11">
                  <c:v>11</c:v>
                </c:pt>
                <c:pt idx="12">
                  <c:v>162</c:v>
                </c:pt>
                <c:pt idx="13">
                  <c:v>164</c:v>
                </c:pt>
                <c:pt idx="14">
                  <c:v>193</c:v>
                </c:pt>
                <c:pt idx="15">
                  <c:v>2</c:v>
                </c:pt>
                <c:pt idx="16">
                  <c:v>16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 formatCode="General">
                  <c:v>4000</c:v>
                </c:pt>
              </c:numCache>
            </c:numRef>
          </c:xVal>
          <c:yVal>
            <c:numRef>
              <c:f>Data!$AA$53:$AA$87</c:f>
              <c:numCache>
                <c:formatCode>#,##0</c:formatCode>
                <c:ptCount val="35"/>
                <c:pt idx="0">
                  <c:v>124</c:v>
                </c:pt>
                <c:pt idx="1">
                  <c:v>213</c:v>
                </c:pt>
                <c:pt idx="2">
                  <c:v>654</c:v>
                </c:pt>
                <c:pt idx="3">
                  <c:v>700</c:v>
                </c:pt>
                <c:pt idx="4">
                  <c:v>248</c:v>
                </c:pt>
                <c:pt idx="5">
                  <c:v>80</c:v>
                </c:pt>
                <c:pt idx="6">
                  <c:v>643</c:v>
                </c:pt>
                <c:pt idx="7">
                  <c:v>112</c:v>
                </c:pt>
                <c:pt idx="8">
                  <c:v>161</c:v>
                </c:pt>
                <c:pt idx="9">
                  <c:v>16</c:v>
                </c:pt>
                <c:pt idx="10">
                  <c:v>422</c:v>
                </c:pt>
                <c:pt idx="11">
                  <c:v>33</c:v>
                </c:pt>
                <c:pt idx="12">
                  <c:v>133</c:v>
                </c:pt>
                <c:pt idx="13">
                  <c:v>223</c:v>
                </c:pt>
                <c:pt idx="14">
                  <c:v>521</c:v>
                </c:pt>
                <c:pt idx="15">
                  <c:v>1</c:v>
                </c:pt>
                <c:pt idx="16">
                  <c:v>16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 formatCode="General">
                  <c:v>4000000</c:v>
                </c:pt>
              </c:numCache>
            </c:numRef>
          </c:yVal>
          <c:bubbleSize>
            <c:numRef>
              <c:f>Data!$AB$53:$AB$87</c:f>
              <c:numCache>
                <c:formatCode>#,##0</c:formatCode>
                <c:ptCount val="35"/>
                <c:pt idx="0">
                  <c:v>109527.48119999999</c:v>
                </c:pt>
                <c:pt idx="1">
                  <c:v>155025.96599999999</c:v>
                </c:pt>
                <c:pt idx="2">
                  <c:v>400152.98400000011</c:v>
                </c:pt>
                <c:pt idx="3">
                  <c:v>348139.95069999999</c:v>
                </c:pt>
                <c:pt idx="4">
                  <c:v>123435.53750000001</c:v>
                </c:pt>
                <c:pt idx="5">
                  <c:v>33200.510900000001</c:v>
                </c:pt>
                <c:pt idx="6">
                  <c:v>603525.42880000011</c:v>
                </c:pt>
                <c:pt idx="7">
                  <c:v>411430.28240000003</c:v>
                </c:pt>
                <c:pt idx="8">
                  <c:v>128894.6822</c:v>
                </c:pt>
                <c:pt idx="9">
                  <c:v>9152.7900000000009</c:v>
                </c:pt>
                <c:pt idx="10">
                  <c:v>201600.08540000001</c:v>
                </c:pt>
                <c:pt idx="11">
                  <c:v>33617.963100000001</c:v>
                </c:pt>
                <c:pt idx="12">
                  <c:v>112670.4344000001</c:v>
                </c:pt>
                <c:pt idx="13">
                  <c:v>124046.9213</c:v>
                </c:pt>
                <c:pt idx="14">
                  <c:v>237223.3649000001</c:v>
                </c:pt>
                <c:pt idx="15">
                  <c:v>418.17000000000007</c:v>
                </c:pt>
                <c:pt idx="16">
                  <c:v>7005.22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12569299.4805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Data!$Y$53:$Y$69</c15:f>
                <c15:dlblRangeCache>
                  <c:ptCount val="17"/>
                  <c:pt idx="0">
                    <c:v>Verkstad</c:v>
                  </c:pt>
                  <c:pt idx="1">
                    <c:v>Partihandel</c:v>
                  </c:pt>
                  <c:pt idx="2">
                    <c:v>Bygg</c:v>
                  </c:pt>
                  <c:pt idx="3">
                    <c:v>Detaljhandel</c:v>
                  </c:pt>
                  <c:pt idx="4">
                    <c:v>Logistik</c:v>
                  </c:pt>
                  <c:pt idx="5">
                    <c:v>Metallvaruind.</c:v>
                  </c:pt>
                  <c:pt idx="6">
                    <c:v>Företagstjänster</c:v>
                  </c:pt>
                  <c:pt idx="7">
                    <c:v>Fastigheter</c:v>
                  </c:pt>
                  <c:pt idx="8">
                    <c:v>Trävaruindust.</c:v>
                  </c:pt>
                  <c:pt idx="9">
                    <c:v>Gummi/Plast</c:v>
                  </c:pt>
                  <c:pt idx="10">
                    <c:v>Företagsservice</c:v>
                  </c:pt>
                  <c:pt idx="11">
                    <c:v>Elektronikind.</c:v>
                  </c:pt>
                  <c:pt idx="12">
                    <c:v>IT/Telekom</c:v>
                  </c:pt>
                  <c:pt idx="13">
                    <c:v>Hälsa/Sjukvård</c:v>
                  </c:pt>
                  <c:pt idx="14">
                    <c:v>Besöksnäring</c:v>
                  </c:pt>
                  <c:pt idx="15">
                    <c:v>Papper/Massa</c:v>
                  </c:pt>
                  <c:pt idx="16">
                    <c:v>Livsmedelsind.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BA8-4543-8151-7122132EC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450"/>
          <c:min val="0"/>
        </c:scaling>
        <c:delete val="0"/>
        <c:axPos val="b"/>
        <c:numFmt formatCode="#,##0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ax val="8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6990334475338E-2"/>
          <c:y val="2.3351172545425701E-2"/>
          <c:w val="0.92454227053140092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solidFill>
                <a:srgbClr val="19504D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0A0-4DF7-BF01-2396C58B1B1E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0A0-4DF7-BF01-2396C58B1B1E}"/>
              </c:ext>
            </c:extLst>
          </c:dPt>
          <c:dPt>
            <c:idx val="2"/>
            <c:invertIfNegative val="0"/>
            <c:bubble3D val="0"/>
            <c:spPr>
              <a:solidFill>
                <a:srgbClr val="D63768">
                  <a:lumMod val="60000"/>
                  <a:lumOff val="4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0A0-4DF7-BF01-2396C58B1B1E}"/>
              </c:ext>
            </c:extLst>
          </c:dPt>
          <c:dPt>
            <c:idx val="3"/>
            <c:invertIfNegative val="0"/>
            <c:bubble3D val="0"/>
            <c:spPr>
              <a:solidFill>
                <a:srgbClr val="FFA625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0A0-4DF7-BF01-2396C58B1B1E}"/>
              </c:ext>
            </c:extLst>
          </c:dPt>
          <c:dPt>
            <c:idx val="4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0A0-4DF7-BF01-2396C58B1B1E}"/>
              </c:ext>
            </c:extLst>
          </c:dPt>
          <c:dPt>
            <c:idx val="5"/>
            <c:invertIfNegative val="0"/>
            <c:bubble3D val="0"/>
            <c:spPr>
              <a:solidFill>
                <a:srgbClr val="D63768">
                  <a:lumMod val="75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0A0-4DF7-BF01-2396C58B1B1E}"/>
              </c:ext>
            </c:extLst>
          </c:dPt>
          <c:dPt>
            <c:idx val="6"/>
            <c:invertIfNegative val="0"/>
            <c:bubble3D val="0"/>
            <c:spPr>
              <a:solidFill>
                <a:srgbClr val="FFA625">
                  <a:lumMod val="40000"/>
                  <a:lumOff val="6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0A0-4DF7-BF01-2396C58B1B1E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>
                  <a:lumMod val="5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0A0-4DF7-BF01-2396C58B1B1E}"/>
              </c:ext>
            </c:extLst>
          </c:dPt>
          <c:dPt>
            <c:idx val="8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0A0-4DF7-BF01-2396C58B1B1E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80A0-4DF7-BF01-2396C58B1B1E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80A0-4DF7-BF01-2396C58B1B1E}"/>
              </c:ext>
            </c:extLst>
          </c:dPt>
          <c:dPt>
            <c:idx val="11"/>
            <c:invertIfNegative val="0"/>
            <c:bubble3D val="0"/>
            <c:spPr>
              <a:solidFill>
                <a:srgbClr val="D63768">
                  <a:lumMod val="40000"/>
                  <a:lumOff val="6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80A0-4DF7-BF01-2396C58B1B1E}"/>
              </c:ext>
            </c:extLst>
          </c:dPt>
          <c:dPt>
            <c:idx val="12"/>
            <c:invertIfNegative val="0"/>
            <c:bubble3D val="0"/>
            <c:spPr>
              <a:solidFill>
                <a:srgbClr val="232A43">
                  <a:lumMod val="40000"/>
                  <a:lumOff val="60000"/>
                </a:srgbClr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9-80A0-4DF7-BF01-2396C58B1B1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80A0-4DF7-BF01-2396C58B1B1E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80A0-4DF7-BF01-2396C58B1B1E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solidFill>
                  <a:srgbClr val="19504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80A0-4DF7-BF01-2396C58B1B1E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solidFill>
                  <a:srgbClr val="19504D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1-80A0-4DF7-BF01-2396C58B1B1E}"/>
              </c:ext>
            </c:extLst>
          </c:dPt>
          <c:dLbls>
            <c:dLbl>
              <c:idx val="0"/>
              <c:layout>
                <c:manualLayout>
                  <c:x val="-9.2195212473213717E-2"/>
                  <c:y val="-0.1071061633161818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/>
                    </a:pPr>
                    <a:fld id="{312035C9-D4B0-48BD-89F1-872201027BC7}" type="CELLRANGE">
                      <a:rPr lang="en-US"/>
                      <a:pPr>
                        <a:defRPr sz="800"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23563045509134"/>
                      <c:h val="4.894298207123739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0A0-4DF7-BF01-2396C58B1B1E}"/>
                </c:ext>
              </c:extLst>
            </c:dLbl>
            <c:dLbl>
              <c:idx val="1"/>
              <c:layout>
                <c:manualLayout>
                  <c:x val="-0.26506123586048941"/>
                  <c:y val="-4.3463370621059295E-2"/>
                </c:manualLayout>
              </c:layout>
              <c:tx>
                <c:rich>
                  <a:bodyPr/>
                  <a:lstStyle/>
                  <a:p>
                    <a:fld id="{42D8530B-356D-4478-AB9A-DC02F77A3C6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0A0-4DF7-BF01-2396C58B1B1E}"/>
                </c:ext>
              </c:extLst>
            </c:dLbl>
            <c:dLbl>
              <c:idx val="2"/>
              <c:layout>
                <c:manualLayout>
                  <c:x val="-0.19015262572600328"/>
                  <c:y val="-4.6567897093992103E-2"/>
                </c:manualLayout>
              </c:layout>
              <c:tx>
                <c:rich>
                  <a:bodyPr/>
                  <a:lstStyle/>
                  <a:p>
                    <a:fld id="{284C952B-7023-4F61-9061-379B1D79650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0A0-4DF7-BF01-2396C58B1B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6769C0C-2C8F-4461-9AAD-293DA439BB1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0A0-4DF7-BF01-2396C58B1B1E}"/>
                </c:ext>
              </c:extLst>
            </c:dLbl>
            <c:dLbl>
              <c:idx val="4"/>
              <c:layout>
                <c:manualLayout>
                  <c:x val="-2.5929903508091462E-2"/>
                  <c:y val="3.414979120226088E-2"/>
                </c:manualLayout>
              </c:layout>
              <c:tx>
                <c:rich>
                  <a:bodyPr/>
                  <a:lstStyle/>
                  <a:p>
                    <a:fld id="{0E131B1D-4D75-4EEF-BA14-42462E937D4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0A0-4DF7-BF01-2396C58B1B1E}"/>
                </c:ext>
              </c:extLst>
            </c:dLbl>
            <c:dLbl>
              <c:idx val="5"/>
              <c:layout>
                <c:manualLayout>
                  <c:x val="-2.0167702728515497E-2"/>
                  <c:y val="-9.0031267715051405E-2"/>
                </c:manualLayout>
              </c:layout>
              <c:tx>
                <c:rich>
                  <a:bodyPr/>
                  <a:lstStyle/>
                  <a:p>
                    <a:fld id="{B1632BAA-6D76-454C-8BE4-1E299B1F77B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0A0-4DF7-BF01-2396C58B1B1E}"/>
                </c:ext>
              </c:extLst>
            </c:dLbl>
            <c:dLbl>
              <c:idx val="6"/>
              <c:layout>
                <c:manualLayout>
                  <c:x val="-0.19591482650557912"/>
                  <c:y val="3.1045264729327501E-3"/>
                </c:manualLayout>
              </c:layout>
              <c:tx>
                <c:rich>
                  <a:bodyPr/>
                  <a:lstStyle/>
                  <a:p>
                    <a:fld id="{97D73E34-3F14-4CC0-B1C6-7D1525FA2E8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0A0-4DF7-BF01-2396C58B1B1E}"/>
                </c:ext>
              </c:extLst>
            </c:dLbl>
            <c:dLbl>
              <c:idx val="7"/>
              <c:layout>
                <c:manualLayout>
                  <c:x val="-2.5929903508091354E-2"/>
                  <c:y val="2.7940738256395262E-2"/>
                </c:manualLayout>
              </c:layout>
              <c:tx>
                <c:rich>
                  <a:bodyPr/>
                  <a:lstStyle/>
                  <a:p>
                    <a:fld id="{22134C8C-78F7-4984-93CD-53240E5B5C7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80A0-4DF7-BF01-2396C58B1B1E}"/>
                </c:ext>
              </c:extLst>
            </c:dLbl>
            <c:dLbl>
              <c:idx val="8"/>
              <c:layout>
                <c:manualLayout>
                  <c:x val="-8.3551911303849952E-2"/>
                  <c:y val="-7.1404108877454561E-2"/>
                </c:manualLayout>
              </c:layout>
              <c:tx>
                <c:rich>
                  <a:bodyPr/>
                  <a:lstStyle/>
                  <a:p>
                    <a:fld id="{08A05F2B-AF5A-4C44-82AF-A3A4D32295B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80A0-4DF7-BF01-2396C58B1B1E}"/>
                </c:ext>
              </c:extLst>
            </c:dLbl>
            <c:dLbl>
              <c:idx val="9"/>
              <c:layout>
                <c:manualLayout>
                  <c:x val="-6.3384208575334416E-2"/>
                  <c:y val="-4.967242356692491E-2"/>
                </c:manualLayout>
              </c:layout>
              <c:tx>
                <c:rich>
                  <a:bodyPr/>
                  <a:lstStyle/>
                  <a:p>
                    <a:fld id="{C12509D0-EDAA-4588-AEB2-8DD5CFE0270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80A0-4DF7-BF01-2396C58B1B1E}"/>
                </c:ext>
              </c:extLst>
            </c:dLbl>
            <c:dLbl>
              <c:idx val="10"/>
              <c:layout>
                <c:manualLayout>
                  <c:x val="-2.0167702728515497E-2"/>
                  <c:y val="3.1045264729328069E-3"/>
                </c:manualLayout>
              </c:layout>
              <c:tx>
                <c:rich>
                  <a:bodyPr/>
                  <a:lstStyle/>
                  <a:p>
                    <a:fld id="{48B140B2-D8CE-4214-8928-E4A2445D656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80A0-4DF7-BF01-2396C58B1B1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1081242-CAFB-4061-A559-04EBF94FC17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80A0-4DF7-BF01-2396C58B1B1E}"/>
                </c:ext>
              </c:extLst>
            </c:dLbl>
            <c:dLbl>
              <c:idx val="12"/>
              <c:layout>
                <c:manualLayout>
                  <c:x val="-2.5929903508091354E-2"/>
                  <c:y val="2.7940738256395262E-2"/>
                </c:manualLayout>
              </c:layout>
              <c:tx>
                <c:rich>
                  <a:bodyPr/>
                  <a:lstStyle/>
                  <a:p>
                    <a:fld id="{3DEA19C0-6305-41EF-9DD7-745DF93FE82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80A0-4DF7-BF01-2396C58B1B1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8D24F761-D4F2-4860-94D6-53A494F5A76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80A0-4DF7-BF01-2396C58B1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Data!$I$31:$I$44</c:f>
              <c:numCache>
                <c:formatCode>0%</c:formatCode>
                <c:ptCount val="14"/>
                <c:pt idx="0">
                  <c:v>9.4562647754137114E-3</c:v>
                </c:pt>
                <c:pt idx="1">
                  <c:v>4.3699927166788053E-3</c:v>
                </c:pt>
                <c:pt idx="2">
                  <c:v>5.146726862302483E-2</c:v>
                </c:pt>
                <c:pt idx="3">
                  <c:v>2.3150762281197064E-2</c:v>
                </c:pt>
                <c:pt idx="4">
                  <c:v>1.5345268542199489E-2</c:v>
                </c:pt>
                <c:pt idx="5">
                  <c:v>1.782178217821782E-2</c:v>
                </c:pt>
                <c:pt idx="6">
                  <c:v>2.2935779816513763E-2</c:v>
                </c:pt>
                <c:pt idx="7">
                  <c:v>3.345070422535211E-2</c:v>
                </c:pt>
                <c:pt idx="8">
                  <c:v>-2.8169014084507043E-2</c:v>
                </c:pt>
                <c:pt idx="9">
                  <c:v>4.583333333333333E-2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xVal>
          <c:yVal>
            <c:numRef>
              <c:f>Data!$J$31:$J$44</c:f>
              <c:numCache>
                <c:formatCode>0%</c:formatCode>
                <c:ptCount val="14"/>
                <c:pt idx="0">
                  <c:v>1.2203950770503671E-2</c:v>
                </c:pt>
                <c:pt idx="1">
                  <c:v>1.7719869706840391E-2</c:v>
                </c:pt>
                <c:pt idx="2">
                  <c:v>3.8270729978738482E-2</c:v>
                </c:pt>
                <c:pt idx="3">
                  <c:v>6.1181060471714845E-3</c:v>
                </c:pt>
                <c:pt idx="4">
                  <c:v>-7.5417855686913983E-3</c:v>
                </c:pt>
                <c:pt idx="5">
                  <c:v>7.575757575757576E-3</c:v>
                </c:pt>
                <c:pt idx="6">
                  <c:v>-3.6625383719699374E-2</c:v>
                </c:pt>
                <c:pt idx="7">
                  <c:v>-3.0167597765363128E-2</c:v>
                </c:pt>
                <c:pt idx="8">
                  <c:v>-7.0746018440905278E-2</c:v>
                </c:pt>
                <c:pt idx="9">
                  <c:v>-2.4524524524524523E-2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yVal>
          <c:bubbleSize>
            <c:numRef>
              <c:f>Data!$K$31:$K$44</c:f>
              <c:numCache>
                <c:formatCode>#,##0</c:formatCode>
                <c:ptCount val="14"/>
                <c:pt idx="0">
                  <c:v>16214358.29910001</c:v>
                </c:pt>
                <c:pt idx="1">
                  <c:v>8114308.0403000005</c:v>
                </c:pt>
                <c:pt idx="2">
                  <c:v>8094122.5065999934</c:v>
                </c:pt>
                <c:pt idx="3">
                  <c:v>8011199.5304999975</c:v>
                </c:pt>
                <c:pt idx="4">
                  <c:v>6666395.2863000017</c:v>
                </c:pt>
                <c:pt idx="5">
                  <c:v>6032770.6786000002</c:v>
                </c:pt>
                <c:pt idx="6">
                  <c:v>5764030.8553000027</c:v>
                </c:pt>
                <c:pt idx="7">
                  <c:v>3982817.8363000001</c:v>
                </c:pt>
                <c:pt idx="8">
                  <c:v>3826775.941099999</c:v>
                </c:pt>
                <c:pt idx="9">
                  <c:v>1879047.933900001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Data!$A$31:$A$44</c15:f>
                <c15:dlblRangeCache>
                  <c:ptCount val="14"/>
                  <c:pt idx="0">
                    <c:v>Verkstad</c:v>
                  </c:pt>
                  <c:pt idx="1">
                    <c:v>Partihandel</c:v>
                  </c:pt>
                  <c:pt idx="2">
                    <c:v>Företagstjänster</c:v>
                  </c:pt>
                  <c:pt idx="3">
                    <c:v>Bygg</c:v>
                  </c:pt>
                  <c:pt idx="4">
                    <c:v>Detaljhandel</c:v>
                  </c:pt>
                  <c:pt idx="5">
                    <c:v>Metallvaruind.</c:v>
                  </c:pt>
                  <c:pt idx="6">
                    <c:v>Logistik</c:v>
                  </c:pt>
                  <c:pt idx="7">
                    <c:v>Företagsservice</c:v>
                  </c:pt>
                  <c:pt idx="8">
                    <c:v>Trävaruindust.</c:v>
                  </c:pt>
                  <c:pt idx="9">
                    <c:v>Besöksnäring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80A0-4DF7-BF01-2396C58B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  <c:max val="6.0000000000000012E-2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  <c:max val="6.0000000000000012E-2"/>
          <c:min val="-0.16000000000000003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  <c:majorUnit val="2.0000000000000004E-2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 w="22225">
      <a:solidFill>
        <a:srgbClr val="000000"/>
      </a:solidFill>
    </a:ln>
  </c:sp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131889763779524E-2"/>
          <c:y val="2.3351172545425701E-2"/>
          <c:w val="0.92454227053140092"/>
          <c:h val="0.95390813492063498"/>
        </c:manualLayout>
      </c:layout>
      <c:bubbleChart>
        <c:varyColors val="0"/>
        <c:ser>
          <c:idx val="0"/>
          <c:order val="0"/>
          <c:spPr>
            <a:solidFill>
              <a:srgbClr val="00CC0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3F-41CE-BF5A-8B871F0DB3F8}"/>
              </c:ext>
            </c:extLst>
          </c:dPt>
          <c:dPt>
            <c:idx val="1"/>
            <c:invertIfNegative val="0"/>
            <c:bubble3D val="0"/>
            <c:spPr>
              <a:solidFill>
                <a:srgbClr val="465486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3F-41CE-BF5A-8B871F0DB3F8}"/>
              </c:ext>
            </c:extLst>
          </c:dPt>
          <c:dPt>
            <c:idx val="2"/>
            <c:invertIfNegative val="0"/>
            <c:bubble3D val="0"/>
            <c:spPr>
              <a:solidFill>
                <a:srgbClr val="FFA625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B3F-41CE-BF5A-8B871F0DB3F8}"/>
              </c:ext>
            </c:extLst>
          </c:dPt>
          <c:dPt>
            <c:idx val="3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B3F-41CE-BF5A-8B871F0DB3F8}"/>
              </c:ext>
            </c:extLst>
          </c:dPt>
          <c:dPt>
            <c:idx val="4"/>
            <c:invertIfNegative val="0"/>
            <c:bubble3D val="0"/>
            <c:spPr>
              <a:solidFill>
                <a:srgbClr val="FFDBA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B3F-41CE-BF5A-8B871F0DB3F8}"/>
              </c:ext>
            </c:extLst>
          </c:dPt>
          <c:dPt>
            <c:idx val="5"/>
            <c:invertIfNegative val="0"/>
            <c:bubble3D val="0"/>
            <c:spPr>
              <a:solidFill>
                <a:srgbClr val="A7224B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B3F-41CE-BF5A-8B871F0DB3F8}"/>
              </c:ext>
            </c:extLst>
          </c:dPt>
          <c:dPt>
            <c:idx val="6"/>
            <c:invertIfNegative val="0"/>
            <c:bubble3D val="0"/>
            <c:spPr>
              <a:solidFill>
                <a:srgbClr val="E687A4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B3F-41CE-BF5A-8B871F0DB3F8}"/>
              </c:ext>
            </c:extLst>
          </c:dPt>
          <c:dPt>
            <c:idx val="7"/>
            <c:invertIfNegative val="0"/>
            <c:bubble3D val="0"/>
            <c:spPr>
              <a:solidFill>
                <a:srgbClr val="32A09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B3F-41CE-BF5A-8B871F0DB3F8}"/>
              </c:ext>
            </c:extLst>
          </c:dPt>
          <c:dPt>
            <c:idx val="8"/>
            <c:invertIfNegative val="0"/>
            <c:bubble3D val="0"/>
            <c:spPr>
              <a:solidFill>
                <a:srgbClr val="19504D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B3F-41CE-BF5A-8B871F0DB3F8}"/>
              </c:ext>
            </c:extLst>
          </c:dPt>
          <c:dPt>
            <c:idx val="9"/>
            <c:invertIfNegative val="0"/>
            <c:bubble3D val="0"/>
            <c:spPr>
              <a:solidFill>
                <a:srgbClr val="D63768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3B3F-41CE-BF5A-8B871F0DB3F8}"/>
              </c:ext>
            </c:extLst>
          </c:dPt>
          <c:dPt>
            <c:idx val="10"/>
            <c:invertIfNegative val="0"/>
            <c:bubble3D val="0"/>
            <c:spPr>
              <a:solidFill>
                <a:srgbClr val="E46C0A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3B3F-41CE-BF5A-8B871F0DB3F8}"/>
              </c:ext>
            </c:extLst>
          </c:dPt>
          <c:dPt>
            <c:idx val="11"/>
            <c:invertIfNegative val="0"/>
            <c:bubble3D val="0"/>
            <c:spPr>
              <a:solidFill>
                <a:srgbClr val="949FC7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3B3F-41CE-BF5A-8B871F0DB3F8}"/>
              </c:ext>
            </c:extLst>
          </c:dPt>
          <c:dPt>
            <c:idx val="12"/>
            <c:invertIfNegative val="0"/>
            <c:bubble3D val="0"/>
            <c:spPr>
              <a:solidFill>
                <a:srgbClr val="BFBFBF"/>
              </a:solidFill>
              <a:ln w="12700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9-3B3F-41CE-BF5A-8B871F0DB3F8}"/>
              </c:ext>
            </c:extLst>
          </c:dPt>
          <c:dPt>
            <c:idx val="13"/>
            <c:invertIfNegative val="0"/>
            <c:bubble3D val="0"/>
            <c:spPr>
              <a:solidFill>
                <a:srgbClr val="EFAFC3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3B3F-41CE-BF5A-8B871F0DB3F8}"/>
              </c:ext>
            </c:extLst>
          </c:dPt>
          <c:dPt>
            <c:idx val="14"/>
            <c:invertIfNegative val="0"/>
            <c:bubble3D val="0"/>
            <c:spPr>
              <a:solidFill>
                <a:srgbClr val="485AB3">
                  <a:lumMod val="60000"/>
                  <a:lumOff val="4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3B3F-41CE-BF5A-8B871F0DB3F8}"/>
              </c:ext>
            </c:extLst>
          </c:dPt>
          <c:dPt>
            <c:idx val="15"/>
            <c:invertIfNegative val="0"/>
            <c:bubble3D val="0"/>
            <c:spPr>
              <a:solidFill>
                <a:srgbClr val="F2603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3B3F-41CE-BF5A-8B871F0DB3F8}"/>
              </c:ext>
            </c:extLst>
          </c:dPt>
          <c:dPt>
            <c:idx val="16"/>
            <c:invertIfNegative val="0"/>
            <c:bubble3D val="0"/>
            <c:spPr>
              <a:solidFill>
                <a:srgbClr val="00CC00"/>
              </a:solidFill>
              <a:ln w="25400">
                <a:solidFill>
                  <a:srgbClr val="000000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21-3B3F-41CE-BF5A-8B871F0DB3F8}"/>
              </c:ext>
            </c:extLst>
          </c:dPt>
          <c:dLbls>
            <c:dLbl>
              <c:idx val="0"/>
              <c:layout>
                <c:manualLayout>
                  <c:x val="-0.27500000000000002"/>
                  <c:y val="3.414979120226088E-2"/>
                </c:manualLayout>
              </c:layout>
              <c:tx>
                <c:rich>
                  <a:bodyPr/>
                  <a:lstStyle/>
                  <a:p>
                    <a:fld id="{6AB3865F-51B6-4CE2-9D67-BC2EDC8370C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B3F-41CE-BF5A-8B871F0DB3F8}"/>
                </c:ext>
              </c:extLst>
            </c:dLbl>
            <c:dLbl>
              <c:idx val="1"/>
              <c:layout>
                <c:manualLayout>
                  <c:x val="-0.26111111111111113"/>
                  <c:y val="-7.1404108877454561E-2"/>
                </c:manualLayout>
              </c:layout>
              <c:tx>
                <c:rich>
                  <a:bodyPr/>
                  <a:lstStyle/>
                  <a:p>
                    <a:fld id="{C6BE8849-6BB8-4F3F-A1EA-23BFBF70D68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B3F-41CE-BF5A-8B871F0DB3F8}"/>
                </c:ext>
              </c:extLst>
            </c:dLbl>
            <c:dLbl>
              <c:idx val="2"/>
              <c:layout>
                <c:manualLayout>
                  <c:x val="-2.5000000000000102E-2"/>
                  <c:y val="4.3463370621059184E-2"/>
                </c:manualLayout>
              </c:layout>
              <c:tx>
                <c:rich>
                  <a:bodyPr/>
                  <a:lstStyle/>
                  <a:p>
                    <a:fld id="{166E9C73-CB39-40CD-9496-332FA78F9FC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B3F-41CE-BF5A-8B871F0DB3F8}"/>
                </c:ext>
              </c:extLst>
            </c:dLbl>
            <c:dLbl>
              <c:idx val="3"/>
              <c:layout>
                <c:manualLayout>
                  <c:x val="-0.13749978127734044"/>
                  <c:y val="9.93448471338498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/>
                    </a:pPr>
                    <a:fld id="{CDAF7A83-CE33-4B60-8BA4-6FDEFBB881D5}" type="CELLRANGE">
                      <a:rPr lang="en-US"/>
                      <a:pPr>
                        <a:defRPr sz="800"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04177602799651"/>
                      <c:h val="7.067466738176704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B3F-41CE-BF5A-8B871F0DB3F8}"/>
                </c:ext>
              </c:extLst>
            </c:dLbl>
            <c:dLbl>
              <c:idx val="4"/>
              <c:layout>
                <c:manualLayout>
                  <c:x val="-1.3888888888888888E-2"/>
                  <c:y val="2.4836211783462427E-2"/>
                </c:manualLayout>
              </c:layout>
              <c:tx>
                <c:rich>
                  <a:bodyPr/>
                  <a:lstStyle/>
                  <a:p>
                    <a:fld id="{5CF58318-10CE-449C-82C3-A8A5C0080DA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B3F-41CE-BF5A-8B871F0DB3F8}"/>
                </c:ext>
              </c:extLst>
            </c:dLbl>
            <c:dLbl>
              <c:idx val="5"/>
              <c:layout>
                <c:manualLayout>
                  <c:x val="-0.16666666666666671"/>
                  <c:y val="-7.4508635350387487E-2"/>
                </c:manualLayout>
              </c:layout>
              <c:tx>
                <c:rich>
                  <a:bodyPr/>
                  <a:lstStyle/>
                  <a:p>
                    <a:fld id="{94FC7F75-21BA-40DC-9B6F-107AB63AD63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B3F-41CE-BF5A-8B871F0DB3F8}"/>
                </c:ext>
              </c:extLst>
            </c:dLbl>
            <c:dLbl>
              <c:idx val="6"/>
              <c:layout>
                <c:manualLayout>
                  <c:x val="-3.3333333333333229E-2"/>
                  <c:y val="-7.7613161823320204E-2"/>
                </c:manualLayout>
              </c:layout>
              <c:tx>
                <c:rich>
                  <a:bodyPr/>
                  <a:lstStyle/>
                  <a:p>
                    <a:fld id="{CD347A9D-4691-4E43-BFD8-2EE544BB6AE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B3F-41CE-BF5A-8B871F0DB3F8}"/>
                </c:ext>
              </c:extLst>
            </c:dLbl>
            <c:dLbl>
              <c:idx val="7"/>
              <c:layout>
                <c:manualLayout>
                  <c:x val="-0.12777766841644794"/>
                  <c:y val="-6.674731916805534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/>
                    </a:pPr>
                    <a:fld id="{7FB192AE-C7F1-4BD6-B4EB-3B5F45E65C4E}" type="CELLRANGE">
                      <a:rPr lang="en-US"/>
                      <a:pPr>
                        <a:defRPr sz="800"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61111111111109"/>
                      <c:h val="0.1358697233133559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B3F-41CE-BF5A-8B871F0DB3F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75DDF9A-C9DF-4E01-84F2-587D269E1C5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B3F-41CE-BF5A-8B871F0DB3F8}"/>
                </c:ext>
              </c:extLst>
            </c:dLbl>
            <c:dLbl>
              <c:idx val="9"/>
              <c:layout>
                <c:manualLayout>
                  <c:x val="-0.21666666666666667"/>
                  <c:y val="-3.1045264729329209E-3"/>
                </c:manualLayout>
              </c:layout>
              <c:tx>
                <c:rich>
                  <a:bodyPr/>
                  <a:lstStyle/>
                  <a:p>
                    <a:fld id="{0968684C-A978-4560-BCD9-467AE86917A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B3F-41CE-BF5A-8B871F0DB3F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7ACC189-CF04-46A4-9DDC-0797BE3ED6A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B3F-41CE-BF5A-8B871F0DB3F8}"/>
                </c:ext>
              </c:extLst>
            </c:dLbl>
            <c:dLbl>
              <c:idx val="11"/>
              <c:layout>
                <c:manualLayout>
                  <c:x val="-0.25555555555555554"/>
                  <c:y val="-2.7940738256395321E-2"/>
                </c:manualLayout>
              </c:layout>
              <c:tx>
                <c:rich>
                  <a:bodyPr/>
                  <a:lstStyle/>
                  <a:p>
                    <a:fld id="{DAFDB7B8-5FBC-4632-A727-AA67779BC9A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3B3F-41CE-BF5A-8B871F0DB3F8}"/>
                </c:ext>
              </c:extLst>
            </c:dLbl>
            <c:dLbl>
              <c:idx val="12"/>
              <c:layout>
                <c:manualLayout>
                  <c:x val="-2.5000000000000001E-2"/>
                  <c:y val="4.0358844148126495E-2"/>
                </c:manualLayout>
              </c:layout>
              <c:tx>
                <c:rich>
                  <a:bodyPr/>
                  <a:lstStyle/>
                  <a:p>
                    <a:fld id="{16951B63-98BF-4429-8216-0D3F6B5EBE1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3B3F-41CE-BF5A-8B871F0DB3F8}"/>
                </c:ext>
              </c:extLst>
            </c:dLbl>
            <c:dLbl>
              <c:idx val="13"/>
              <c:layout>
                <c:manualLayout>
                  <c:x val="-0.26527766841644801"/>
                  <c:y val="-3.104526472932920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 b="1"/>
                    </a:pPr>
                    <a:fld id="{D7773FF4-AAC4-4861-916D-BA11430C9FB2}" type="CELLRANGE">
                      <a:rPr lang="en-US"/>
                      <a:pPr>
                        <a:defRPr sz="800" b="1"/>
                      </a:pPr>
                      <a:t>[CELLRANGE]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98622047244093"/>
                      <c:h val="3.342034970657335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3B3F-41CE-BF5A-8B871F0DB3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Data!$I$31:$I$44</c:f>
              <c:numCache>
                <c:formatCode>0%</c:formatCode>
                <c:ptCount val="14"/>
                <c:pt idx="0">
                  <c:v>2.576112412177986E-2</c:v>
                </c:pt>
                <c:pt idx="1">
                  <c:v>2.6831036983321246E-2</c:v>
                </c:pt>
                <c:pt idx="2">
                  <c:v>4.4150110375275942E-2</c:v>
                </c:pt>
                <c:pt idx="3">
                  <c:v>3.8790931989924435E-2</c:v>
                </c:pt>
                <c:pt idx="4">
                  <c:v>7.4738415545590429E-3</c:v>
                </c:pt>
                <c:pt idx="5">
                  <c:v>-1.556420233463035E-2</c:v>
                </c:pt>
                <c:pt idx="6">
                  <c:v>4.6801202232717908E-2</c:v>
                </c:pt>
                <c:pt idx="7">
                  <c:v>-2.1739130434782608E-2</c:v>
                </c:pt>
                <c:pt idx="8">
                  <c:v>4.0885860306643949E-2</c:v>
                </c:pt>
                <c:pt idx="9">
                  <c:v>3.851261620185923E-2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xVal>
          <c:yVal>
            <c:numRef>
              <c:f>Data!$J$31:$J$44</c:f>
              <c:numCache>
                <c:formatCode>0%</c:formatCode>
                <c:ptCount val="14"/>
                <c:pt idx="0">
                  <c:v>-1.5224277102278532E-2</c:v>
                </c:pt>
                <c:pt idx="1">
                  <c:v>3.4950710536422992E-2</c:v>
                </c:pt>
                <c:pt idx="2">
                  <c:v>-1.11923856525954E-2</c:v>
                </c:pt>
                <c:pt idx="3">
                  <c:v>-1.7149311973711234E-2</c:v>
                </c:pt>
                <c:pt idx="4">
                  <c:v>2.197560707614548E-2</c:v>
                </c:pt>
                <c:pt idx="5">
                  <c:v>-9.4430992736077482E-2</c:v>
                </c:pt>
                <c:pt idx="6">
                  <c:v>2.434584755403868E-2</c:v>
                </c:pt>
                <c:pt idx="7">
                  <c:v>-4.8710084791629086E-3</c:v>
                </c:pt>
                <c:pt idx="8">
                  <c:v>-0.13767281105990783</c:v>
                </c:pt>
                <c:pt idx="9">
                  <c:v>-0.11108260646485377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yVal>
          <c:bubbleSize>
            <c:numRef>
              <c:f>Data!$K$31:$K$44</c:f>
              <c:numCache>
                <c:formatCode>#,##0</c:formatCode>
                <c:ptCount val="14"/>
                <c:pt idx="0">
                  <c:v>12569299.4805</c:v>
                </c:pt>
                <c:pt idx="1">
                  <c:v>9150237.8891999982</c:v>
                </c:pt>
                <c:pt idx="2">
                  <c:v>7854616.3301000018</c:v>
                </c:pt>
                <c:pt idx="3">
                  <c:v>7051001.6409000009</c:v>
                </c:pt>
                <c:pt idx="4">
                  <c:v>5716858.2429999989</c:v>
                </c:pt>
                <c:pt idx="5">
                  <c:v>5569425.4837999996</c:v>
                </c:pt>
                <c:pt idx="6">
                  <c:v>4495353.9351000013</c:v>
                </c:pt>
                <c:pt idx="7">
                  <c:v>4020713.4689000002</c:v>
                </c:pt>
                <c:pt idx="8">
                  <c:v>3457239.5837000008</c:v>
                </c:pt>
                <c:pt idx="9">
                  <c:v>1472346.1769000001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Data!$A$31:$A$44</c15:f>
                <c15:dlblRangeCache>
                  <c:ptCount val="14"/>
                  <c:pt idx="0">
                    <c:v>Verkstad</c:v>
                  </c:pt>
                  <c:pt idx="1">
                    <c:v>Partihandel</c:v>
                  </c:pt>
                  <c:pt idx="2">
                    <c:v>Bygg</c:v>
                  </c:pt>
                  <c:pt idx="3">
                    <c:v>Detaljhandel</c:v>
                  </c:pt>
                  <c:pt idx="4">
                    <c:v>Logistik</c:v>
                  </c:pt>
                  <c:pt idx="5">
                    <c:v>Metallvaruind.</c:v>
                  </c:pt>
                  <c:pt idx="6">
                    <c:v>Företagstjänster</c:v>
                  </c:pt>
                  <c:pt idx="7">
                    <c:v>Trävaruindust.</c:v>
                  </c:pt>
                  <c:pt idx="8">
                    <c:v>Företagsservice</c:v>
                  </c:pt>
                  <c:pt idx="9">
                    <c:v>Besöksnäring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3B3F-41CE-BF5A-8B871F0DB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1241808"/>
        <c:axId val="321242200"/>
      </c:bubbleChart>
      <c:valAx>
        <c:axId val="32124180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9525"/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2200"/>
        <c:crossesAt val="0"/>
        <c:crossBetween val="midCat"/>
      </c:valAx>
      <c:valAx>
        <c:axId val="32124220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9525">
            <a:solidFill>
              <a:srgbClr val="000000">
                <a:lumMod val="50000"/>
                <a:lumOff val="50000"/>
              </a:srgbClr>
            </a:solidFill>
          </a:ln>
        </c:spPr>
        <c:txPr>
          <a:bodyPr/>
          <a:lstStyle/>
          <a:p>
            <a:pPr>
              <a:defRPr sz="1200" b="0"/>
            </a:pPr>
            <a:endParaRPr lang="sv-SE"/>
          </a:p>
        </c:txPr>
        <c:crossAx val="321241808"/>
        <c:crosses val="autoZero"/>
        <c:crossBetween val="midCat"/>
        <c:majorUnit val="2.0000000000000004E-2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 w="22225">
      <a:solidFill>
        <a:srgbClr val="000000"/>
      </a:solidFill>
    </a:ln>
  </c:sp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51748587427676"/>
          <c:y val="0.2149092970521542"/>
          <c:w val="0.47909489076682177"/>
          <c:h val="0.64048450491307629"/>
        </c:manualLayout>
      </c:layout>
      <c:pieChart>
        <c:varyColors val="1"/>
        <c:ser>
          <c:idx val="0"/>
          <c:order val="0"/>
          <c:tx>
            <c:strRef>
              <c:f>'Eget val'!$I$38</c:f>
              <c:strCache>
                <c:ptCount val="1"/>
                <c:pt idx="0">
                  <c:v>Region Jönköping</c:v>
                </c:pt>
              </c:strCache>
            </c:strRef>
          </c:tx>
          <c:spPr>
            <a:solidFill>
              <a:srgbClr val="32A09A"/>
            </a:solidFill>
          </c:spPr>
          <c:dPt>
            <c:idx val="0"/>
            <c:bubble3D val="0"/>
            <c:spPr>
              <a:solidFill>
                <a:srgbClr val="649A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C-470D-9B2D-EC581C91DB4F}"/>
              </c:ext>
            </c:extLst>
          </c:dPt>
          <c:dPt>
            <c:idx val="1"/>
            <c:bubble3D val="0"/>
            <c:spPr>
              <a:solidFill>
                <a:srgbClr val="01B0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C-470D-9B2D-EC581C91DB4F}"/>
              </c:ext>
            </c:extLst>
          </c:dPt>
          <c:dPt>
            <c:idx val="2"/>
            <c:bubble3D val="0"/>
            <c:spPr>
              <a:solidFill>
                <a:srgbClr val="505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4C-470D-9B2D-EC581C91DB4F}"/>
              </c:ext>
            </c:extLst>
          </c:dPt>
          <c:dLbls>
            <c:dLbl>
              <c:idx val="2"/>
              <c:layout>
                <c:manualLayout>
                  <c:x val="0.11706080923495919"/>
                  <c:y val="0.15482887895124908"/>
                </c:manualLayout>
              </c:layout>
              <c:tx>
                <c:rich>
                  <a:bodyPr/>
                  <a:lstStyle/>
                  <a:p>
                    <a:fld id="{7A06D8EE-E194-43D8-BD41-56E9081E68F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[VÄRDE]</a:t>
                    </a:fld>
                    <a:endParaRPr lang="sv-SE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4C-470D-9B2D-EC581C91D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'Eget val'!$H$39:$H$41</c:f>
              <c:strCache>
                <c:ptCount val="3"/>
                <c:pt idx="0">
                  <c:v>Växande</c:v>
                </c:pt>
                <c:pt idx="1">
                  <c:v>Medelväxande</c:v>
                </c:pt>
                <c:pt idx="2">
                  <c:v>Krympande</c:v>
                </c:pt>
              </c:strCache>
            </c:strRef>
          </c:cat>
          <c:val>
            <c:numRef>
              <c:f>'Eget val'!$I$39:$I$41</c:f>
              <c:numCache>
                <c:formatCode>0%</c:formatCode>
                <c:ptCount val="3"/>
                <c:pt idx="0">
                  <c:v>0.23602558381674849</c:v>
                </c:pt>
                <c:pt idx="1">
                  <c:v>0.51034756309187368</c:v>
                </c:pt>
                <c:pt idx="2">
                  <c:v>0.25362685309137784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4C-470D-9B2D-EC581C91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3063111434465"/>
          <c:y val="0.14367159551750008"/>
          <c:w val="0.7149851924096069"/>
          <c:h val="0.6451527044519764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Branscher!$B$2</c:f>
              <c:strCache>
                <c:ptCount val="1"/>
                <c:pt idx="0">
                  <c:v>Andra bolagsformer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Branscher!$A$4:$A$23</c:f>
              <c:strCache>
                <c:ptCount val="20"/>
                <c:pt idx="0">
                  <c:v>Hälsa/Sjukvård</c:v>
                </c:pt>
                <c:pt idx="1">
                  <c:v>Utbildning</c:v>
                </c:pt>
                <c:pt idx="2">
                  <c:v>Bygg</c:v>
                </c:pt>
                <c:pt idx="3">
                  <c:v>Detaljhandel</c:v>
                </c:pt>
                <c:pt idx="4">
                  <c:v>Logistik</c:v>
                </c:pt>
                <c:pt idx="5">
                  <c:v>Verkstad</c:v>
                </c:pt>
                <c:pt idx="6">
                  <c:v>Partihandel</c:v>
                </c:pt>
                <c:pt idx="7">
                  <c:v>Metallvaruind.</c:v>
                </c:pt>
                <c:pt idx="8">
                  <c:v>Offentlig</c:v>
                </c:pt>
                <c:pt idx="9">
                  <c:v>Företagsservice</c:v>
                </c:pt>
                <c:pt idx="10">
                  <c:v>Trävaruindust.</c:v>
                </c:pt>
                <c:pt idx="11">
                  <c:v>Företagstjänster</c:v>
                </c:pt>
                <c:pt idx="12">
                  <c:v>Areella</c:v>
                </c:pt>
                <c:pt idx="13">
                  <c:v>Besöksnäring</c:v>
                </c:pt>
                <c:pt idx="14">
                  <c:v>Elektronikind.</c:v>
                </c:pt>
                <c:pt idx="15">
                  <c:v>IT/Telekom</c:v>
                </c:pt>
                <c:pt idx="16">
                  <c:v>Fastigheter</c:v>
                </c:pt>
                <c:pt idx="17">
                  <c:v>Livsmedelsind.</c:v>
                </c:pt>
                <c:pt idx="18">
                  <c:v>Papper/Massa</c:v>
                </c:pt>
                <c:pt idx="19">
                  <c:v>Media</c:v>
                </c:pt>
              </c:strCache>
            </c:strRef>
          </c:cat>
          <c:val>
            <c:numRef>
              <c:f>Branscher!$B$4:$B$23</c:f>
              <c:numCache>
                <c:formatCode>#,##0</c:formatCode>
                <c:ptCount val="20"/>
                <c:pt idx="0">
                  <c:v>226</c:v>
                </c:pt>
                <c:pt idx="1">
                  <c:v>122</c:v>
                </c:pt>
                <c:pt idx="2">
                  <c:v>288</c:v>
                </c:pt>
                <c:pt idx="3">
                  <c:v>532</c:v>
                </c:pt>
                <c:pt idx="4">
                  <c:v>119</c:v>
                </c:pt>
                <c:pt idx="5">
                  <c:v>34</c:v>
                </c:pt>
                <c:pt idx="6">
                  <c:v>257</c:v>
                </c:pt>
                <c:pt idx="7">
                  <c:v>36</c:v>
                </c:pt>
                <c:pt idx="8">
                  <c:v>0</c:v>
                </c:pt>
                <c:pt idx="9">
                  <c:v>138</c:v>
                </c:pt>
                <c:pt idx="10">
                  <c:v>121</c:v>
                </c:pt>
                <c:pt idx="11">
                  <c:v>112</c:v>
                </c:pt>
                <c:pt idx="12">
                  <c:v>3474</c:v>
                </c:pt>
                <c:pt idx="13">
                  <c:v>393</c:v>
                </c:pt>
                <c:pt idx="14">
                  <c:v>4</c:v>
                </c:pt>
                <c:pt idx="15">
                  <c:v>3</c:v>
                </c:pt>
                <c:pt idx="16">
                  <c:v>200</c:v>
                </c:pt>
                <c:pt idx="17">
                  <c:v>4</c:v>
                </c:pt>
                <c:pt idx="18">
                  <c:v>0</c:v>
                </c:pt>
                <c:pt idx="19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E-4DA4-8EEE-9E067A1E8654}"/>
            </c:ext>
          </c:extLst>
        </c:ser>
        <c:ser>
          <c:idx val="2"/>
          <c:order val="1"/>
          <c:tx>
            <c:strRef>
              <c:f>Branscher!$C$2</c:f>
              <c:strCache>
                <c:ptCount val="1"/>
                <c:pt idx="0">
                  <c:v>Aktiebolag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Branscher!$A$4:$A$23</c:f>
              <c:strCache>
                <c:ptCount val="20"/>
                <c:pt idx="0">
                  <c:v>Hälsa/Sjukvård</c:v>
                </c:pt>
                <c:pt idx="1">
                  <c:v>Utbildning</c:v>
                </c:pt>
                <c:pt idx="2">
                  <c:v>Bygg</c:v>
                </c:pt>
                <c:pt idx="3">
                  <c:v>Detaljhandel</c:v>
                </c:pt>
                <c:pt idx="4">
                  <c:v>Logistik</c:v>
                </c:pt>
                <c:pt idx="5">
                  <c:v>Verkstad</c:v>
                </c:pt>
                <c:pt idx="6">
                  <c:v>Partihandel</c:v>
                </c:pt>
                <c:pt idx="7">
                  <c:v>Metallvaruind.</c:v>
                </c:pt>
                <c:pt idx="8">
                  <c:v>Offentlig</c:v>
                </c:pt>
                <c:pt idx="9">
                  <c:v>Företagsservice</c:v>
                </c:pt>
                <c:pt idx="10">
                  <c:v>Trävaruindust.</c:v>
                </c:pt>
                <c:pt idx="11">
                  <c:v>Företagstjänster</c:v>
                </c:pt>
                <c:pt idx="12">
                  <c:v>Areella</c:v>
                </c:pt>
                <c:pt idx="13">
                  <c:v>Besöksnäring</c:v>
                </c:pt>
                <c:pt idx="14">
                  <c:v>Elektronikind.</c:v>
                </c:pt>
                <c:pt idx="15">
                  <c:v>IT/Telekom</c:v>
                </c:pt>
                <c:pt idx="16">
                  <c:v>Fastigheter</c:v>
                </c:pt>
                <c:pt idx="17">
                  <c:v>Livsmedelsind.</c:v>
                </c:pt>
                <c:pt idx="18">
                  <c:v>Papper/Massa</c:v>
                </c:pt>
                <c:pt idx="19">
                  <c:v>Media</c:v>
                </c:pt>
              </c:strCache>
            </c:strRef>
          </c:cat>
          <c:val>
            <c:numRef>
              <c:f>Branscher!$C$4:$C$23</c:f>
              <c:numCache>
                <c:formatCode>#,##0</c:formatCode>
                <c:ptCount val="20"/>
                <c:pt idx="0">
                  <c:v>3056</c:v>
                </c:pt>
                <c:pt idx="1">
                  <c:v>1780</c:v>
                </c:pt>
                <c:pt idx="2">
                  <c:v>11225</c:v>
                </c:pt>
                <c:pt idx="3">
                  <c:v>9470</c:v>
                </c:pt>
                <c:pt idx="4">
                  <c:v>9301</c:v>
                </c:pt>
                <c:pt idx="5">
                  <c:v>9638</c:v>
                </c:pt>
                <c:pt idx="6">
                  <c:v>8014</c:v>
                </c:pt>
                <c:pt idx="7">
                  <c:v>7098</c:v>
                </c:pt>
                <c:pt idx="8">
                  <c:v>0</c:v>
                </c:pt>
                <c:pt idx="9">
                  <c:v>5988</c:v>
                </c:pt>
                <c:pt idx="10">
                  <c:v>5425</c:v>
                </c:pt>
                <c:pt idx="11">
                  <c:v>4487</c:v>
                </c:pt>
                <c:pt idx="12">
                  <c:v>1040</c:v>
                </c:pt>
                <c:pt idx="13">
                  <c:v>3465</c:v>
                </c:pt>
                <c:pt idx="14">
                  <c:v>2728</c:v>
                </c:pt>
                <c:pt idx="15">
                  <c:v>2336</c:v>
                </c:pt>
                <c:pt idx="16">
                  <c:v>1729</c:v>
                </c:pt>
                <c:pt idx="17">
                  <c:v>1583</c:v>
                </c:pt>
                <c:pt idx="18">
                  <c:v>1406</c:v>
                </c:pt>
                <c:pt idx="19">
                  <c:v>1224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CE-4DA4-8EEE-9E067A1E8654}"/>
            </c:ext>
          </c:extLst>
        </c:ser>
        <c:ser>
          <c:idx val="0"/>
          <c:order val="2"/>
          <c:tx>
            <c:strRef>
              <c:f>Branscher!$D$2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Branscher!$A$4:$A$23</c:f>
              <c:strCache>
                <c:ptCount val="20"/>
                <c:pt idx="0">
                  <c:v>Hälsa/Sjukvård</c:v>
                </c:pt>
                <c:pt idx="1">
                  <c:v>Utbildning</c:v>
                </c:pt>
                <c:pt idx="2">
                  <c:v>Bygg</c:v>
                </c:pt>
                <c:pt idx="3">
                  <c:v>Detaljhandel</c:v>
                </c:pt>
                <c:pt idx="4">
                  <c:v>Logistik</c:v>
                </c:pt>
                <c:pt idx="5">
                  <c:v>Verkstad</c:v>
                </c:pt>
                <c:pt idx="6">
                  <c:v>Partihandel</c:v>
                </c:pt>
                <c:pt idx="7">
                  <c:v>Metallvaruind.</c:v>
                </c:pt>
                <c:pt idx="8">
                  <c:v>Offentlig</c:v>
                </c:pt>
                <c:pt idx="9">
                  <c:v>Företagsservice</c:v>
                </c:pt>
                <c:pt idx="10">
                  <c:v>Trävaruindust.</c:v>
                </c:pt>
                <c:pt idx="11">
                  <c:v>Företagstjänster</c:v>
                </c:pt>
                <c:pt idx="12">
                  <c:v>Areella</c:v>
                </c:pt>
                <c:pt idx="13">
                  <c:v>Besöksnäring</c:v>
                </c:pt>
                <c:pt idx="14">
                  <c:v>Elektronikind.</c:v>
                </c:pt>
                <c:pt idx="15">
                  <c:v>IT/Telekom</c:v>
                </c:pt>
                <c:pt idx="16">
                  <c:v>Fastigheter</c:v>
                </c:pt>
                <c:pt idx="17">
                  <c:v>Livsmedelsind.</c:v>
                </c:pt>
                <c:pt idx="18">
                  <c:v>Papper/Massa</c:v>
                </c:pt>
                <c:pt idx="19">
                  <c:v>Media</c:v>
                </c:pt>
              </c:strCache>
            </c:strRef>
          </c:cat>
          <c:val>
            <c:numRef>
              <c:f>Branscher!$D$4:$D$23</c:f>
              <c:numCache>
                <c:formatCode>#,##0</c:formatCode>
                <c:ptCount val="20"/>
                <c:pt idx="0">
                  <c:v>15659</c:v>
                </c:pt>
                <c:pt idx="1">
                  <c:v>10253</c:v>
                </c:pt>
                <c:pt idx="2">
                  <c:v>142</c:v>
                </c:pt>
                <c:pt idx="3">
                  <c:v>0</c:v>
                </c:pt>
                <c:pt idx="4">
                  <c:v>18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2045</c:v>
                </c:pt>
                <c:pt idx="9">
                  <c:v>83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269</c:v>
                </c:pt>
                <c:pt idx="14">
                  <c:v>0</c:v>
                </c:pt>
                <c:pt idx="15">
                  <c:v>0</c:v>
                </c:pt>
                <c:pt idx="16">
                  <c:v>178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5-40DA-9BEB-1BC15C4E0476}"/>
            </c:ext>
          </c:extLst>
        </c:ser>
        <c:ser>
          <c:idx val="3"/>
          <c:order val="3"/>
          <c:tx>
            <c:strRef>
              <c:f>Branscher!$E$2</c:f>
              <c:strCache>
                <c:ptCount val="1"/>
                <c:pt idx="0">
                  <c:v>Landsting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Branscher!$E$4:$E$23</c:f>
              <c:numCache>
                <c:formatCode>#,##0</c:formatCode>
                <c:ptCount val="20"/>
                <c:pt idx="0">
                  <c:v>10384</c:v>
                </c:pt>
                <c:pt idx="1">
                  <c:v>209</c:v>
                </c:pt>
                <c:pt idx="2">
                  <c:v>0</c:v>
                </c:pt>
                <c:pt idx="3">
                  <c:v>0</c:v>
                </c:pt>
                <c:pt idx="4">
                  <c:v>140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311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5-40DA-9BEB-1BC15C4E0476}"/>
            </c:ext>
          </c:extLst>
        </c:ser>
        <c:ser>
          <c:idx val="4"/>
          <c:order val="4"/>
          <c:tx>
            <c:strRef>
              <c:f>Branscher!$F$2</c:f>
              <c:strCache>
                <c:ptCount val="1"/>
                <c:pt idx="0">
                  <c:v>Statlig verksamhet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Branscher!$F$4:$F$23</c:f>
              <c:numCache>
                <c:formatCode>#,##0</c:formatCode>
                <c:ptCount val="20"/>
                <c:pt idx="0">
                  <c:v>494</c:v>
                </c:pt>
                <c:pt idx="1">
                  <c:v>13</c:v>
                </c:pt>
                <c:pt idx="2">
                  <c:v>0</c:v>
                </c:pt>
                <c:pt idx="3">
                  <c:v>0</c:v>
                </c:pt>
                <c:pt idx="4">
                  <c:v>110</c:v>
                </c:pt>
                <c:pt idx="5">
                  <c:v>0</c:v>
                </c:pt>
                <c:pt idx="6">
                  <c:v>29</c:v>
                </c:pt>
                <c:pt idx="7">
                  <c:v>0</c:v>
                </c:pt>
                <c:pt idx="8">
                  <c:v>4728</c:v>
                </c:pt>
                <c:pt idx="9">
                  <c:v>247</c:v>
                </c:pt>
                <c:pt idx="10">
                  <c:v>0</c:v>
                </c:pt>
                <c:pt idx="11">
                  <c:v>0</c:v>
                </c:pt>
                <c:pt idx="12">
                  <c:v>13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5-40DA-9BEB-1BC15C4E0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72170368"/>
        <c:axId val="272170760"/>
        <c:extLst/>
      </c:barChart>
      <c:catAx>
        <c:axId val="27217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2170760"/>
        <c:crosses val="autoZero"/>
        <c:auto val="1"/>
        <c:lblAlgn val="ctr"/>
        <c:lblOffset val="100"/>
        <c:noMultiLvlLbl val="0"/>
      </c:catAx>
      <c:valAx>
        <c:axId val="272170760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217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113784011667"/>
          <c:y val="0.24219186715223504"/>
          <c:w val="0.19988621598833295"/>
          <c:h val="0.44483943757054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9272184954744"/>
          <c:y val="0.21010959939531368"/>
          <c:w val="0.48268515814562407"/>
          <c:h val="0.64528420256991681"/>
        </c:manualLayout>
      </c:layout>
      <c:pieChart>
        <c:varyColors val="1"/>
        <c:ser>
          <c:idx val="0"/>
          <c:order val="0"/>
          <c:tx>
            <c:strRef>
              <c:f>'Bench '!$C$12:$C$14</c:f>
              <c:strCache>
                <c:ptCount val="3"/>
                <c:pt idx="0">
                  <c:v>Växande</c:v>
                </c:pt>
                <c:pt idx="1">
                  <c:v>Medelväxande</c:v>
                </c:pt>
                <c:pt idx="2">
                  <c:v>Krympande</c:v>
                </c:pt>
              </c:strCache>
            </c:strRef>
          </c:tx>
          <c:spPr>
            <a:solidFill>
              <a:srgbClr val="32A09A"/>
            </a:solidFill>
          </c:spPr>
          <c:dPt>
            <c:idx val="0"/>
            <c:bubble3D val="0"/>
            <c:spPr>
              <a:solidFill>
                <a:srgbClr val="649A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E2-4FCB-A3AC-F5246BC165CC}"/>
              </c:ext>
            </c:extLst>
          </c:dPt>
          <c:dPt>
            <c:idx val="1"/>
            <c:bubble3D val="0"/>
            <c:spPr>
              <a:solidFill>
                <a:srgbClr val="01B0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E2-4FCB-A3AC-F5246BC165CC}"/>
              </c:ext>
            </c:extLst>
          </c:dPt>
          <c:dPt>
            <c:idx val="2"/>
            <c:bubble3D val="0"/>
            <c:spPr>
              <a:solidFill>
                <a:srgbClr val="505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E2-4FCB-A3AC-F5246BC165CC}"/>
              </c:ext>
            </c:extLst>
          </c:dPt>
          <c:dLbls>
            <c:dLbl>
              <c:idx val="2"/>
              <c:layout>
                <c:manualLayout>
                  <c:x val="0.10449487340915112"/>
                  <c:y val="0.17003099394484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06D8EE-E194-43D8-BD41-56E9081E68F4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[VÄRDE]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5620976320915"/>
                      <c:h val="0.166699384270652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E2-4FCB-A3AC-F5246BC16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'Eget val'!$H$39:$H$41</c:f>
              <c:strCache>
                <c:ptCount val="3"/>
                <c:pt idx="0">
                  <c:v>Växande</c:v>
                </c:pt>
                <c:pt idx="1">
                  <c:v>Medelväxande</c:v>
                </c:pt>
                <c:pt idx="2">
                  <c:v>Krympande</c:v>
                </c:pt>
              </c:strCache>
            </c:strRef>
          </c:cat>
          <c:val>
            <c:numRef>
              <c:f>'Bench '!$D$12:$D$14</c:f>
              <c:numCache>
                <c:formatCode>0%</c:formatCode>
                <c:ptCount val="3"/>
                <c:pt idx="0">
                  <c:v>0.33987499276169814</c:v>
                </c:pt>
                <c:pt idx="1">
                  <c:v>0.54382244480883113</c:v>
                </c:pt>
                <c:pt idx="2">
                  <c:v>0.11630256242947069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E2-4FCB-A3AC-F5246BC16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9275362318847E-2"/>
          <c:y val="4.1915412346250125E-2"/>
          <c:w val="0.90125475040257652"/>
          <c:h val="0.63341982676839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'Bench '!$C$12</c:f>
              <c:strCache>
                <c:ptCount val="1"/>
                <c:pt idx="0">
                  <c:v>Växande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'Bench '!$D$11:$R$11</c:f>
              <c:strCache>
                <c:ptCount val="15"/>
                <c:pt idx="0">
                  <c:v>Sverige</c:v>
                </c:pt>
                <c:pt idx="1">
                  <c:v>Region Jönköping</c:v>
                </c:pt>
                <c:pt idx="2">
                  <c:v>Jönköping</c:v>
                </c:pt>
                <c:pt idx="3">
                  <c:v>Värnamo</c:v>
                </c:pt>
                <c:pt idx="4">
                  <c:v>Gislaved</c:v>
                </c:pt>
                <c:pt idx="5">
                  <c:v>Nässjö</c:v>
                </c:pt>
                <c:pt idx="6">
                  <c:v>Vetlanda</c:v>
                </c:pt>
                <c:pt idx="7">
                  <c:v>Tranås</c:v>
                </c:pt>
                <c:pt idx="8">
                  <c:v>Gnosjö</c:v>
                </c:pt>
                <c:pt idx="9">
                  <c:v>Eksjö</c:v>
                </c:pt>
                <c:pt idx="10">
                  <c:v>Vaggeryd</c:v>
                </c:pt>
                <c:pt idx="11">
                  <c:v>Sävsjö</c:v>
                </c:pt>
                <c:pt idx="12">
                  <c:v>Habo</c:v>
                </c:pt>
                <c:pt idx="13">
                  <c:v>Mullsjö</c:v>
                </c:pt>
                <c:pt idx="14">
                  <c:v>Aneby</c:v>
                </c:pt>
              </c:strCache>
            </c:strRef>
          </c:cat>
          <c:val>
            <c:numRef>
              <c:f>'Bench '!$D$12:$R$12</c:f>
              <c:numCache>
                <c:formatCode>0%</c:formatCode>
                <c:ptCount val="15"/>
                <c:pt idx="0">
                  <c:v>0.33987499276169814</c:v>
                </c:pt>
                <c:pt idx="1">
                  <c:v>0.23602558381674849</c:v>
                </c:pt>
                <c:pt idx="2">
                  <c:v>0.23602558381674849</c:v>
                </c:pt>
                <c:pt idx="3">
                  <c:v>0.17001901330931651</c:v>
                </c:pt>
                <c:pt idx="4">
                  <c:v>0.12434487719658822</c:v>
                </c:pt>
                <c:pt idx="5">
                  <c:v>0.26007730535615681</c:v>
                </c:pt>
                <c:pt idx="6">
                  <c:v>0.24979218620116375</c:v>
                </c:pt>
                <c:pt idx="7">
                  <c:v>0.20639970059880239</c:v>
                </c:pt>
                <c:pt idx="8">
                  <c:v>8.3136918791514886E-2</c:v>
                </c:pt>
                <c:pt idx="9">
                  <c:v>0.36010288653901112</c:v>
                </c:pt>
                <c:pt idx="10">
                  <c:v>0.1378582202111614</c:v>
                </c:pt>
                <c:pt idx="11">
                  <c:v>0.29305610043154179</c:v>
                </c:pt>
                <c:pt idx="12">
                  <c:v>0.14754098360655737</c:v>
                </c:pt>
                <c:pt idx="13">
                  <c:v>0.15208333333333332</c:v>
                </c:pt>
                <c:pt idx="14">
                  <c:v>0.17338709677419356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B-490B-B8B0-42761531BAE7}"/>
            </c:ext>
          </c:extLst>
        </c:ser>
        <c:ser>
          <c:idx val="1"/>
          <c:order val="1"/>
          <c:tx>
            <c:strRef>
              <c:f>'Bench '!$C$13</c:f>
              <c:strCache>
                <c:ptCount val="1"/>
                <c:pt idx="0">
                  <c:v>Medelväxande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'Bench '!$D$11:$R$11</c:f>
              <c:strCache>
                <c:ptCount val="15"/>
                <c:pt idx="0">
                  <c:v>Sverige</c:v>
                </c:pt>
                <c:pt idx="1">
                  <c:v>Region Jönköping</c:v>
                </c:pt>
                <c:pt idx="2">
                  <c:v>Jönköping</c:v>
                </c:pt>
                <c:pt idx="3">
                  <c:v>Värnamo</c:v>
                </c:pt>
                <c:pt idx="4">
                  <c:v>Gislaved</c:v>
                </c:pt>
                <c:pt idx="5">
                  <c:v>Nässjö</c:v>
                </c:pt>
                <c:pt idx="6">
                  <c:v>Vetlanda</c:v>
                </c:pt>
                <c:pt idx="7">
                  <c:v>Tranås</c:v>
                </c:pt>
                <c:pt idx="8">
                  <c:v>Gnosjö</c:v>
                </c:pt>
                <c:pt idx="9">
                  <c:v>Eksjö</c:v>
                </c:pt>
                <c:pt idx="10">
                  <c:v>Vaggeryd</c:v>
                </c:pt>
                <c:pt idx="11">
                  <c:v>Sävsjö</c:v>
                </c:pt>
                <c:pt idx="12">
                  <c:v>Habo</c:v>
                </c:pt>
                <c:pt idx="13">
                  <c:v>Mullsjö</c:v>
                </c:pt>
                <c:pt idx="14">
                  <c:v>Aneby</c:v>
                </c:pt>
              </c:strCache>
            </c:strRef>
          </c:cat>
          <c:val>
            <c:numRef>
              <c:f>'Bench '!$D$13:$R$13</c:f>
              <c:numCache>
                <c:formatCode>0%</c:formatCode>
                <c:ptCount val="15"/>
                <c:pt idx="0">
                  <c:v>0.54382244480883113</c:v>
                </c:pt>
                <c:pt idx="1">
                  <c:v>0.51034756309187368</c:v>
                </c:pt>
                <c:pt idx="2">
                  <c:v>0.51034756309187368</c:v>
                </c:pt>
                <c:pt idx="3">
                  <c:v>0.49484639247473233</c:v>
                </c:pt>
                <c:pt idx="4">
                  <c:v>0.40951597985818516</c:v>
                </c:pt>
                <c:pt idx="5">
                  <c:v>0.49834345665378244</c:v>
                </c:pt>
                <c:pt idx="6">
                  <c:v>0.36686062621224719</c:v>
                </c:pt>
                <c:pt idx="7">
                  <c:v>0.57110778443113774</c:v>
                </c:pt>
                <c:pt idx="8">
                  <c:v>0.35440325691022068</c:v>
                </c:pt>
                <c:pt idx="9">
                  <c:v>0.47070591597599315</c:v>
                </c:pt>
                <c:pt idx="10">
                  <c:v>0.49049773755656106</c:v>
                </c:pt>
                <c:pt idx="11">
                  <c:v>0.34327187132208709</c:v>
                </c:pt>
                <c:pt idx="12">
                  <c:v>0.49933540097474521</c:v>
                </c:pt>
                <c:pt idx="13">
                  <c:v>0.54305555555555551</c:v>
                </c:pt>
                <c:pt idx="14">
                  <c:v>0.43629032258064515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B-490B-B8B0-42761531BAE7}"/>
            </c:ext>
          </c:extLst>
        </c:ser>
        <c:ser>
          <c:idx val="2"/>
          <c:order val="2"/>
          <c:tx>
            <c:strRef>
              <c:f>'Bench '!$C$14</c:f>
              <c:strCache>
                <c:ptCount val="1"/>
                <c:pt idx="0">
                  <c:v>Krympande</c:v>
                </c:pt>
              </c:strCache>
            </c:strRef>
          </c:tx>
          <c:spPr>
            <a:solidFill>
              <a:srgbClr val="505469"/>
            </a:solidFill>
            <a:ln>
              <a:noFill/>
            </a:ln>
            <a:effectLst/>
          </c:spPr>
          <c:invertIfNegative val="0"/>
          <c:cat>
            <c:strRef>
              <c:f>'Bench '!$D$11:$R$11</c:f>
              <c:strCache>
                <c:ptCount val="15"/>
                <c:pt idx="0">
                  <c:v>Sverige</c:v>
                </c:pt>
                <c:pt idx="1">
                  <c:v>Region Jönköping</c:v>
                </c:pt>
                <c:pt idx="2">
                  <c:v>Jönköping</c:v>
                </c:pt>
                <c:pt idx="3">
                  <c:v>Värnamo</c:v>
                </c:pt>
                <c:pt idx="4">
                  <c:v>Gislaved</c:v>
                </c:pt>
                <c:pt idx="5">
                  <c:v>Nässjö</c:v>
                </c:pt>
                <c:pt idx="6">
                  <c:v>Vetlanda</c:v>
                </c:pt>
                <c:pt idx="7">
                  <c:v>Tranås</c:v>
                </c:pt>
                <c:pt idx="8">
                  <c:v>Gnosjö</c:v>
                </c:pt>
                <c:pt idx="9">
                  <c:v>Eksjö</c:v>
                </c:pt>
                <c:pt idx="10">
                  <c:v>Vaggeryd</c:v>
                </c:pt>
                <c:pt idx="11">
                  <c:v>Sävsjö</c:v>
                </c:pt>
                <c:pt idx="12">
                  <c:v>Habo</c:v>
                </c:pt>
                <c:pt idx="13">
                  <c:v>Mullsjö</c:v>
                </c:pt>
                <c:pt idx="14">
                  <c:v>Aneby</c:v>
                </c:pt>
              </c:strCache>
            </c:strRef>
          </c:cat>
          <c:val>
            <c:numRef>
              <c:f>'Bench '!$D$14:$R$14</c:f>
              <c:numCache>
                <c:formatCode>0%</c:formatCode>
                <c:ptCount val="15"/>
                <c:pt idx="0">
                  <c:v>0.11630256242947069</c:v>
                </c:pt>
                <c:pt idx="1">
                  <c:v>0.25362685309137784</c:v>
                </c:pt>
                <c:pt idx="2">
                  <c:v>0.25362685309137784</c:v>
                </c:pt>
                <c:pt idx="3">
                  <c:v>0.33513459421595115</c:v>
                </c:pt>
                <c:pt idx="4">
                  <c:v>0.46613914294522657</c:v>
                </c:pt>
                <c:pt idx="5">
                  <c:v>0.24157923799006073</c:v>
                </c:pt>
                <c:pt idx="6">
                  <c:v>0.38334718758658909</c:v>
                </c:pt>
                <c:pt idx="7">
                  <c:v>0.22249251497005987</c:v>
                </c:pt>
                <c:pt idx="8">
                  <c:v>0.56245982429826435</c:v>
                </c:pt>
                <c:pt idx="9">
                  <c:v>0.16919119748499573</c:v>
                </c:pt>
                <c:pt idx="10">
                  <c:v>0.37164404223227754</c:v>
                </c:pt>
                <c:pt idx="11">
                  <c:v>0.36367202824637113</c:v>
                </c:pt>
                <c:pt idx="12">
                  <c:v>0.35312361541869741</c:v>
                </c:pt>
                <c:pt idx="13">
                  <c:v>0.30486111111111114</c:v>
                </c:pt>
                <c:pt idx="14">
                  <c:v>0.39032258064516129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7B-490B-B8B0-42761531B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681248"/>
        <c:axId val="658682232"/>
      </c:barChart>
      <c:catAx>
        <c:axId val="65868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8682232"/>
        <c:crosses val="autoZero"/>
        <c:auto val="1"/>
        <c:lblAlgn val="ctr"/>
        <c:lblOffset val="100"/>
        <c:noMultiLvlLbl val="0"/>
      </c:catAx>
      <c:valAx>
        <c:axId val="65868223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868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178768469593242"/>
          <c:y val="0.21798629677488754"/>
          <c:w val="0.45755330584744297"/>
          <c:h val="0.69202864084444937"/>
        </c:manualLayout>
      </c:layout>
      <c:pieChart>
        <c:varyColors val="1"/>
        <c:ser>
          <c:idx val="0"/>
          <c:order val="0"/>
          <c:spPr>
            <a:solidFill>
              <a:schemeClr val="accent2"/>
            </a:solidFill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27-48AC-A4FB-9738E67EC01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27-48AC-A4FB-9738E67EC01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27-48AC-A4FB-9738E67EC015}"/>
              </c:ext>
            </c:extLst>
          </c:dPt>
          <c:dLbls>
            <c:dLbl>
              <c:idx val="0"/>
              <c:layout>
                <c:manualLayout>
                  <c:x val="-7.852232694895829E-2"/>
                  <c:y val="0.121888630731851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27-48AC-A4FB-9738E67EC015}"/>
                </c:ext>
              </c:extLst>
            </c:dLbl>
            <c:dLbl>
              <c:idx val="1"/>
              <c:layout>
                <c:manualLayout>
                  <c:x val="-0.11669268575528927"/>
                  <c:y val="8.4278981079396978E-2"/>
                </c:manualLayout>
              </c:layout>
              <c:tx>
                <c:rich>
                  <a:bodyPr/>
                  <a:lstStyle/>
                  <a:p>
                    <a:fld id="{6587FD82-B96B-4DD3-B410-14B23CF4C0DC}" type="VALUE">
                      <a:rPr lang="en-US"/>
                      <a:pPr/>
                      <a:t>[VÄRDE]</a:t>
                    </a:fld>
                    <a:endParaRPr lang="sv-S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227-48AC-A4FB-9738E67EC01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'2015'!$O$4:$Q$4</c:f>
              <c:strCache>
                <c:ptCount val="3"/>
                <c:pt idx="0">
                  <c:v>Företagsstöd</c:v>
                </c:pt>
                <c:pt idx="1">
                  <c:v>Ortstjänster</c:v>
                </c:pt>
                <c:pt idx="2">
                  <c:v>Tillverkande</c:v>
                </c:pt>
              </c:strCache>
            </c:strRef>
          </c:cat>
          <c:val>
            <c:numRef>
              <c:f>'2015'!$O$6:$Q$6</c:f>
              <c:numCache>
                <c:formatCode>0.0%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27-48AC-A4FB-9738E67EC01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289619148970239"/>
          <c:w val="0.94547536471293159"/>
          <c:h val="0.17710380851029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05908846650816"/>
          <c:y val="0.20353641262081987"/>
          <c:w val="0.45755330584744297"/>
          <c:h val="0.69202864084444937"/>
        </c:manualLayout>
      </c:layout>
      <c:pieChart>
        <c:varyColors val="1"/>
        <c:ser>
          <c:idx val="0"/>
          <c:order val="0"/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C-470D-9B2D-EC581C91DB4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C-470D-9B2D-EC581C91DB4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4C-470D-9B2D-EC581C91DB4F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6587FD82-B96B-4DD3-B410-14B23CF4C0DC}" type="VALUE">
                      <a:rPr lang="en-US"/>
                      <a:pPr/>
                      <a:t>[VÄRDE]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4C-470D-9B2D-EC581C91DB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'2015'!$O$4:$Q$4</c:f>
              <c:strCache>
                <c:ptCount val="3"/>
                <c:pt idx="0">
                  <c:v>Företagsstöd</c:v>
                </c:pt>
                <c:pt idx="1">
                  <c:v>Ortstjänster</c:v>
                </c:pt>
                <c:pt idx="2">
                  <c:v>Tillverkande</c:v>
                </c:pt>
              </c:strCache>
            </c:strRef>
          </c:cat>
          <c:val>
            <c:numRef>
              <c:f>'2010'!$O$6:$Q$6</c:f>
              <c:numCache>
                <c:formatCode>0.0%</c:formatCode>
                <c:ptCount val="3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4C-470D-9B2D-EC581C91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935979875063504"/>
          <c:w val="1"/>
          <c:h val="0.10532574183771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805908846650816"/>
          <c:y val="0.20353641262081987"/>
          <c:w val="0.45755330584744297"/>
          <c:h val="0.692028640844449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8A4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C-470D-9B2D-EC581C91DB4F}"/>
              </c:ext>
            </c:extLst>
          </c:dPt>
          <c:dPt>
            <c:idx val="1"/>
            <c:bubble3D val="0"/>
            <c:spPr>
              <a:solidFill>
                <a:srgbClr val="D460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C-470D-9B2D-EC581C91DB4F}"/>
              </c:ext>
            </c:extLst>
          </c:dPt>
          <c:dPt>
            <c:idx val="2"/>
            <c:bubble3D val="0"/>
            <c:spPr>
              <a:solidFill>
                <a:srgbClr val="649A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4C-470D-9B2D-EC581C91DB4F}"/>
              </c:ext>
            </c:extLst>
          </c:dPt>
          <c:dLbls>
            <c:dLbl>
              <c:idx val="0"/>
              <c:layout>
                <c:manualLayout>
                  <c:x val="-0.15167357387069855"/>
                  <c:y val="0.153402748119649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4C-470D-9B2D-EC581C91DB4F}"/>
                </c:ext>
              </c:extLst>
            </c:dLbl>
            <c:dLbl>
              <c:idx val="1"/>
              <c:layout>
                <c:manualLayout>
                  <c:x val="-0.15829997100969589"/>
                  <c:y val="-0.130023444034644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4C-470D-9B2D-EC581C91DB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Sista!$O$40:$Q$40</c:f>
              <c:strCache>
                <c:ptCount val="3"/>
                <c:pt idx="0">
                  <c:v>Företagsstöd</c:v>
                </c:pt>
                <c:pt idx="1">
                  <c:v>Ortstjänster</c:v>
                </c:pt>
                <c:pt idx="2">
                  <c:v>Tillverkande</c:v>
                </c:pt>
              </c:strCache>
            </c:strRef>
          </c:cat>
          <c:val>
            <c:numRef>
              <c:f>Sista!$O$42:$Q$42</c:f>
              <c:numCache>
                <c:formatCode>0%</c:formatCode>
                <c:ptCount val="3"/>
                <c:pt idx="0">
                  <c:v>0.23498438197233379</c:v>
                </c:pt>
                <c:pt idx="1">
                  <c:v>0.22018939957360306</c:v>
                </c:pt>
                <c:pt idx="2">
                  <c:v>0.5448262184540632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4C-470D-9B2D-EC581C91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712334024640587E-3"/>
          <c:y val="0.87444730408066518"/>
          <c:w val="0.99342876659753576"/>
          <c:h val="9.7997005036326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  <c:userShapes r:id="rId5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805908846650816"/>
          <c:y val="0.20353641262081987"/>
          <c:w val="0.45755330584744297"/>
          <c:h val="0.69202864084444937"/>
        </c:manualLayout>
      </c:layout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E8A466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C-470D-9B2D-EC581C91DB4F}"/>
              </c:ext>
            </c:extLst>
          </c:dPt>
          <c:dPt>
            <c:idx val="1"/>
            <c:bubble3D val="0"/>
            <c:spPr>
              <a:solidFill>
                <a:srgbClr val="D4607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C-470D-9B2D-EC581C91DB4F}"/>
              </c:ext>
            </c:extLst>
          </c:dPt>
          <c:dPt>
            <c:idx val="2"/>
            <c:bubble3D val="0"/>
            <c:spPr>
              <a:solidFill>
                <a:srgbClr val="649A4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4C-470D-9B2D-EC581C91DB4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Första!$O$40:$Q$40</c:f>
              <c:strCache>
                <c:ptCount val="3"/>
                <c:pt idx="0">
                  <c:v>Företagsstöd</c:v>
                </c:pt>
                <c:pt idx="1">
                  <c:v>Ortstjänster</c:v>
                </c:pt>
                <c:pt idx="2">
                  <c:v>Tillverkande</c:v>
                </c:pt>
              </c:strCache>
            </c:strRef>
          </c:cat>
          <c:val>
            <c:numRef>
              <c:f>Första!$O$42:$Q$42</c:f>
              <c:numCache>
                <c:formatCode>0%</c:formatCode>
                <c:ptCount val="3"/>
                <c:pt idx="0">
                  <c:v>0.23076034689120803</c:v>
                </c:pt>
                <c:pt idx="1">
                  <c:v>0.21878084119018121</c:v>
                </c:pt>
                <c:pt idx="2">
                  <c:v>0.55045881191861079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4C-470D-9B2D-EC581C91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713850724405116"/>
          <c:w val="1"/>
          <c:h val="0.11150695190246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805908846650816"/>
          <c:y val="0.20353641262081987"/>
          <c:w val="0.45755330584744297"/>
          <c:h val="0.6920286408444493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8A4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4C-470D-9B2D-EC581C91DB4F}"/>
              </c:ext>
            </c:extLst>
          </c:dPt>
          <c:dPt>
            <c:idx val="1"/>
            <c:bubble3D val="0"/>
            <c:spPr>
              <a:solidFill>
                <a:srgbClr val="D4607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4C-470D-9B2D-EC581C91DB4F}"/>
              </c:ext>
            </c:extLst>
          </c:dPt>
          <c:dPt>
            <c:idx val="2"/>
            <c:bubble3D val="0"/>
            <c:spPr>
              <a:solidFill>
                <a:srgbClr val="649A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4C-470D-9B2D-EC581C91DB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'nya företag'!$O$4:$Q$4</c:f>
              <c:strCache>
                <c:ptCount val="3"/>
                <c:pt idx="0">
                  <c:v>Företagsstöd</c:v>
                </c:pt>
                <c:pt idx="1">
                  <c:v>Ortstjänster</c:v>
                </c:pt>
                <c:pt idx="2">
                  <c:v>Tillverkande</c:v>
                </c:pt>
              </c:strCache>
            </c:strRef>
          </c:cat>
          <c:val>
            <c:numRef>
              <c:f>'nya företag'!$O$6:$Q$6</c:f>
              <c:numCache>
                <c:formatCode>0%</c:formatCode>
                <c:ptCount val="3"/>
                <c:pt idx="0">
                  <c:v>0.23458226669769608</c:v>
                </c:pt>
                <c:pt idx="1">
                  <c:v>0.30370025599255296</c:v>
                </c:pt>
                <c:pt idx="2">
                  <c:v>0.46171747730975099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4C-470D-9B2D-EC581C91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sv-SE"/>
    </a:p>
  </c:txPr>
  <c:externalData r:id="rId4">
    <c:autoUpdate val="0"/>
  </c:externalData>
  <c:userShapes r:id="rId5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Sista!$W$37</c:f>
              <c:strCache>
                <c:ptCount val="1"/>
                <c:pt idx="0">
                  <c:v>Företagsstöd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Sista!$V$38:$V$51</c:f>
              <c:strCache>
                <c:ptCount val="14"/>
                <c:pt idx="0">
                  <c:v>Region Jönköping</c:v>
                </c:pt>
                <c:pt idx="1">
                  <c:v>Jönköping</c:v>
                </c:pt>
                <c:pt idx="2">
                  <c:v>Värnamo</c:v>
                </c:pt>
                <c:pt idx="3">
                  <c:v>Gislaved</c:v>
                </c:pt>
                <c:pt idx="4">
                  <c:v>Nässjö</c:v>
                </c:pt>
                <c:pt idx="5">
                  <c:v>Vetlanda</c:v>
                </c:pt>
                <c:pt idx="6">
                  <c:v>Tranås</c:v>
                </c:pt>
                <c:pt idx="7">
                  <c:v>Gnosjö</c:v>
                </c:pt>
                <c:pt idx="8">
                  <c:v>Eksjö</c:v>
                </c:pt>
                <c:pt idx="9">
                  <c:v>Vaggeryd</c:v>
                </c:pt>
                <c:pt idx="10">
                  <c:v>Sävsjö</c:v>
                </c:pt>
                <c:pt idx="11">
                  <c:v>Habo</c:v>
                </c:pt>
                <c:pt idx="12">
                  <c:v>Mullsjö</c:v>
                </c:pt>
                <c:pt idx="13">
                  <c:v>Aneby</c:v>
                </c:pt>
              </c:strCache>
            </c:strRef>
          </c:cat>
          <c:val>
            <c:numRef>
              <c:f>Sista!$W$38:$W$51</c:f>
              <c:numCache>
                <c:formatCode>0%</c:formatCode>
                <c:ptCount val="14"/>
                <c:pt idx="0">
                  <c:v>0.23498438197233379</c:v>
                </c:pt>
                <c:pt idx="1">
                  <c:v>0.33715877963540192</c:v>
                </c:pt>
                <c:pt idx="2">
                  <c:v>0.20464325027519265</c:v>
                </c:pt>
                <c:pt idx="3">
                  <c:v>0.15764053026410441</c:v>
                </c:pt>
                <c:pt idx="4">
                  <c:v>0.22887907233572613</c:v>
                </c:pt>
                <c:pt idx="5">
                  <c:v>0.12759767248545303</c:v>
                </c:pt>
                <c:pt idx="6">
                  <c:v>0.16354790419161677</c:v>
                </c:pt>
                <c:pt idx="7">
                  <c:v>7.199485751017784E-2</c:v>
                </c:pt>
                <c:pt idx="8">
                  <c:v>0.14775650185767361</c:v>
                </c:pt>
                <c:pt idx="9">
                  <c:v>0.17073906485671192</c:v>
                </c:pt>
                <c:pt idx="10">
                  <c:v>9.5331502550019612E-2</c:v>
                </c:pt>
                <c:pt idx="11">
                  <c:v>0.23393885688967656</c:v>
                </c:pt>
                <c:pt idx="12">
                  <c:v>6.5972222222222224E-2</c:v>
                </c:pt>
                <c:pt idx="13">
                  <c:v>8.2258064516129034E-2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7-467C-87E4-8A8EBB4B2C0E}"/>
            </c:ext>
          </c:extLst>
        </c:ser>
        <c:ser>
          <c:idx val="1"/>
          <c:order val="1"/>
          <c:tx>
            <c:strRef>
              <c:f>Sista!$X$37</c:f>
              <c:strCache>
                <c:ptCount val="1"/>
                <c:pt idx="0">
                  <c:v>Ortstjänster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Sista!$V$38:$V$51</c:f>
              <c:strCache>
                <c:ptCount val="14"/>
                <c:pt idx="0">
                  <c:v>Region Jönköping</c:v>
                </c:pt>
                <c:pt idx="1">
                  <c:v>Jönköping</c:v>
                </c:pt>
                <c:pt idx="2">
                  <c:v>Värnamo</c:v>
                </c:pt>
                <c:pt idx="3">
                  <c:v>Gislaved</c:v>
                </c:pt>
                <c:pt idx="4">
                  <c:v>Nässjö</c:v>
                </c:pt>
                <c:pt idx="5">
                  <c:v>Vetlanda</c:v>
                </c:pt>
                <c:pt idx="6">
                  <c:v>Tranås</c:v>
                </c:pt>
                <c:pt idx="7">
                  <c:v>Gnosjö</c:v>
                </c:pt>
                <c:pt idx="8">
                  <c:v>Eksjö</c:v>
                </c:pt>
                <c:pt idx="9">
                  <c:v>Vaggeryd</c:v>
                </c:pt>
                <c:pt idx="10">
                  <c:v>Sävsjö</c:v>
                </c:pt>
                <c:pt idx="11">
                  <c:v>Habo</c:v>
                </c:pt>
                <c:pt idx="12">
                  <c:v>Mullsjö</c:v>
                </c:pt>
                <c:pt idx="13">
                  <c:v>Aneby</c:v>
                </c:pt>
              </c:strCache>
            </c:strRef>
          </c:cat>
          <c:val>
            <c:numRef>
              <c:f>Sista!$X$38:$X$51</c:f>
              <c:numCache>
                <c:formatCode>0%</c:formatCode>
                <c:ptCount val="14"/>
                <c:pt idx="0">
                  <c:v>0.22018939957360306</c:v>
                </c:pt>
                <c:pt idx="1">
                  <c:v>0.27517238122225368</c:v>
                </c:pt>
                <c:pt idx="2">
                  <c:v>0.19163414390073052</c:v>
                </c:pt>
                <c:pt idx="3">
                  <c:v>0.12054259582776693</c:v>
                </c:pt>
                <c:pt idx="4">
                  <c:v>0.23453892876863611</c:v>
                </c:pt>
                <c:pt idx="5">
                  <c:v>0.18647824882238848</c:v>
                </c:pt>
                <c:pt idx="6">
                  <c:v>0.21444610778443113</c:v>
                </c:pt>
                <c:pt idx="7">
                  <c:v>6.5566745232483389E-2</c:v>
                </c:pt>
                <c:pt idx="8">
                  <c:v>0.30265790225778794</c:v>
                </c:pt>
                <c:pt idx="9">
                  <c:v>0.13544494720965308</c:v>
                </c:pt>
                <c:pt idx="10">
                  <c:v>0.14083954491957631</c:v>
                </c:pt>
                <c:pt idx="11">
                  <c:v>0.18564466105449712</c:v>
                </c:pt>
                <c:pt idx="12">
                  <c:v>0.2590277777777778</c:v>
                </c:pt>
                <c:pt idx="13">
                  <c:v>0.24838709677419354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7-467C-87E4-8A8EBB4B2C0E}"/>
            </c:ext>
          </c:extLst>
        </c:ser>
        <c:ser>
          <c:idx val="2"/>
          <c:order val="2"/>
          <c:tx>
            <c:strRef>
              <c:f>Sista!$Y$37</c:f>
              <c:strCache>
                <c:ptCount val="1"/>
                <c:pt idx="0">
                  <c:v>Tillverkande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Sista!$V$38:$V$51</c:f>
              <c:strCache>
                <c:ptCount val="14"/>
                <c:pt idx="0">
                  <c:v>Region Jönköping</c:v>
                </c:pt>
                <c:pt idx="1">
                  <c:v>Jönköping</c:v>
                </c:pt>
                <c:pt idx="2">
                  <c:v>Värnamo</c:v>
                </c:pt>
                <c:pt idx="3">
                  <c:v>Gislaved</c:v>
                </c:pt>
                <c:pt idx="4">
                  <c:v>Nässjö</c:v>
                </c:pt>
                <c:pt idx="5">
                  <c:v>Vetlanda</c:v>
                </c:pt>
                <c:pt idx="6">
                  <c:v>Tranås</c:v>
                </c:pt>
                <c:pt idx="7">
                  <c:v>Gnosjö</c:v>
                </c:pt>
                <c:pt idx="8">
                  <c:v>Eksjö</c:v>
                </c:pt>
                <c:pt idx="9">
                  <c:v>Vaggeryd</c:v>
                </c:pt>
                <c:pt idx="10">
                  <c:v>Sävsjö</c:v>
                </c:pt>
                <c:pt idx="11">
                  <c:v>Habo</c:v>
                </c:pt>
                <c:pt idx="12">
                  <c:v>Mullsjö</c:v>
                </c:pt>
                <c:pt idx="13">
                  <c:v>Aneby</c:v>
                </c:pt>
              </c:strCache>
            </c:strRef>
          </c:cat>
          <c:val>
            <c:numRef>
              <c:f>Sista!$Y$38:$Y$51</c:f>
              <c:numCache>
                <c:formatCode>0%</c:formatCode>
                <c:ptCount val="14"/>
                <c:pt idx="0">
                  <c:v>0.5448262184540632</c:v>
                </c:pt>
                <c:pt idx="1">
                  <c:v>0.3876688391423444</c:v>
                </c:pt>
                <c:pt idx="2">
                  <c:v>0.60372260582407689</c:v>
                </c:pt>
                <c:pt idx="3">
                  <c:v>0.72181687390812865</c:v>
                </c:pt>
                <c:pt idx="4">
                  <c:v>0.53658199889563774</c:v>
                </c:pt>
                <c:pt idx="5">
                  <c:v>0.68592407869215855</c:v>
                </c:pt>
                <c:pt idx="6">
                  <c:v>0.62200598802395213</c:v>
                </c:pt>
                <c:pt idx="7">
                  <c:v>0.86243839725733873</c:v>
                </c:pt>
                <c:pt idx="8">
                  <c:v>0.54958559588453848</c:v>
                </c:pt>
                <c:pt idx="9">
                  <c:v>0.69381598793363497</c:v>
                </c:pt>
                <c:pt idx="10">
                  <c:v>0.76382895253040406</c:v>
                </c:pt>
                <c:pt idx="11">
                  <c:v>0.5804164820558263</c:v>
                </c:pt>
                <c:pt idx="12">
                  <c:v>0.67500000000000004</c:v>
                </c:pt>
                <c:pt idx="13">
                  <c:v>0.66935483870967738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4-46D2-B8A1-0CB40237C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572872"/>
        <c:axId val="499579104"/>
      </c:barChart>
      <c:catAx>
        <c:axId val="49957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9579104"/>
        <c:crosses val="autoZero"/>
        <c:auto val="1"/>
        <c:lblAlgn val="ctr"/>
        <c:lblOffset val="100"/>
        <c:noMultiLvlLbl val="0"/>
      </c:catAx>
      <c:valAx>
        <c:axId val="499579104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957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609065931753298E-2"/>
          <c:y val="0.11907427887760837"/>
          <c:w val="0.94515005379231221"/>
          <c:h val="0.788562768404565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'Data AS'!$R$74</c:f>
              <c:strCache>
                <c:ptCount val="1"/>
                <c:pt idx="0">
                  <c:v>Sverige 2020</c:v>
                </c:pt>
              </c:strCache>
            </c:strRef>
          </c:tx>
          <c:spPr>
            <a:solidFill>
              <a:srgbClr val="E8A4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AS'!$S$73:$X$73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AS'!$S$74:$X$74</c:f>
              <c:numCache>
                <c:formatCode>0%</c:formatCode>
                <c:ptCount val="6"/>
                <c:pt idx="0">
                  <c:v>0.24909535568515534</c:v>
                </c:pt>
                <c:pt idx="1">
                  <c:v>0.3255582465171209</c:v>
                </c:pt>
                <c:pt idx="2">
                  <c:v>0.12437792765077615</c:v>
                </c:pt>
                <c:pt idx="3">
                  <c:v>0.11854461741882982</c:v>
                </c:pt>
                <c:pt idx="4">
                  <c:v>6.5150171616303848E-2</c:v>
                </c:pt>
                <c:pt idx="5">
                  <c:v>0.11727368111181395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37-44A0-8123-AAB705101401}"/>
            </c:ext>
          </c:extLst>
        </c:ser>
        <c:ser>
          <c:idx val="0"/>
          <c:order val="1"/>
          <c:tx>
            <c:strRef>
              <c:f>'Data AS'!$R$75</c:f>
              <c:strCache>
                <c:ptCount val="1"/>
                <c:pt idx="0">
                  <c:v>Region Jönköping</c:v>
                </c:pt>
              </c:strCache>
            </c:strRef>
          </c:tx>
          <c:spPr>
            <a:solidFill>
              <a:srgbClr val="00517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3"/>
            <c:invertIfNegative val="0"/>
            <c:bubble3D val="0"/>
            <c:spPr>
              <a:solidFill>
                <a:srgbClr val="00517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841-4CF3-A8F1-1D0E912E1A94}"/>
              </c:ext>
            </c:extLst>
          </c:dPt>
          <c:dPt>
            <c:idx val="4"/>
            <c:invertIfNegative val="0"/>
            <c:bubble3D val="0"/>
            <c:spPr>
              <a:solidFill>
                <a:srgbClr val="00517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6E11-4E4B-8FC2-08EAF2AB2F65}"/>
              </c:ext>
            </c:extLst>
          </c:dPt>
          <c:dPt>
            <c:idx val="5"/>
            <c:invertIfNegative val="0"/>
            <c:bubble3D val="0"/>
            <c:spPr>
              <a:solidFill>
                <a:srgbClr val="00517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E11-4E4B-8FC2-08EAF2AB2F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AS'!$S$73:$X$73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AS'!$S$75:$X$75</c:f>
              <c:numCache>
                <c:formatCode>0%</c:formatCode>
                <c:ptCount val="6"/>
                <c:pt idx="0">
                  <c:v>0.23581331693674754</c:v>
                </c:pt>
                <c:pt idx="1">
                  <c:v>0.34946545807961599</c:v>
                </c:pt>
                <c:pt idx="2">
                  <c:v>0.15926175694706152</c:v>
                </c:pt>
                <c:pt idx="3">
                  <c:v>0.14348334887042069</c:v>
                </c:pt>
                <c:pt idx="4">
                  <c:v>6.6941706170537713E-2</c:v>
                </c:pt>
                <c:pt idx="5">
                  <c:v>4.5034412995616557E-2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41-4CF3-A8F1-1D0E912E1A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234485128"/>
        <c:axId val="234485520"/>
      </c:barChart>
      <c:catAx>
        <c:axId val="234485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4485520"/>
        <c:crosses val="autoZero"/>
        <c:auto val="1"/>
        <c:lblAlgn val="ctr"/>
        <c:lblOffset val="100"/>
        <c:noMultiLvlLbl val="0"/>
      </c:catAx>
      <c:valAx>
        <c:axId val="234485520"/>
        <c:scaling>
          <c:orientation val="minMax"/>
        </c:scaling>
        <c:delete val="1"/>
        <c:axPos val="l"/>
        <c:numFmt formatCode="0.0%" sourceLinked="0"/>
        <c:majorTickMark val="out"/>
        <c:minorTickMark val="none"/>
        <c:tickLblPos val="nextTo"/>
        <c:crossAx val="234485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2081640885879E-2"/>
          <c:y val="5.7794977573161772E-2"/>
          <c:w val="0.90640918436142814"/>
          <c:h val="0.844658484102124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AS'!$S$105:$X$105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AS'!$S$106:$X$106</c:f>
              <c:numCache>
                <c:formatCode>#,##0</c:formatCode>
                <c:ptCount val="6"/>
                <c:pt idx="0">
                  <c:v>22594</c:v>
                </c:pt>
                <c:pt idx="1">
                  <c:v>33904</c:v>
                </c:pt>
                <c:pt idx="2">
                  <c:v>14943</c:v>
                </c:pt>
                <c:pt idx="3">
                  <c:v>14416</c:v>
                </c:pt>
                <c:pt idx="4">
                  <c:v>6415</c:v>
                </c:pt>
                <c:pt idx="5">
                  <c:v>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8-4A5A-9CD2-DF9133F12E00}"/>
            </c:ext>
          </c:extLst>
        </c:ser>
        <c:ser>
          <c:idx val="1"/>
          <c:order val="1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AS'!$S$105:$X$105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AS'!$S$107:$X$107</c:f>
              <c:numCache>
                <c:formatCode>#,##0</c:formatCode>
                <c:ptCount val="6"/>
                <c:pt idx="0">
                  <c:v>22572</c:v>
                </c:pt>
                <c:pt idx="1">
                  <c:v>34542</c:v>
                </c:pt>
                <c:pt idx="2">
                  <c:v>15877</c:v>
                </c:pt>
                <c:pt idx="3">
                  <c:v>13653</c:v>
                </c:pt>
                <c:pt idx="4">
                  <c:v>7013</c:v>
                </c:pt>
                <c:pt idx="5">
                  <c:v>3530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8-4A5A-9CD2-DF9133F12E00}"/>
            </c:ext>
          </c:extLst>
        </c:ser>
        <c:ser>
          <c:idx val="2"/>
          <c:order val="2"/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AS'!$S$105:$X$105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AS'!$S$108:$X$108</c:f>
              <c:numCache>
                <c:formatCode>#,##0</c:formatCode>
                <c:ptCount val="6"/>
                <c:pt idx="0">
                  <c:v>22686</c:v>
                </c:pt>
                <c:pt idx="1">
                  <c:v>35321</c:v>
                </c:pt>
                <c:pt idx="2">
                  <c:v>15810</c:v>
                </c:pt>
                <c:pt idx="3">
                  <c:v>14544</c:v>
                </c:pt>
                <c:pt idx="4">
                  <c:v>6523</c:v>
                </c:pt>
                <c:pt idx="5">
                  <c:v>5363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D8-4A5A-9CD2-DF9133F12E00}"/>
            </c:ext>
          </c:extLst>
        </c:ser>
        <c:ser>
          <c:idx val="3"/>
          <c:order val="3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'Data AS'!$S$105:$X$105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AS'!$S$109:$X$109</c:f>
              <c:numCache>
                <c:formatCode>#,##0</c:formatCode>
                <c:ptCount val="6"/>
                <c:pt idx="0">
                  <c:v>23184</c:v>
                </c:pt>
                <c:pt idx="1">
                  <c:v>35769</c:v>
                </c:pt>
                <c:pt idx="2">
                  <c:v>16800</c:v>
                </c:pt>
                <c:pt idx="3">
                  <c:v>15471</c:v>
                </c:pt>
                <c:pt idx="4">
                  <c:v>7060</c:v>
                </c:pt>
                <c:pt idx="5">
                  <c:v>4981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D8-4A5A-9CD2-DF9133F12E00}"/>
            </c:ext>
          </c:extLst>
        </c:ser>
        <c:ser>
          <c:idx val="4"/>
          <c:order val="4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AS'!$S$105:$X$105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AS'!$S$110:$X$110</c:f>
              <c:numCache>
                <c:formatCode>#,##0</c:formatCode>
                <c:ptCount val="6"/>
                <c:pt idx="0">
                  <c:v>23507</c:v>
                </c:pt>
                <c:pt idx="1">
                  <c:v>36422</c:v>
                </c:pt>
                <c:pt idx="2">
                  <c:v>16751</c:v>
                </c:pt>
                <c:pt idx="3">
                  <c:v>15229</c:v>
                </c:pt>
                <c:pt idx="4">
                  <c:v>6072</c:v>
                </c:pt>
                <c:pt idx="5">
                  <c:v>5933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D8-4A5A-9CD2-DF9133F12E00}"/>
            </c:ext>
          </c:extLst>
        </c:ser>
        <c:ser>
          <c:idx val="5"/>
          <c:order val="5"/>
          <c:spPr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'Data AS'!$S$105:$X$105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AS'!$S$111:$X$111</c:f>
              <c:numCache>
                <c:formatCode>#,##0</c:formatCode>
                <c:ptCount val="6"/>
                <c:pt idx="0">
                  <c:v>23778</c:v>
                </c:pt>
                <c:pt idx="1">
                  <c:v>35238</c:v>
                </c:pt>
                <c:pt idx="2">
                  <c:v>16059</c:v>
                </c:pt>
                <c:pt idx="3">
                  <c:v>14468</c:v>
                </c:pt>
                <c:pt idx="4">
                  <c:v>6750</c:v>
                </c:pt>
                <c:pt idx="5">
                  <c:v>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44-4909-BCC4-38D3F067F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915749032"/>
        <c:axId val="915754936"/>
      </c:barChart>
      <c:catAx>
        <c:axId val="91574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5754936"/>
        <c:crosses val="autoZero"/>
        <c:auto val="1"/>
        <c:lblAlgn val="ctr"/>
        <c:lblOffset val="100"/>
        <c:noMultiLvlLbl val="0"/>
      </c:catAx>
      <c:valAx>
        <c:axId val="91575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574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1" dirty="0">
                <a:solidFill>
                  <a:schemeClr val="tx1"/>
                </a:solidFill>
              </a:rPr>
              <a:t>Omsättning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257081861981737"/>
          <c:y val="0.25272344557290377"/>
          <c:w val="0.73372725345264989"/>
          <c:h val="0.711272954067060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FC-40D8-AE3D-E402EF5C311D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8FC-40D8-AE3D-E402EF5C311D}"/>
              </c:ext>
            </c:extLst>
          </c:dPt>
          <c:dLbls>
            <c:dLbl>
              <c:idx val="0"/>
              <c:layout>
                <c:manualLayout>
                  <c:x val="-1.7390975455878994E-2"/>
                  <c:y val="0.110195954065080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FC-40D8-AE3D-E402EF5C311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08FC-40D8-AE3D-E402EF5C3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Branscher!$J$50:$K$50</c:f>
              <c:strCache>
                <c:ptCount val="2"/>
                <c:pt idx="0">
                  <c:v>Andra bolagsformer</c:v>
                </c:pt>
                <c:pt idx="1">
                  <c:v>Aktiebolag</c:v>
                </c:pt>
              </c:strCache>
            </c:strRef>
          </c:cat>
          <c:val>
            <c:numRef>
              <c:f>Branscher!$J$52:$K$52</c:f>
              <c:numCache>
                <c:formatCode>#,##0</c:formatCode>
                <c:ptCount val="2"/>
                <c:pt idx="0">
                  <c:v>11040199.457600003</c:v>
                </c:pt>
                <c:pt idx="1">
                  <c:v>307752827.39899993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FC-40D8-AE3D-E402EF5C31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906118629321752"/>
          <c:y val="0.13944194419441944"/>
          <c:w val="0.89093880307540418"/>
          <c:h val="9.4790950453380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60915025817803E-2"/>
          <c:y val="0.11505311926884379"/>
          <c:w val="0.94515005379231221"/>
          <c:h val="0.78856276840456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FTG'!$R$74</c:f>
              <c:strCache>
                <c:ptCount val="1"/>
                <c:pt idx="0">
                  <c:v>Sverige 2020</c:v>
                </c:pt>
              </c:strCache>
            </c:strRef>
          </c:tx>
          <c:spPr>
            <a:solidFill>
              <a:srgbClr val="E8A4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3"/>
            <c:invertIfNegative val="0"/>
            <c:bubble3D val="0"/>
            <c:spPr>
              <a:solidFill>
                <a:srgbClr val="E8A4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841-4CF3-A8F1-1D0E912E1A94}"/>
              </c:ext>
            </c:extLst>
          </c:dPt>
          <c:dPt>
            <c:idx val="4"/>
            <c:invertIfNegative val="0"/>
            <c:bubble3D val="0"/>
            <c:spPr>
              <a:solidFill>
                <a:srgbClr val="E8A4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6E11-4E4B-8FC2-08EAF2AB2F65}"/>
              </c:ext>
            </c:extLst>
          </c:dPt>
          <c:dPt>
            <c:idx val="5"/>
            <c:invertIfNegative val="0"/>
            <c:bubble3D val="0"/>
            <c:spPr>
              <a:solidFill>
                <a:srgbClr val="E8A4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E11-4E4B-8FC2-08EAF2AB2F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FTG'!$S$73:$X$73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FTG'!$S$74:$X$74</c:f>
              <c:numCache>
                <c:formatCode>0%</c:formatCode>
                <c:ptCount val="6"/>
                <c:pt idx="0">
                  <c:v>0.20840601269700232</c:v>
                </c:pt>
                <c:pt idx="1">
                  <c:v>0.22682345848044716</c:v>
                </c:pt>
                <c:pt idx="2">
                  <c:v>8.8269259686351562E-2</c:v>
                </c:pt>
                <c:pt idx="3">
                  <c:v>0.10757811899026418</c:v>
                </c:pt>
                <c:pt idx="4">
                  <c:v>7.2588158193017907E-2</c:v>
                </c:pt>
                <c:pt idx="5">
                  <c:v>0.29633499195291685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41-4CF3-A8F1-1D0E912E1A94}"/>
            </c:ext>
          </c:extLst>
        </c:ser>
        <c:ser>
          <c:idx val="1"/>
          <c:order val="1"/>
          <c:tx>
            <c:strRef>
              <c:f>'Data FTG'!$R$75</c:f>
              <c:strCache>
                <c:ptCount val="1"/>
                <c:pt idx="0">
                  <c:v>Region Jönköping</c:v>
                </c:pt>
              </c:strCache>
            </c:strRef>
          </c:tx>
          <c:spPr>
            <a:solidFill>
              <a:srgbClr val="00527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FTG'!$S$73:$X$73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FTG'!$S$75:$X$75</c:f>
              <c:numCache>
                <c:formatCode>0%</c:formatCode>
                <c:ptCount val="6"/>
                <c:pt idx="0">
                  <c:v>0.19622349604300138</c:v>
                </c:pt>
                <c:pt idx="1">
                  <c:v>0.24730745581847394</c:v>
                </c:pt>
                <c:pt idx="2">
                  <c:v>0.12644544498879345</c:v>
                </c:pt>
                <c:pt idx="3">
                  <c:v>0.13602554693853264</c:v>
                </c:pt>
                <c:pt idx="4">
                  <c:v>6.809211178769066E-2</c:v>
                </c:pt>
                <c:pt idx="5">
                  <c:v>0.22590594442350795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E37-44A0-8123-AAB7051014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234485128"/>
        <c:axId val="234485520"/>
      </c:barChart>
      <c:catAx>
        <c:axId val="234485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4485520"/>
        <c:crosses val="autoZero"/>
        <c:auto val="1"/>
        <c:lblAlgn val="ctr"/>
        <c:lblOffset val="100"/>
        <c:noMultiLvlLbl val="0"/>
      </c:catAx>
      <c:valAx>
        <c:axId val="234485520"/>
        <c:scaling>
          <c:orientation val="minMax"/>
        </c:scaling>
        <c:delete val="1"/>
        <c:axPos val="l"/>
        <c:numFmt formatCode="0.0%" sourceLinked="0"/>
        <c:majorTickMark val="out"/>
        <c:minorTickMark val="none"/>
        <c:tickLblPos val="nextTo"/>
        <c:crossAx val="234485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30458847954813E-2"/>
          <c:y val="5.779498459167793E-2"/>
          <c:w val="0.91851153068504099"/>
          <c:h val="0.83692917008821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FTG'!$R$106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FTG'!$S$105:$X$105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FTG'!$S$106:$X$106</c:f>
              <c:numCache>
                <c:formatCode>#,##0</c:formatCode>
                <c:ptCount val="6"/>
                <c:pt idx="0">
                  <c:v>18623</c:v>
                </c:pt>
                <c:pt idx="1">
                  <c:v>25154</c:v>
                </c:pt>
                <c:pt idx="2">
                  <c:v>10825</c:v>
                </c:pt>
                <c:pt idx="3">
                  <c:v>13543</c:v>
                </c:pt>
                <c:pt idx="4">
                  <c:v>7398</c:v>
                </c:pt>
                <c:pt idx="5">
                  <c:v>19714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8-4A5A-9CD2-DF9133F12E00}"/>
            </c:ext>
          </c:extLst>
        </c:ser>
        <c:ser>
          <c:idx val="1"/>
          <c:order val="1"/>
          <c:tx>
            <c:strRef>
              <c:f>'Data FTG'!$R$107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FTG'!$S$105:$X$105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FTG'!$S$107:$X$107</c:f>
              <c:numCache>
                <c:formatCode>#,##0</c:formatCode>
                <c:ptCount val="6"/>
                <c:pt idx="0">
                  <c:v>18611</c:v>
                </c:pt>
                <c:pt idx="1">
                  <c:v>25407</c:v>
                </c:pt>
                <c:pt idx="2">
                  <c:v>11288</c:v>
                </c:pt>
                <c:pt idx="3">
                  <c:v>13686</c:v>
                </c:pt>
                <c:pt idx="4">
                  <c:v>7553</c:v>
                </c:pt>
                <c:pt idx="5">
                  <c:v>20642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8-4A5A-9CD2-DF9133F12E00}"/>
            </c:ext>
          </c:extLst>
        </c:ser>
        <c:ser>
          <c:idx val="2"/>
          <c:order val="2"/>
          <c:tx>
            <c:strRef>
              <c:f>'Data FTG'!$R$108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FTG'!$S$105:$X$105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FTG'!$S$108:$X$108</c:f>
              <c:numCache>
                <c:formatCode>#,##0</c:formatCode>
                <c:ptCount val="6"/>
                <c:pt idx="0">
                  <c:v>18842</c:v>
                </c:pt>
                <c:pt idx="1">
                  <c:v>25823</c:v>
                </c:pt>
                <c:pt idx="2">
                  <c:v>11998</c:v>
                </c:pt>
                <c:pt idx="3">
                  <c:v>13732</c:v>
                </c:pt>
                <c:pt idx="4">
                  <c:v>7228</c:v>
                </c:pt>
                <c:pt idx="5">
                  <c:v>22624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D8-4A5A-9CD2-DF9133F12E00}"/>
            </c:ext>
          </c:extLst>
        </c:ser>
        <c:ser>
          <c:idx val="3"/>
          <c:order val="3"/>
          <c:tx>
            <c:strRef>
              <c:f>'Data FTG'!$R$109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'Data FTG'!$S$105:$X$105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FTG'!$S$109:$X$109</c:f>
              <c:numCache>
                <c:formatCode>#,##0</c:formatCode>
                <c:ptCount val="6"/>
                <c:pt idx="0">
                  <c:v>19284</c:v>
                </c:pt>
                <c:pt idx="1">
                  <c:v>26263</c:v>
                </c:pt>
                <c:pt idx="2">
                  <c:v>12367</c:v>
                </c:pt>
                <c:pt idx="3">
                  <c:v>14696</c:v>
                </c:pt>
                <c:pt idx="4">
                  <c:v>8027</c:v>
                </c:pt>
                <c:pt idx="5">
                  <c:v>22628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D8-4A5A-9CD2-DF9133F12E00}"/>
            </c:ext>
          </c:extLst>
        </c:ser>
        <c:ser>
          <c:idx val="4"/>
          <c:order val="4"/>
          <c:tx>
            <c:strRef>
              <c:f>'Data FTG'!$R$110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 FTG'!$S$105:$X$105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FTG'!$S$110:$X$110</c:f>
              <c:numCache>
                <c:formatCode>#,##0</c:formatCode>
                <c:ptCount val="6"/>
                <c:pt idx="0">
                  <c:v>19408</c:v>
                </c:pt>
                <c:pt idx="1">
                  <c:v>26514</c:v>
                </c:pt>
                <c:pt idx="2">
                  <c:v>12175</c:v>
                </c:pt>
                <c:pt idx="3">
                  <c:v>14449</c:v>
                </c:pt>
                <c:pt idx="4">
                  <c:v>7173</c:v>
                </c:pt>
                <c:pt idx="5">
                  <c:v>24195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D8-4A5A-9CD2-DF9133F12E00}"/>
            </c:ext>
          </c:extLst>
        </c:ser>
        <c:ser>
          <c:idx val="5"/>
          <c:order val="5"/>
          <c:tx>
            <c:strRef>
              <c:f>'Data FTG'!$R$111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'Data FTG'!$S$105:$X$105</c:f>
              <c:strCache>
                <c:ptCount val="6"/>
                <c:pt idx="0">
                  <c:v>0-9 anställda</c:v>
                </c:pt>
                <c:pt idx="1">
                  <c:v>10-50</c:v>
                </c:pt>
                <c:pt idx="2">
                  <c:v>51-100</c:v>
                </c:pt>
                <c:pt idx="3">
                  <c:v>101-250</c:v>
                </c:pt>
                <c:pt idx="4">
                  <c:v>251-500</c:v>
                </c:pt>
                <c:pt idx="5">
                  <c:v>&gt;500</c:v>
                </c:pt>
              </c:strCache>
            </c:strRef>
          </c:cat>
          <c:val>
            <c:numRef>
              <c:f>'Data FTG'!$S$111:$X$111</c:f>
              <c:numCache>
                <c:formatCode>#,##0</c:formatCode>
                <c:ptCount val="6"/>
                <c:pt idx="0">
                  <c:v>19786</c:v>
                </c:pt>
                <c:pt idx="1">
                  <c:v>24937</c:v>
                </c:pt>
                <c:pt idx="2">
                  <c:v>12750</c:v>
                </c:pt>
                <c:pt idx="3">
                  <c:v>13716</c:v>
                </c:pt>
                <c:pt idx="4">
                  <c:v>6866</c:v>
                </c:pt>
                <c:pt idx="5">
                  <c:v>22779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44-4909-BCC4-38D3F067F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915749032"/>
        <c:axId val="915754936"/>
      </c:barChart>
      <c:catAx>
        <c:axId val="91574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5754936"/>
        <c:crosses val="autoZero"/>
        <c:auto val="1"/>
        <c:lblAlgn val="ctr"/>
        <c:lblOffset val="100"/>
        <c:noMultiLvlLbl val="0"/>
      </c:catAx>
      <c:valAx>
        <c:axId val="91575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574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</a:t>
            </a:r>
            <a:r>
              <a:rPr lang="sv-SE" b="1" baseline="0" dirty="0"/>
              <a:t> av f</a:t>
            </a:r>
            <a:r>
              <a:rPr lang="sv-SE" b="1" dirty="0"/>
              <a:t>örädlingsvärdet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Sheet1!$A$22:$B$22</c:f>
              <c:strCache>
                <c:ptCount val="2"/>
                <c:pt idx="1">
                  <c:v>Region Jönköping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Sheet1!$C$21:$F$21</c:f>
              <c:strCache>
                <c:ptCount val="4"/>
                <c:pt idx="0">
                  <c:v>0-3 år</c:v>
                </c:pt>
                <c:pt idx="1">
                  <c:v>4-10 år</c:v>
                </c:pt>
                <c:pt idx="2">
                  <c:v>11-20 år</c:v>
                </c:pt>
                <c:pt idx="3">
                  <c:v>20- år</c:v>
                </c:pt>
              </c:strCache>
            </c:strRef>
          </c:cat>
          <c:val>
            <c:numRef>
              <c:f>Sheet1!$C$22:$F$22</c:f>
              <c:numCache>
                <c:formatCode>0%</c:formatCode>
                <c:ptCount val="4"/>
                <c:pt idx="0">
                  <c:v>5.0662149979706785E-2</c:v>
                </c:pt>
                <c:pt idx="1">
                  <c:v>0.13020354886393481</c:v>
                </c:pt>
                <c:pt idx="2">
                  <c:v>0.15235146194046478</c:v>
                </c:pt>
                <c:pt idx="3">
                  <c:v>0.66678283921589365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F-41EE-A72A-84D1C18E275B}"/>
            </c:ext>
          </c:extLst>
        </c:ser>
        <c:ser>
          <c:idx val="1"/>
          <c:order val="1"/>
          <c:tx>
            <c:strRef>
              <c:f>Sheet1!$A$23:$B$23</c:f>
              <c:strCache>
                <c:ptCount val="2"/>
                <c:pt idx="1">
                  <c:v>Sverige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Sheet1!$C$21:$F$21</c:f>
              <c:strCache>
                <c:ptCount val="4"/>
                <c:pt idx="0">
                  <c:v>0-3 år</c:v>
                </c:pt>
                <c:pt idx="1">
                  <c:v>4-10 år</c:v>
                </c:pt>
                <c:pt idx="2">
                  <c:v>11-20 år</c:v>
                </c:pt>
                <c:pt idx="3">
                  <c:v>20- år</c:v>
                </c:pt>
              </c:strCache>
            </c:strRef>
          </c:cat>
          <c:val>
            <c:numRef>
              <c:f>Sheet1!$C$23:$F$23</c:f>
              <c:numCache>
                <c:formatCode>0%</c:formatCode>
                <c:ptCount val="4"/>
                <c:pt idx="0">
                  <c:v>8.8117718000898126E-2</c:v>
                </c:pt>
                <c:pt idx="1">
                  <c:v>0.164440168292632</c:v>
                </c:pt>
                <c:pt idx="2">
                  <c:v>0.18459088983450311</c:v>
                </c:pt>
                <c:pt idx="3">
                  <c:v>0.56285122387196684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F-41EE-A72A-84D1C18E2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894152"/>
        <c:axId val="485894480"/>
      </c:barChart>
      <c:catAx>
        <c:axId val="4858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5894480"/>
        <c:crosses val="autoZero"/>
        <c:auto val="1"/>
        <c:lblAlgn val="ctr"/>
        <c:lblOffset val="100"/>
        <c:noMultiLvlLbl val="0"/>
      </c:catAx>
      <c:valAx>
        <c:axId val="485894480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58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</a:t>
            </a:r>
            <a:r>
              <a:rPr lang="sv-SE" b="1" baseline="0" dirty="0"/>
              <a:t> av anställda</a:t>
            </a:r>
            <a:endParaRPr lang="sv-S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Sheet1!$A$24:$B$24</c:f>
              <c:strCache>
                <c:ptCount val="2"/>
                <c:pt idx="1">
                  <c:v>Region Jönköping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exkl!$C$21:$F$21</c:f>
              <c:strCache>
                <c:ptCount val="4"/>
                <c:pt idx="0">
                  <c:v>0-3 år</c:v>
                </c:pt>
                <c:pt idx="1">
                  <c:v>4-10 år</c:v>
                </c:pt>
                <c:pt idx="2">
                  <c:v>11-20 år</c:v>
                </c:pt>
                <c:pt idx="3">
                  <c:v>20- år</c:v>
                </c:pt>
              </c:strCache>
            </c:strRef>
          </c:cat>
          <c:val>
            <c:numRef>
              <c:f>Sheet1!$C$24:$F$24</c:f>
              <c:numCache>
                <c:formatCode>0%</c:formatCode>
                <c:ptCount val="4"/>
                <c:pt idx="0">
                  <c:v>4.6054523637156994E-2</c:v>
                </c:pt>
                <c:pt idx="1">
                  <c:v>0.12703670279758422</c:v>
                </c:pt>
                <c:pt idx="2">
                  <c:v>0.17031446790364649</c:v>
                </c:pt>
                <c:pt idx="3">
                  <c:v>0.65659430566161225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5D-4899-BA5E-59BF88C9B191}"/>
            </c:ext>
          </c:extLst>
        </c:ser>
        <c:ser>
          <c:idx val="1"/>
          <c:order val="1"/>
          <c:tx>
            <c:strRef>
              <c:f>Sheet1!$A$25:$B$25</c:f>
              <c:strCache>
                <c:ptCount val="2"/>
                <c:pt idx="1">
                  <c:v>Sverige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exkl!$C$21:$F$21</c:f>
              <c:strCache>
                <c:ptCount val="4"/>
                <c:pt idx="0">
                  <c:v>0-3 år</c:v>
                </c:pt>
                <c:pt idx="1">
                  <c:v>4-10 år</c:v>
                </c:pt>
                <c:pt idx="2">
                  <c:v>11-20 år</c:v>
                </c:pt>
                <c:pt idx="3">
                  <c:v>20- år</c:v>
                </c:pt>
              </c:strCache>
            </c:strRef>
          </c:cat>
          <c:val>
            <c:numRef>
              <c:f>Sheet1!$C$25:$F$25</c:f>
              <c:numCache>
                <c:formatCode>0%</c:formatCode>
                <c:ptCount val="4"/>
                <c:pt idx="0">
                  <c:v>6.1259833399018818E-2</c:v>
                </c:pt>
                <c:pt idx="1">
                  <c:v>0.17243180363855187</c:v>
                </c:pt>
                <c:pt idx="2">
                  <c:v>0.21420211916900098</c:v>
                </c:pt>
                <c:pt idx="3">
                  <c:v>0.55210624379342832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5D-4899-BA5E-59BF88C9B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894152"/>
        <c:axId val="485894480"/>
      </c:barChart>
      <c:catAx>
        <c:axId val="4858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5894480"/>
        <c:crosses val="autoZero"/>
        <c:auto val="1"/>
        <c:lblAlgn val="ctr"/>
        <c:lblOffset val="100"/>
        <c:noMultiLvlLbl val="0"/>
      </c:catAx>
      <c:valAx>
        <c:axId val="485894480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58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Andel</a:t>
            </a:r>
            <a:r>
              <a:rPr lang="sv-SE" b="1" baseline="0" dirty="0"/>
              <a:t> av företag</a:t>
            </a:r>
            <a:endParaRPr lang="sv-S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Region Jönköping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exkl!$C$21:$F$21</c:f>
              <c:strCache>
                <c:ptCount val="4"/>
                <c:pt idx="0">
                  <c:v>0-3 år</c:v>
                </c:pt>
                <c:pt idx="1">
                  <c:v>4-10 år</c:v>
                </c:pt>
                <c:pt idx="2">
                  <c:v>11-20 år</c:v>
                </c:pt>
                <c:pt idx="3">
                  <c:v>20- år</c:v>
                </c:pt>
              </c:strCache>
            </c:strRef>
          </c:cat>
          <c:val>
            <c:numRef>
              <c:f>Sheet1!$C$26:$F$26</c:f>
              <c:numCache>
                <c:formatCode>0%</c:formatCode>
                <c:ptCount val="4"/>
                <c:pt idx="0">
                  <c:v>0.21988678058496697</c:v>
                </c:pt>
                <c:pt idx="1">
                  <c:v>0.32419540832372368</c:v>
                </c:pt>
                <c:pt idx="2">
                  <c:v>0.19048118251389035</c:v>
                </c:pt>
                <c:pt idx="3">
                  <c:v>0.26543662857741901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B-4276-9998-F9E5D9AAF665}"/>
            </c:ext>
          </c:extLst>
        </c:ser>
        <c:ser>
          <c:idx val="1"/>
          <c:order val="1"/>
          <c:tx>
            <c:strRef>
              <c:f>Sheet1!$B$27</c:f>
              <c:strCache>
                <c:ptCount val="1"/>
                <c:pt idx="0">
                  <c:v>Sverige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exkl!$C$21:$F$21</c:f>
              <c:strCache>
                <c:ptCount val="4"/>
                <c:pt idx="0">
                  <c:v>0-3 år</c:v>
                </c:pt>
                <c:pt idx="1">
                  <c:v>4-10 år</c:v>
                </c:pt>
                <c:pt idx="2">
                  <c:v>11-20 år</c:v>
                </c:pt>
                <c:pt idx="3">
                  <c:v>20- år</c:v>
                </c:pt>
              </c:strCache>
            </c:strRef>
          </c:cat>
          <c:val>
            <c:numRef>
              <c:f>Sheet1!$C$27:$F$27</c:f>
              <c:numCache>
                <c:formatCode>0%</c:formatCode>
                <c:ptCount val="4"/>
                <c:pt idx="0">
                  <c:v>0.25047704106013519</c:v>
                </c:pt>
                <c:pt idx="1">
                  <c:v>0.37250397946169334</c:v>
                </c:pt>
                <c:pt idx="2">
                  <c:v>0.18374072694795887</c:v>
                </c:pt>
                <c:pt idx="3">
                  <c:v>0.19327825253021261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B-4276-9998-F9E5D9AA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894152"/>
        <c:axId val="485894480"/>
      </c:barChart>
      <c:catAx>
        <c:axId val="48589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5894480"/>
        <c:crosses val="autoZero"/>
        <c:auto val="1"/>
        <c:lblAlgn val="ctr"/>
        <c:lblOffset val="100"/>
        <c:noMultiLvlLbl val="0"/>
      </c:catAx>
      <c:valAx>
        <c:axId val="485894480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58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1" dirty="0">
                <a:solidFill>
                  <a:schemeClr val="tx1"/>
                </a:solidFill>
              </a:rPr>
              <a:t>Anställda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295942604957174"/>
          <c:y val="0.24912308553690016"/>
          <c:w val="0.73338688395591778"/>
          <c:h val="0.71127295406706026"/>
        </c:manualLayout>
      </c:layout>
      <c:pieChart>
        <c:varyColors val="1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E0-48A9-8616-C5D8BA727AA3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E0-48A9-8616-C5D8BA727AA3}"/>
              </c:ext>
            </c:extLst>
          </c:dPt>
          <c:dLbls>
            <c:dLbl>
              <c:idx val="0"/>
              <c:layout>
                <c:manualLayout>
                  <c:x val="-5.1472115681794002E-2"/>
                  <c:y val="0.11438711294243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E0-48A9-8616-C5D8BA727AA3}"/>
                </c:ext>
              </c:extLst>
            </c:dLbl>
            <c:dLbl>
              <c:idx val="1"/>
              <c:layout>
                <c:manualLayout>
                  <c:x val="0.12743615871328845"/>
                  <c:y val="-0.2049914597758989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E0-48A9-8616-C5D8BA727A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Branscher!$J$50:$K$50</c:f>
              <c:strCache>
                <c:ptCount val="2"/>
                <c:pt idx="0">
                  <c:v>Andra bolagsformer</c:v>
                </c:pt>
                <c:pt idx="1">
                  <c:v>Aktiebolag</c:v>
                </c:pt>
              </c:strCache>
            </c:strRef>
          </c:cat>
          <c:val>
            <c:numRef>
              <c:f>Branscher!$J$53:$K$53</c:f>
              <c:numCache>
                <c:formatCode>#,##0</c:formatCode>
                <c:ptCount val="2"/>
                <c:pt idx="0">
                  <c:v>6154</c:v>
                </c:pt>
                <c:pt idx="1">
                  <c:v>100445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0-48A9-8616-C5D8BA727A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1" dirty="0">
                <a:solidFill>
                  <a:schemeClr val="tx1"/>
                </a:solidFill>
              </a:rPr>
              <a:t>Antal företag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3674693110754635"/>
          <c:y val="0.2429854652217559"/>
          <c:w val="0.73145855542722749"/>
          <c:h val="0.709013784908261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D1-4A55-A848-4E88C3DA6B6A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D1-4A55-A848-4E88C3DA6B6A}"/>
              </c:ext>
            </c:extLst>
          </c:dPt>
          <c:dLbls>
            <c:dLbl>
              <c:idx val="0"/>
              <c:layout>
                <c:manualLayout>
                  <c:x val="-0.24181336236443346"/>
                  <c:y val="3.6350930080671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D1-4A55-A848-4E88C3DA6B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Branscher!$J$50:$K$50</c:f>
              <c:strCache>
                <c:ptCount val="2"/>
                <c:pt idx="0">
                  <c:v>Andra bolagsformer</c:v>
                </c:pt>
                <c:pt idx="1">
                  <c:v>Aktiebolag</c:v>
                </c:pt>
              </c:strCache>
            </c:strRef>
          </c:cat>
          <c:val>
            <c:numRef>
              <c:f>Branscher!$J$51:$K$51</c:f>
              <c:numCache>
                <c:formatCode>#,##0</c:formatCode>
                <c:ptCount val="2"/>
                <c:pt idx="0">
                  <c:v>17540</c:v>
                </c:pt>
                <c:pt idx="1">
                  <c:v>19153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D1-4A55-A848-4E88C3DA6B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999883022967269E-2"/>
          <c:y val="0.12900220425490738"/>
          <c:w val="0.89999984403062305"/>
          <c:h val="9.4782961018855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Antal berörda anställda av konkurser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Konkurser!$B$1</c:f>
              <c:strCache>
                <c:ptCount val="1"/>
                <c:pt idx="0">
                  <c:v>2 019</c:v>
                </c:pt>
              </c:strCache>
            </c:strRef>
          </c:tx>
          <c:spPr>
            <a:ln w="2857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val>
            <c:numRef>
              <c:f>Konkurser!$B$2:$B$54</c:f>
              <c:numCache>
                <c:formatCode>#,##0</c:formatCode>
                <c:ptCount val="53"/>
                <c:pt idx="0">
                  <c:v>160</c:v>
                </c:pt>
                <c:pt idx="1">
                  <c:v>501</c:v>
                </c:pt>
                <c:pt idx="2">
                  <c:v>1180</c:v>
                </c:pt>
                <c:pt idx="3">
                  <c:v>1443</c:v>
                </c:pt>
                <c:pt idx="4">
                  <c:v>1830</c:v>
                </c:pt>
                <c:pt idx="5">
                  <c:v>2158</c:v>
                </c:pt>
                <c:pt idx="6">
                  <c:v>2680</c:v>
                </c:pt>
                <c:pt idx="7">
                  <c:v>2998</c:v>
                </c:pt>
                <c:pt idx="8">
                  <c:v>3327</c:v>
                </c:pt>
                <c:pt idx="9">
                  <c:v>3700</c:v>
                </c:pt>
                <c:pt idx="10">
                  <c:v>4103</c:v>
                </c:pt>
                <c:pt idx="11">
                  <c:v>4670</c:v>
                </c:pt>
                <c:pt idx="12">
                  <c:v>5010</c:v>
                </c:pt>
                <c:pt idx="13">
                  <c:v>5573</c:v>
                </c:pt>
                <c:pt idx="14">
                  <c:v>6157</c:v>
                </c:pt>
                <c:pt idx="15">
                  <c:v>6349</c:v>
                </c:pt>
                <c:pt idx="16">
                  <c:v>7078</c:v>
                </c:pt>
                <c:pt idx="17">
                  <c:v>7408</c:v>
                </c:pt>
                <c:pt idx="18">
                  <c:v>7925</c:v>
                </c:pt>
                <c:pt idx="19">
                  <c:v>8316</c:v>
                </c:pt>
                <c:pt idx="20">
                  <c:v>8943</c:v>
                </c:pt>
                <c:pt idx="21">
                  <c:v>9177</c:v>
                </c:pt>
                <c:pt idx="22">
                  <c:v>9439</c:v>
                </c:pt>
                <c:pt idx="23">
                  <c:v>9898</c:v>
                </c:pt>
                <c:pt idx="24">
                  <c:v>10451</c:v>
                </c:pt>
                <c:pt idx="25">
                  <c:v>10738</c:v>
                </c:pt>
                <c:pt idx="26">
                  <c:v>11129</c:v>
                </c:pt>
                <c:pt idx="27">
                  <c:v>11594</c:v>
                </c:pt>
                <c:pt idx="28">
                  <c:v>12013</c:v>
                </c:pt>
                <c:pt idx="29">
                  <c:v>12109</c:v>
                </c:pt>
                <c:pt idx="30">
                  <c:v>12216</c:v>
                </c:pt>
                <c:pt idx="31">
                  <c:v>12593</c:v>
                </c:pt>
                <c:pt idx="32">
                  <c:v>12882</c:v>
                </c:pt>
                <c:pt idx="33">
                  <c:v>13254</c:v>
                </c:pt>
                <c:pt idx="34">
                  <c:v>13464</c:v>
                </c:pt>
                <c:pt idx="35">
                  <c:v>13641</c:v>
                </c:pt>
                <c:pt idx="36">
                  <c:v>14100</c:v>
                </c:pt>
                <c:pt idx="37">
                  <c:v>14293</c:v>
                </c:pt>
                <c:pt idx="38">
                  <c:v>14863</c:v>
                </c:pt>
                <c:pt idx="39">
                  <c:v>15121</c:v>
                </c:pt>
                <c:pt idx="40">
                  <c:v>15657</c:v>
                </c:pt>
                <c:pt idx="41">
                  <c:v>16112</c:v>
                </c:pt>
                <c:pt idx="42">
                  <c:v>16695</c:v>
                </c:pt>
                <c:pt idx="43">
                  <c:v>17769</c:v>
                </c:pt>
                <c:pt idx="44">
                  <c:v>18082</c:v>
                </c:pt>
                <c:pt idx="45">
                  <c:v>18673</c:v>
                </c:pt>
                <c:pt idx="46">
                  <c:v>18914</c:v>
                </c:pt>
                <c:pt idx="47">
                  <c:v>19233</c:v>
                </c:pt>
                <c:pt idx="48">
                  <c:v>19568</c:v>
                </c:pt>
                <c:pt idx="49">
                  <c:v>20229</c:v>
                </c:pt>
                <c:pt idx="50">
                  <c:v>20637</c:v>
                </c:pt>
                <c:pt idx="51">
                  <c:v>20910</c:v>
                </c:pt>
                <c:pt idx="52">
                  <c:v>20910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1E-412C-94DD-A0EE77BF5ECE}"/>
            </c:ext>
          </c:extLst>
        </c:ser>
        <c:ser>
          <c:idx val="2"/>
          <c:order val="2"/>
          <c:tx>
            <c:strRef>
              <c:f>Konkurser!$C$1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00CC99"/>
              </a:solidFill>
              <a:round/>
            </a:ln>
            <a:effectLst/>
          </c:spPr>
          <c:marker>
            <c:symbol val="none"/>
          </c:marker>
          <c:val>
            <c:numRef>
              <c:f>Konkurser!$C$2:$C$54</c:f>
              <c:numCache>
                <c:formatCode>#,##0</c:formatCode>
                <c:ptCount val="53"/>
                <c:pt idx="0">
                  <c:v>93</c:v>
                </c:pt>
                <c:pt idx="1">
                  <c:v>294</c:v>
                </c:pt>
                <c:pt idx="2">
                  <c:v>1188</c:v>
                </c:pt>
                <c:pt idx="3">
                  <c:v>1504</c:v>
                </c:pt>
                <c:pt idx="4">
                  <c:v>1704</c:v>
                </c:pt>
                <c:pt idx="5">
                  <c:v>1993</c:v>
                </c:pt>
                <c:pt idx="6">
                  <c:v>2751</c:v>
                </c:pt>
                <c:pt idx="7">
                  <c:v>3329</c:v>
                </c:pt>
                <c:pt idx="8">
                  <c:v>3680</c:v>
                </c:pt>
                <c:pt idx="9">
                  <c:v>3960</c:v>
                </c:pt>
                <c:pt idx="10">
                  <c:v>4444</c:v>
                </c:pt>
                <c:pt idx="11">
                  <c:v>5348</c:v>
                </c:pt>
                <c:pt idx="12">
                  <c:v>6678</c:v>
                </c:pt>
                <c:pt idx="13">
                  <c:v>7074</c:v>
                </c:pt>
                <c:pt idx="14">
                  <c:v>7990</c:v>
                </c:pt>
                <c:pt idx="15">
                  <c:v>9008</c:v>
                </c:pt>
                <c:pt idx="16">
                  <c:v>9809</c:v>
                </c:pt>
                <c:pt idx="17">
                  <c:v>10074</c:v>
                </c:pt>
                <c:pt idx="18">
                  <c:v>10489</c:v>
                </c:pt>
                <c:pt idx="19">
                  <c:v>10995</c:v>
                </c:pt>
                <c:pt idx="20">
                  <c:v>11424</c:v>
                </c:pt>
                <c:pt idx="21">
                  <c:v>11627</c:v>
                </c:pt>
                <c:pt idx="22">
                  <c:v>11831</c:v>
                </c:pt>
                <c:pt idx="23">
                  <c:v>12210</c:v>
                </c:pt>
                <c:pt idx="24">
                  <c:v>12478</c:v>
                </c:pt>
                <c:pt idx="25">
                  <c:v>13180</c:v>
                </c:pt>
                <c:pt idx="26">
                  <c:v>13355</c:v>
                </c:pt>
                <c:pt idx="27">
                  <c:v>13722</c:v>
                </c:pt>
                <c:pt idx="28">
                  <c:v>13858</c:v>
                </c:pt>
                <c:pt idx="29">
                  <c:v>14085</c:v>
                </c:pt>
                <c:pt idx="30">
                  <c:v>14214</c:v>
                </c:pt>
                <c:pt idx="31">
                  <c:v>14299</c:v>
                </c:pt>
                <c:pt idx="32">
                  <c:v>14669</c:v>
                </c:pt>
                <c:pt idx="33">
                  <c:v>14839</c:v>
                </c:pt>
                <c:pt idx="34">
                  <c:v>15166</c:v>
                </c:pt>
                <c:pt idx="35">
                  <c:v>15295</c:v>
                </c:pt>
                <c:pt idx="36">
                  <c:v>15633</c:v>
                </c:pt>
                <c:pt idx="37">
                  <c:v>15875</c:v>
                </c:pt>
                <c:pt idx="38">
                  <c:v>16208</c:v>
                </c:pt>
                <c:pt idx="39">
                  <c:v>16361</c:v>
                </c:pt>
                <c:pt idx="40">
                  <c:v>16955</c:v>
                </c:pt>
                <c:pt idx="41">
                  <c:v>17349</c:v>
                </c:pt>
                <c:pt idx="42">
                  <c:v>17712</c:v>
                </c:pt>
                <c:pt idx="43">
                  <c:v>17957</c:v>
                </c:pt>
                <c:pt idx="44">
                  <c:v>18354</c:v>
                </c:pt>
                <c:pt idx="45">
                  <c:v>18722</c:v>
                </c:pt>
                <c:pt idx="46">
                  <c:v>18905</c:v>
                </c:pt>
                <c:pt idx="47">
                  <c:v>19333</c:v>
                </c:pt>
                <c:pt idx="48">
                  <c:v>19540</c:v>
                </c:pt>
                <c:pt idx="49">
                  <c:v>19822</c:v>
                </c:pt>
                <c:pt idx="50">
                  <c:v>20207</c:v>
                </c:pt>
                <c:pt idx="51">
                  <c:v>20383</c:v>
                </c:pt>
                <c:pt idx="52">
                  <c:v>20532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1E-412C-94DD-A0EE77BF5ECE}"/>
            </c:ext>
          </c:extLst>
        </c:ser>
        <c:ser>
          <c:idx val="3"/>
          <c:order val="3"/>
          <c:tx>
            <c:strRef>
              <c:f>Konkurser!$D$1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Konkurser!$D$2:$D$54</c:f>
              <c:numCache>
                <c:formatCode>#,##0</c:formatCode>
                <c:ptCount val="53"/>
                <c:pt idx="0">
                  <c:v>194</c:v>
                </c:pt>
                <c:pt idx="1">
                  <c:v>642</c:v>
                </c:pt>
                <c:pt idx="2">
                  <c:v>928</c:v>
                </c:pt>
                <c:pt idx="3">
                  <c:v>1200</c:v>
                </c:pt>
                <c:pt idx="4">
                  <c:v>1386</c:v>
                </c:pt>
                <c:pt idx="5">
                  <c:v>1748</c:v>
                </c:pt>
                <c:pt idx="6">
                  <c:v>1962</c:v>
                </c:pt>
                <c:pt idx="7">
                  <c:v>2179</c:v>
                </c:pt>
                <c:pt idx="8">
                  <c:v>2435</c:v>
                </c:pt>
                <c:pt idx="9">
                  <c:v>2788</c:v>
                </c:pt>
                <c:pt idx="10">
                  <c:v>3098</c:v>
                </c:pt>
                <c:pt idx="11">
                  <c:v>3437</c:v>
                </c:pt>
                <c:pt idx="12">
                  <c:v>3591</c:v>
                </c:pt>
                <c:pt idx="13">
                  <c:v>3791</c:v>
                </c:pt>
                <c:pt idx="14">
                  <c:v>3920</c:v>
                </c:pt>
                <c:pt idx="15">
                  <c:v>4254</c:v>
                </c:pt>
                <c:pt idx="16">
                  <c:v>4434</c:v>
                </c:pt>
                <c:pt idx="17">
                  <c:v>4877</c:v>
                </c:pt>
                <c:pt idx="18">
                  <c:v>5525</c:v>
                </c:pt>
                <c:pt idx="19">
                  <c:v>5739</c:v>
                </c:pt>
                <c:pt idx="20">
                  <c:v>6147</c:v>
                </c:pt>
                <c:pt idx="21">
                  <c:v>6354</c:v>
                </c:pt>
                <c:pt idx="22">
                  <c:v>6589</c:v>
                </c:pt>
                <c:pt idx="23">
                  <c:v>6930</c:v>
                </c:pt>
                <c:pt idx="24">
                  <c:v>7130</c:v>
                </c:pt>
                <c:pt idx="25">
                  <c:v>7414</c:v>
                </c:pt>
                <c:pt idx="26">
                  <c:v>7700</c:v>
                </c:pt>
                <c:pt idx="27">
                  <c:v>8063</c:v>
                </c:pt>
                <c:pt idx="28">
                  <c:v>8182</c:v>
                </c:pt>
                <c:pt idx="29">
                  <c:v>8339</c:v>
                </c:pt>
                <c:pt idx="30">
                  <c:v>8507</c:v>
                </c:pt>
                <c:pt idx="31">
                  <c:v>8653</c:v>
                </c:pt>
                <c:pt idx="32">
                  <c:v>8835</c:v>
                </c:pt>
                <c:pt idx="33">
                  <c:v>8953</c:v>
                </c:pt>
                <c:pt idx="34">
                  <c:v>9142</c:v>
                </c:pt>
                <c:pt idx="35">
                  <c:v>9423</c:v>
                </c:pt>
                <c:pt idx="36">
                  <c:v>9588</c:v>
                </c:pt>
                <c:pt idx="37">
                  <c:v>9841</c:v>
                </c:pt>
                <c:pt idx="38">
                  <c:v>10106</c:v>
                </c:pt>
                <c:pt idx="39">
                  <c:v>10373</c:v>
                </c:pt>
                <c:pt idx="40">
                  <c:v>10633</c:v>
                </c:pt>
                <c:pt idx="41">
                  <c:v>10796</c:v>
                </c:pt>
                <c:pt idx="42">
                  <c:v>11096</c:v>
                </c:pt>
                <c:pt idx="43">
                  <c:v>11208</c:v>
                </c:pt>
                <c:pt idx="44">
                  <c:v>11514</c:v>
                </c:pt>
                <c:pt idx="45">
                  <c:v>11671</c:v>
                </c:pt>
                <c:pt idx="46">
                  <c:v>12282</c:v>
                </c:pt>
                <c:pt idx="47">
                  <c:v>12405</c:v>
                </c:pt>
                <c:pt idx="48">
                  <c:v>12688</c:v>
                </c:pt>
                <c:pt idx="49">
                  <c:v>12907</c:v>
                </c:pt>
                <c:pt idx="50">
                  <c:v>13083</c:v>
                </c:pt>
                <c:pt idx="51">
                  <c:v>13166</c:v>
                </c:pt>
                <c:pt idx="52">
                  <c:v>13166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1E-412C-94DD-A0EE77BF5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184648"/>
        <c:axId val="4381813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Konkurser!$A$2:$A$54</c15:sqref>
                        </c15:formulaRef>
                      </c:ext>
                    </c:extLst>
                    <c:numCache>
                      <c:formatCode>###0</c:formatCode>
                      <c:ptCount val="53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41E-412C-94DD-A0EE77BF5ECE}"/>
                  </c:ext>
                </c:extLst>
              </c15:ser>
            </c15:filteredLineSeries>
          </c:ext>
        </c:extLst>
      </c:lineChart>
      <c:catAx>
        <c:axId val="438184648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8181368"/>
        <c:crosses val="autoZero"/>
        <c:auto val="1"/>
        <c:lblAlgn val="ctr"/>
        <c:lblOffset val="100"/>
        <c:noMultiLvlLbl val="0"/>
      </c:catAx>
      <c:valAx>
        <c:axId val="43818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818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Antal berörda anställda av Rekonstruktioner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Rekonstruktioner!$B$1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val>
            <c:numRef>
              <c:f>Rekonstruktioner!$B$2:$B$52</c:f>
              <c:numCache>
                <c:formatCode>General</c:formatCode>
                <c:ptCount val="51"/>
                <c:pt idx="0">
                  <c:v>0</c:v>
                </c:pt>
                <c:pt idx="1">
                  <c:v>20</c:v>
                </c:pt>
                <c:pt idx="2">
                  <c:v>139</c:v>
                </c:pt>
                <c:pt idx="3">
                  <c:v>150</c:v>
                </c:pt>
                <c:pt idx="4">
                  <c:v>270</c:v>
                </c:pt>
                <c:pt idx="5">
                  <c:v>285</c:v>
                </c:pt>
                <c:pt idx="6">
                  <c:v>935</c:v>
                </c:pt>
                <c:pt idx="7">
                  <c:v>1245</c:v>
                </c:pt>
                <c:pt idx="8">
                  <c:v>1248</c:v>
                </c:pt>
                <c:pt idx="9">
                  <c:v>1297</c:v>
                </c:pt>
                <c:pt idx="10">
                  <c:v>1330</c:v>
                </c:pt>
                <c:pt idx="11">
                  <c:v>1550</c:v>
                </c:pt>
                <c:pt idx="12">
                  <c:v>1642</c:v>
                </c:pt>
                <c:pt idx="13">
                  <c:v>1660</c:v>
                </c:pt>
                <c:pt idx="14">
                  <c:v>1742</c:v>
                </c:pt>
                <c:pt idx="15">
                  <c:v>1866</c:v>
                </c:pt>
                <c:pt idx="16">
                  <c:v>1977</c:v>
                </c:pt>
                <c:pt idx="17">
                  <c:v>1977</c:v>
                </c:pt>
                <c:pt idx="18">
                  <c:v>2185</c:v>
                </c:pt>
                <c:pt idx="19">
                  <c:v>2231</c:v>
                </c:pt>
                <c:pt idx="20">
                  <c:v>2249</c:v>
                </c:pt>
                <c:pt idx="21">
                  <c:v>2262</c:v>
                </c:pt>
                <c:pt idx="22">
                  <c:v>2596</c:v>
                </c:pt>
                <c:pt idx="23">
                  <c:v>2902</c:v>
                </c:pt>
                <c:pt idx="24">
                  <c:v>2922</c:v>
                </c:pt>
                <c:pt idx="25">
                  <c:v>3151</c:v>
                </c:pt>
                <c:pt idx="26">
                  <c:v>3167</c:v>
                </c:pt>
                <c:pt idx="27">
                  <c:v>3196</c:v>
                </c:pt>
                <c:pt idx="28">
                  <c:v>3268</c:v>
                </c:pt>
                <c:pt idx="29">
                  <c:v>3295</c:v>
                </c:pt>
                <c:pt idx="30">
                  <c:v>3344</c:v>
                </c:pt>
                <c:pt idx="31">
                  <c:v>3491</c:v>
                </c:pt>
                <c:pt idx="32">
                  <c:v>3518</c:v>
                </c:pt>
                <c:pt idx="33">
                  <c:v>3521</c:v>
                </c:pt>
                <c:pt idx="34">
                  <c:v>3583</c:v>
                </c:pt>
                <c:pt idx="35">
                  <c:v>3671</c:v>
                </c:pt>
                <c:pt idx="36">
                  <c:v>3724</c:v>
                </c:pt>
                <c:pt idx="37">
                  <c:v>3766</c:v>
                </c:pt>
                <c:pt idx="38">
                  <c:v>4014</c:v>
                </c:pt>
                <c:pt idx="39">
                  <c:v>4038</c:v>
                </c:pt>
                <c:pt idx="40">
                  <c:v>4282</c:v>
                </c:pt>
                <c:pt idx="41">
                  <c:v>4325</c:v>
                </c:pt>
                <c:pt idx="42">
                  <c:v>4370</c:v>
                </c:pt>
                <c:pt idx="43">
                  <c:v>4828</c:v>
                </c:pt>
                <c:pt idx="44">
                  <c:v>5384</c:v>
                </c:pt>
                <c:pt idx="45">
                  <c:v>5424</c:v>
                </c:pt>
                <c:pt idx="46">
                  <c:v>5447</c:v>
                </c:pt>
                <c:pt idx="47">
                  <c:v>5494</c:v>
                </c:pt>
                <c:pt idx="48">
                  <c:v>5494</c:v>
                </c:pt>
                <c:pt idx="49">
                  <c:v>5494</c:v>
                </c:pt>
                <c:pt idx="50">
                  <c:v>5494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07-4211-A634-C1F25557C432}"/>
            </c:ext>
          </c:extLst>
        </c:ser>
        <c:ser>
          <c:idx val="2"/>
          <c:order val="2"/>
          <c:tx>
            <c:strRef>
              <c:f>Rekonstruktioner!$C$1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00CC99"/>
              </a:solidFill>
              <a:round/>
            </a:ln>
            <a:effectLst/>
          </c:spPr>
          <c:marker>
            <c:symbol val="none"/>
          </c:marker>
          <c:val>
            <c:numRef>
              <c:f>Rekonstruktioner!$C$2:$C$52</c:f>
              <c:numCache>
                <c:formatCode>General</c:formatCode>
                <c:ptCount val="51"/>
                <c:pt idx="1">
                  <c:v>21</c:v>
                </c:pt>
                <c:pt idx="2">
                  <c:v>85</c:v>
                </c:pt>
                <c:pt idx="3">
                  <c:v>210</c:v>
                </c:pt>
                <c:pt idx="4">
                  <c:v>270</c:v>
                </c:pt>
                <c:pt idx="5">
                  <c:v>282</c:v>
                </c:pt>
                <c:pt idx="6">
                  <c:v>466</c:v>
                </c:pt>
                <c:pt idx="7">
                  <c:v>593</c:v>
                </c:pt>
                <c:pt idx="8">
                  <c:v>752</c:v>
                </c:pt>
                <c:pt idx="9">
                  <c:v>770</c:v>
                </c:pt>
                <c:pt idx="10">
                  <c:v>786</c:v>
                </c:pt>
                <c:pt idx="11">
                  <c:v>907</c:v>
                </c:pt>
                <c:pt idx="12">
                  <c:v>2426</c:v>
                </c:pt>
                <c:pt idx="13">
                  <c:v>2555</c:v>
                </c:pt>
                <c:pt idx="14">
                  <c:v>3609</c:v>
                </c:pt>
                <c:pt idx="15">
                  <c:v>4659</c:v>
                </c:pt>
                <c:pt idx="16">
                  <c:v>5280</c:v>
                </c:pt>
                <c:pt idx="17">
                  <c:v>5322</c:v>
                </c:pt>
                <c:pt idx="18">
                  <c:v>5393</c:v>
                </c:pt>
                <c:pt idx="19">
                  <c:v>6496</c:v>
                </c:pt>
                <c:pt idx="20">
                  <c:v>6944</c:v>
                </c:pt>
                <c:pt idx="21">
                  <c:v>7015</c:v>
                </c:pt>
                <c:pt idx="22">
                  <c:v>7030</c:v>
                </c:pt>
                <c:pt idx="23">
                  <c:v>7039</c:v>
                </c:pt>
                <c:pt idx="24">
                  <c:v>7115</c:v>
                </c:pt>
                <c:pt idx="25">
                  <c:v>7453</c:v>
                </c:pt>
                <c:pt idx="26">
                  <c:v>7455</c:v>
                </c:pt>
                <c:pt idx="27">
                  <c:v>7608</c:v>
                </c:pt>
                <c:pt idx="28">
                  <c:v>7636</c:v>
                </c:pt>
                <c:pt idx="29">
                  <c:v>7676</c:v>
                </c:pt>
                <c:pt idx="30">
                  <c:v>7706</c:v>
                </c:pt>
                <c:pt idx="31">
                  <c:v>7774</c:v>
                </c:pt>
                <c:pt idx="32">
                  <c:v>7891</c:v>
                </c:pt>
                <c:pt idx="33">
                  <c:v>7969</c:v>
                </c:pt>
                <c:pt idx="34">
                  <c:v>8035</c:v>
                </c:pt>
                <c:pt idx="35">
                  <c:v>8185</c:v>
                </c:pt>
                <c:pt idx="36">
                  <c:v>8297</c:v>
                </c:pt>
                <c:pt idx="37">
                  <c:v>8319</c:v>
                </c:pt>
                <c:pt idx="38">
                  <c:v>8344</c:v>
                </c:pt>
                <c:pt idx="39">
                  <c:v>8366</c:v>
                </c:pt>
                <c:pt idx="40">
                  <c:v>8469</c:v>
                </c:pt>
                <c:pt idx="41">
                  <c:v>8477</c:v>
                </c:pt>
                <c:pt idx="42">
                  <c:v>8490</c:v>
                </c:pt>
                <c:pt idx="43">
                  <c:v>8542</c:v>
                </c:pt>
                <c:pt idx="44">
                  <c:v>8595</c:v>
                </c:pt>
                <c:pt idx="45">
                  <c:v>8652</c:v>
                </c:pt>
                <c:pt idx="46">
                  <c:v>8751</c:v>
                </c:pt>
                <c:pt idx="47">
                  <c:v>8754</c:v>
                </c:pt>
                <c:pt idx="48">
                  <c:v>8771</c:v>
                </c:pt>
                <c:pt idx="49">
                  <c:v>8820</c:v>
                </c:pt>
                <c:pt idx="50">
                  <c:v>8823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07-4211-A634-C1F25557C432}"/>
            </c:ext>
          </c:extLst>
        </c:ser>
        <c:ser>
          <c:idx val="3"/>
          <c:order val="3"/>
          <c:tx>
            <c:strRef>
              <c:f>Rekonstruktioner!$D$1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Rekonstruktioner!$D$2:$D$52</c:f>
              <c:numCache>
                <c:formatCode>#,##0</c:formatCode>
                <c:ptCount val="51"/>
                <c:pt idx="0">
                  <c:v>115</c:v>
                </c:pt>
                <c:pt idx="1">
                  <c:v>152</c:v>
                </c:pt>
                <c:pt idx="2">
                  <c:v>195</c:v>
                </c:pt>
                <c:pt idx="3">
                  <c:v>243</c:v>
                </c:pt>
                <c:pt idx="4">
                  <c:v>280</c:v>
                </c:pt>
                <c:pt idx="5">
                  <c:v>507</c:v>
                </c:pt>
                <c:pt idx="6">
                  <c:v>537</c:v>
                </c:pt>
                <c:pt idx="7">
                  <c:v>579</c:v>
                </c:pt>
                <c:pt idx="8">
                  <c:v>611</c:v>
                </c:pt>
                <c:pt idx="9">
                  <c:v>639</c:v>
                </c:pt>
                <c:pt idx="10">
                  <c:v>757</c:v>
                </c:pt>
                <c:pt idx="11">
                  <c:v>1150</c:v>
                </c:pt>
                <c:pt idx="12">
                  <c:v>1153</c:v>
                </c:pt>
                <c:pt idx="13">
                  <c:v>1159</c:v>
                </c:pt>
                <c:pt idx="14">
                  <c:v>1167</c:v>
                </c:pt>
                <c:pt idx="15">
                  <c:v>1238</c:v>
                </c:pt>
                <c:pt idx="16">
                  <c:v>1247</c:v>
                </c:pt>
                <c:pt idx="17">
                  <c:v>1275</c:v>
                </c:pt>
                <c:pt idx="18">
                  <c:v>1375</c:v>
                </c:pt>
                <c:pt idx="19">
                  <c:v>1507</c:v>
                </c:pt>
                <c:pt idx="20">
                  <c:v>1571</c:v>
                </c:pt>
                <c:pt idx="21">
                  <c:v>1578</c:v>
                </c:pt>
                <c:pt idx="22">
                  <c:v>1650</c:v>
                </c:pt>
                <c:pt idx="23">
                  <c:v>1838</c:v>
                </c:pt>
                <c:pt idx="24">
                  <c:v>1846</c:v>
                </c:pt>
                <c:pt idx="25">
                  <c:v>1847</c:v>
                </c:pt>
                <c:pt idx="26">
                  <c:v>1851</c:v>
                </c:pt>
                <c:pt idx="27">
                  <c:v>2033</c:v>
                </c:pt>
                <c:pt idx="28">
                  <c:v>2136</c:v>
                </c:pt>
                <c:pt idx="29">
                  <c:v>2142</c:v>
                </c:pt>
                <c:pt idx="30">
                  <c:v>2147</c:v>
                </c:pt>
                <c:pt idx="31">
                  <c:v>2147</c:v>
                </c:pt>
                <c:pt idx="32">
                  <c:v>2161</c:v>
                </c:pt>
                <c:pt idx="33">
                  <c:v>2232</c:v>
                </c:pt>
                <c:pt idx="34">
                  <c:v>2232</c:v>
                </c:pt>
                <c:pt idx="35">
                  <c:v>2232</c:v>
                </c:pt>
                <c:pt idx="36">
                  <c:v>2244</c:v>
                </c:pt>
                <c:pt idx="37">
                  <c:v>2245</c:v>
                </c:pt>
                <c:pt idx="38">
                  <c:v>2263</c:v>
                </c:pt>
                <c:pt idx="39">
                  <c:v>2265</c:v>
                </c:pt>
                <c:pt idx="40">
                  <c:v>2331</c:v>
                </c:pt>
                <c:pt idx="41">
                  <c:v>2357</c:v>
                </c:pt>
                <c:pt idx="42">
                  <c:v>2995</c:v>
                </c:pt>
                <c:pt idx="43">
                  <c:v>2995</c:v>
                </c:pt>
                <c:pt idx="44">
                  <c:v>3424</c:v>
                </c:pt>
                <c:pt idx="45">
                  <c:v>3488</c:v>
                </c:pt>
                <c:pt idx="46">
                  <c:v>3535</c:v>
                </c:pt>
                <c:pt idx="47">
                  <c:v>3620</c:v>
                </c:pt>
                <c:pt idx="48">
                  <c:v>3627</c:v>
                </c:pt>
                <c:pt idx="49">
                  <c:v>3670</c:v>
                </c:pt>
                <c:pt idx="50">
                  <c:v>3780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07-4211-A634-C1F25557C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184648"/>
        <c:axId val="4381813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Rekonstruktioner!$A$2:$A$52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11</c:v>
                      </c:pt>
                      <c:pt idx="10">
                        <c:v>12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15</c:v>
                      </c:pt>
                      <c:pt idx="14">
                        <c:v>16</c:v>
                      </c:pt>
                      <c:pt idx="15">
                        <c:v>17</c:v>
                      </c:pt>
                      <c:pt idx="16">
                        <c:v>19</c:v>
                      </c:pt>
                      <c:pt idx="17">
                        <c:v>20</c:v>
                      </c:pt>
                      <c:pt idx="18">
                        <c:v>21</c:v>
                      </c:pt>
                      <c:pt idx="19">
                        <c:v>22</c:v>
                      </c:pt>
                      <c:pt idx="20">
                        <c:v>23</c:v>
                      </c:pt>
                      <c:pt idx="21">
                        <c:v>24</c:v>
                      </c:pt>
                      <c:pt idx="22">
                        <c:v>25</c:v>
                      </c:pt>
                      <c:pt idx="23">
                        <c:v>26</c:v>
                      </c:pt>
                      <c:pt idx="24">
                        <c:v>27</c:v>
                      </c:pt>
                      <c:pt idx="25">
                        <c:v>28</c:v>
                      </c:pt>
                      <c:pt idx="26">
                        <c:v>29</c:v>
                      </c:pt>
                      <c:pt idx="27">
                        <c:v>30</c:v>
                      </c:pt>
                      <c:pt idx="28">
                        <c:v>31</c:v>
                      </c:pt>
                      <c:pt idx="29">
                        <c:v>32</c:v>
                      </c:pt>
                      <c:pt idx="30">
                        <c:v>33</c:v>
                      </c:pt>
                      <c:pt idx="31">
                        <c:v>34</c:v>
                      </c:pt>
                      <c:pt idx="32">
                        <c:v>35</c:v>
                      </c:pt>
                      <c:pt idx="33">
                        <c:v>36</c:v>
                      </c:pt>
                      <c:pt idx="34">
                        <c:v>37</c:v>
                      </c:pt>
                      <c:pt idx="35">
                        <c:v>38</c:v>
                      </c:pt>
                      <c:pt idx="36">
                        <c:v>39</c:v>
                      </c:pt>
                      <c:pt idx="37">
                        <c:v>40</c:v>
                      </c:pt>
                      <c:pt idx="38">
                        <c:v>41</c:v>
                      </c:pt>
                      <c:pt idx="39">
                        <c:v>42</c:v>
                      </c:pt>
                      <c:pt idx="40">
                        <c:v>43</c:v>
                      </c:pt>
                      <c:pt idx="41">
                        <c:v>44</c:v>
                      </c:pt>
                      <c:pt idx="42">
                        <c:v>45</c:v>
                      </c:pt>
                      <c:pt idx="43">
                        <c:v>46</c:v>
                      </c:pt>
                      <c:pt idx="44">
                        <c:v>47</c:v>
                      </c:pt>
                      <c:pt idx="45">
                        <c:v>48</c:v>
                      </c:pt>
                      <c:pt idx="46">
                        <c:v>49</c:v>
                      </c:pt>
                      <c:pt idx="47">
                        <c:v>50</c:v>
                      </c:pt>
                      <c:pt idx="48">
                        <c:v>51</c:v>
                      </c:pt>
                      <c:pt idx="49">
                        <c:v>52</c:v>
                      </c:pt>
                      <c:pt idx="50">
                        <c:v>53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807-4211-A634-C1F25557C432}"/>
                  </c:ext>
                </c:extLst>
              </c15:ser>
            </c15:filteredLineSeries>
          </c:ext>
        </c:extLst>
      </c:lineChart>
      <c:catAx>
        <c:axId val="438184648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8181368"/>
        <c:crosses val="autoZero"/>
        <c:auto val="1"/>
        <c:lblAlgn val="ctr"/>
        <c:lblOffset val="100"/>
        <c:noMultiLvlLbl val="0"/>
      </c:catAx>
      <c:valAx>
        <c:axId val="43818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818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0.05693</cdr:x>
      <cdr:y>0.02276</cdr:y>
    </cdr:from>
    <cdr:to>
      <cdr:x>0.95813</cdr:x>
      <cdr:y>0.28062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7F8ADFD-34BD-4DF5-885F-3E2D79D5290D}"/>
            </a:ext>
          </a:extLst>
        </cdr:cNvPr>
        <cdr:cNvSpPr txBox="1"/>
      </cdr:nvSpPr>
      <cdr:spPr>
        <a:xfrm xmlns:a="http://schemas.openxmlformats.org/drawingml/2006/main">
          <a:off x="248011" y="78666"/>
          <a:ext cx="3926003" cy="89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sv-SE" sz="1800" b="1" dirty="0"/>
            <a:t>Region Jönköping</a:t>
          </a:r>
        </a:p>
        <a:p xmlns:a="http://schemas.openxmlformats.org/drawingml/2006/main">
          <a:pPr algn="ctr"/>
          <a:endParaRPr lang="sv-SE" sz="24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0.82632</cdr:x>
      <cdr:y>0.78954</cdr:y>
    </cdr:from>
    <cdr:to>
      <cdr:x>0.97039</cdr:x>
      <cdr:y>0.8462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5310554" y="2979663"/>
          <a:ext cx="925865" cy="213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Antal företag</a:t>
          </a:r>
        </a:p>
      </cdr:txBody>
    </cdr:sp>
  </cdr:relSizeAnchor>
  <cdr:relSizeAnchor xmlns:cdr="http://schemas.openxmlformats.org/drawingml/2006/chartDrawing">
    <cdr:from>
      <cdr:x>0.09867</cdr:x>
      <cdr:y>0.01588</cdr:y>
    </cdr:from>
    <cdr:to>
      <cdr:x>0.12169</cdr:x>
      <cdr:y>0.32665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121656" y="572359"/>
          <a:ext cx="1172822" cy="147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sv-SE" sz="1200" b="1" dirty="0"/>
            <a:t>A</a:t>
          </a:r>
          <a:r>
            <a:rPr lang="sv-SE" sz="1200" b="1" baseline="0" dirty="0"/>
            <a:t>ntal anställda</a:t>
          </a:r>
          <a:endParaRPr lang="sv-SE" sz="12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0.82632</cdr:x>
      <cdr:y>0.78954</cdr:y>
    </cdr:from>
    <cdr:to>
      <cdr:x>0.97039</cdr:x>
      <cdr:y>0.8462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5310554" y="2979663"/>
          <a:ext cx="925865" cy="213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Antal företag</a:t>
          </a:r>
        </a:p>
      </cdr:txBody>
    </cdr:sp>
  </cdr:relSizeAnchor>
  <cdr:relSizeAnchor xmlns:cdr="http://schemas.openxmlformats.org/drawingml/2006/chartDrawing">
    <cdr:from>
      <cdr:x>0.09867</cdr:x>
      <cdr:y>0.01588</cdr:y>
    </cdr:from>
    <cdr:to>
      <cdr:x>0.12169</cdr:x>
      <cdr:y>0.32665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121656" y="572359"/>
          <a:ext cx="1172822" cy="147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sv-SE" sz="1200" b="1" dirty="0"/>
            <a:t>A</a:t>
          </a:r>
          <a:r>
            <a:rPr lang="sv-SE" sz="1200" b="1" baseline="0" dirty="0"/>
            <a:t>ntal anställda</a:t>
          </a:r>
          <a:endParaRPr lang="sv-SE" sz="12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0.77503</cdr:x>
      <cdr:y>0.75257</cdr:y>
    </cdr:from>
    <cdr:to>
      <cdr:x>0.96943</cdr:x>
      <cdr:y>0.82926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4899732" y="2814011"/>
          <a:ext cx="1228990" cy="286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Företag</a:t>
          </a:r>
        </a:p>
      </cdr:txBody>
    </cdr:sp>
  </cdr:relSizeAnchor>
  <cdr:relSizeAnchor xmlns:cdr="http://schemas.openxmlformats.org/drawingml/2006/chartDrawing">
    <cdr:from>
      <cdr:x>0.18932</cdr:x>
      <cdr:y>0.03617</cdr:y>
    </cdr:from>
    <cdr:to>
      <cdr:x>0.23299</cdr:x>
      <cdr:y>0.4114</cdr:y>
    </cdr:to>
    <cdr:sp macro="" textlink="">
      <cdr:nvSpPr>
        <cdr:cNvPr id="31" name="textruta 1"/>
        <cdr:cNvSpPr txBox="1"/>
      </cdr:nvSpPr>
      <cdr:spPr>
        <a:xfrm xmlns:a="http://schemas.openxmlformats.org/drawingml/2006/main" rot="16200000">
          <a:off x="633359" y="698733"/>
          <a:ext cx="1403054" cy="27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b="1" dirty="0"/>
            <a:t>Tillväxt i Anställda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0.77891</cdr:x>
      <cdr:y>0.56698</cdr:y>
    </cdr:from>
    <cdr:to>
      <cdr:x>0.97331</cdr:x>
      <cdr:y>0.64367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4924225" y="2120047"/>
          <a:ext cx="1228990" cy="286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Företag</a:t>
          </a:r>
        </a:p>
      </cdr:txBody>
    </cdr:sp>
  </cdr:relSizeAnchor>
  <cdr:relSizeAnchor xmlns:cdr="http://schemas.openxmlformats.org/drawingml/2006/chartDrawing">
    <cdr:from>
      <cdr:x>0.22031</cdr:x>
      <cdr:y>0.02089</cdr:y>
    </cdr:from>
    <cdr:to>
      <cdr:x>0.26398</cdr:x>
      <cdr:y>0.39612</cdr:y>
    </cdr:to>
    <cdr:sp macro="" textlink="">
      <cdr:nvSpPr>
        <cdr:cNvPr id="31" name="textruta 1"/>
        <cdr:cNvSpPr txBox="1"/>
      </cdr:nvSpPr>
      <cdr:spPr>
        <a:xfrm xmlns:a="http://schemas.openxmlformats.org/drawingml/2006/main" rot="16200000">
          <a:off x="829301" y="641583"/>
          <a:ext cx="1403054" cy="27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b="1" dirty="0"/>
            <a:t>Tillväxt i Anställda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0.76602</cdr:x>
      <cdr:y>0.41119</cdr:y>
    </cdr:from>
    <cdr:to>
      <cdr:x>0.94441</cdr:x>
      <cdr:y>0.48788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4842722" y="1537521"/>
          <a:ext cx="1127776" cy="286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Företag %</a:t>
          </a:r>
        </a:p>
      </cdr:txBody>
    </cdr:sp>
  </cdr:relSizeAnchor>
  <cdr:relSizeAnchor xmlns:cdr="http://schemas.openxmlformats.org/drawingml/2006/chartDrawing">
    <cdr:from>
      <cdr:x>0.15842</cdr:x>
      <cdr:y>0.02129</cdr:y>
    </cdr:from>
    <cdr:to>
      <cdr:x>0.20209</cdr:x>
      <cdr:y>0.39652</cdr:y>
    </cdr:to>
    <cdr:sp macro="" textlink="">
      <cdr:nvSpPr>
        <cdr:cNvPr id="31" name="textruta 1"/>
        <cdr:cNvSpPr txBox="1"/>
      </cdr:nvSpPr>
      <cdr:spPr>
        <a:xfrm xmlns:a="http://schemas.openxmlformats.org/drawingml/2006/main" rot="16200000">
          <a:off x="438049" y="643091"/>
          <a:ext cx="1403053" cy="27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b="1" dirty="0"/>
            <a:t>Tillväxt i Anställda 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0.16542</cdr:x>
      <cdr:y>0</cdr:y>
    </cdr:from>
    <cdr:to>
      <cdr:x>0.20542</cdr:x>
      <cdr:y>0.34491</cdr:y>
    </cdr:to>
    <cdr:sp macro="" textlink="">
      <cdr:nvSpPr>
        <cdr:cNvPr id="31" name="textruta 1"/>
        <cdr:cNvSpPr txBox="1"/>
      </cdr:nvSpPr>
      <cdr:spPr>
        <a:xfrm xmlns:a="http://schemas.openxmlformats.org/drawingml/2006/main" rot="16200000">
          <a:off x="549568" y="-312899"/>
          <a:ext cx="1322532" cy="261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b="1" dirty="0"/>
            <a:t>Lönsamehtsindex</a:t>
          </a:r>
        </a:p>
      </cdr:txBody>
    </cdr:sp>
  </cdr:relSizeAnchor>
  <cdr:relSizeAnchor xmlns:cdr="http://schemas.openxmlformats.org/drawingml/2006/chartDrawing">
    <cdr:from>
      <cdr:x>0.08875</cdr:x>
      <cdr:y>0.01387</cdr:y>
    </cdr:from>
    <cdr:to>
      <cdr:x>0.9701</cdr:x>
      <cdr:y>0.129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790414" y="84155"/>
          <a:ext cx="7849175" cy="69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  <cdr:relSizeAnchor xmlns:cdr="http://schemas.openxmlformats.org/drawingml/2006/chartDrawing">
    <cdr:from>
      <cdr:x>0.00973</cdr:x>
      <cdr:y>0.00493</cdr:y>
    </cdr:from>
    <cdr:to>
      <cdr:x>0.03275</cdr:x>
      <cdr:y>0.31571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490440" y="587410"/>
          <a:ext cx="1313164" cy="180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sv-SE" sz="1400" b="1" dirty="0"/>
        </a:p>
      </cdr:txBody>
    </cdr:sp>
  </cdr:relSizeAnchor>
  <cdr:relSizeAnchor xmlns:cdr="http://schemas.openxmlformats.org/drawingml/2006/chartDrawing">
    <cdr:from>
      <cdr:x>0.08585</cdr:x>
      <cdr:y>0.01716</cdr:y>
    </cdr:from>
    <cdr:to>
      <cdr:x>0.97449</cdr:x>
      <cdr:y>0.1484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EAB3DD03-1D92-4F5F-8B07-84162F887680}"/>
            </a:ext>
          </a:extLst>
        </cdr:cNvPr>
        <cdr:cNvSpPr txBox="1"/>
      </cdr:nvSpPr>
      <cdr:spPr>
        <a:xfrm xmlns:a="http://schemas.openxmlformats.org/drawingml/2006/main">
          <a:off x="764562" y="104117"/>
          <a:ext cx="7914124" cy="796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  <cdr:relSizeAnchor xmlns:cdr="http://schemas.openxmlformats.org/drawingml/2006/chartDrawing">
    <cdr:from>
      <cdr:x>0.71649</cdr:x>
      <cdr:y>0.78327</cdr:y>
    </cdr:from>
    <cdr:to>
      <cdr:x>0.98901</cdr:x>
      <cdr:y>0.84762</cdr:y>
    </cdr:to>
    <cdr:sp macro="" textlink="">
      <cdr:nvSpPr>
        <cdr:cNvPr id="8" name="textruta 1">
          <a:extLst xmlns:a="http://schemas.openxmlformats.org/drawingml/2006/main">
            <a:ext uri="{FF2B5EF4-FFF2-40B4-BE49-F238E27FC236}">
              <a16:creationId xmlns:a16="http://schemas.microsoft.com/office/drawing/2014/main" id="{EF467C55-EAE1-4C62-9C1C-15C4789757FE}"/>
            </a:ext>
          </a:extLst>
        </cdr:cNvPr>
        <cdr:cNvSpPr txBox="1"/>
      </cdr:nvSpPr>
      <cdr:spPr>
        <a:xfrm xmlns:a="http://schemas.openxmlformats.org/drawingml/2006/main">
          <a:off x="4678906" y="3003384"/>
          <a:ext cx="1779639" cy="246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sv-SE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sv-SE" sz="1200" b="1" dirty="0"/>
            <a:t>Tillväxt Förädlingsvärde i</a:t>
          </a:r>
          <a:r>
            <a:rPr lang="sv-SE" sz="1200" b="1" baseline="0" dirty="0"/>
            <a:t> %</a:t>
          </a:r>
          <a:endParaRPr lang="sv-SE" sz="12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0.22085</cdr:x>
      <cdr:y>0.01335</cdr:y>
    </cdr:from>
    <cdr:to>
      <cdr:x>0.99084</cdr:x>
      <cdr:y>0.13226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1966907" y="81000"/>
          <a:ext cx="6857390" cy="721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  <cdr:relSizeAnchor xmlns:cdr="http://schemas.openxmlformats.org/drawingml/2006/chartDrawing">
    <cdr:from>
      <cdr:x>0.01776</cdr:x>
      <cdr:y>0.04931</cdr:y>
    </cdr:from>
    <cdr:to>
      <cdr:x>0.02646</cdr:x>
      <cdr:y>0.34935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516246" y="796258"/>
          <a:ext cx="1227404" cy="38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</a:t>
          </a:r>
          <a:r>
            <a:rPr lang="sv-SE" sz="1200" b="1" baseline="0" dirty="0"/>
            <a:t>anställda %</a:t>
          </a:r>
          <a:endParaRPr lang="sv-SE" sz="1200" b="1" dirty="0"/>
        </a:p>
      </cdr:txBody>
    </cdr:sp>
  </cdr:relSizeAnchor>
  <cdr:relSizeAnchor xmlns:cdr="http://schemas.openxmlformats.org/drawingml/2006/chartDrawing">
    <cdr:from>
      <cdr:x>0.66891</cdr:x>
      <cdr:y>0.91839</cdr:y>
    </cdr:from>
    <cdr:to>
      <cdr:x>0.88263</cdr:x>
      <cdr:y>0.97325</cdr:y>
    </cdr:to>
    <cdr:sp macro="" textlink="">
      <cdr:nvSpPr>
        <cdr:cNvPr id="29" name="textruta 1"/>
        <cdr:cNvSpPr txBox="1"/>
      </cdr:nvSpPr>
      <cdr:spPr>
        <a:xfrm xmlns:a="http://schemas.openxmlformats.org/drawingml/2006/main">
          <a:off x="2948579" y="3756961"/>
          <a:ext cx="942086" cy="22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</a:t>
          </a:r>
          <a:r>
            <a:rPr lang="sv-SE" sz="1200" b="1" baseline="0" dirty="0"/>
            <a:t> </a:t>
          </a:r>
          <a:r>
            <a:rPr lang="sv-SE" sz="1200" b="1" dirty="0"/>
            <a:t>i företag</a:t>
          </a:r>
          <a:r>
            <a:rPr lang="sv-SE" sz="1200" b="1" baseline="0" dirty="0"/>
            <a:t> %</a:t>
          </a:r>
        </a:p>
      </cdr:txBody>
    </cdr:sp>
  </cdr:relSizeAnchor>
  <cdr:relSizeAnchor xmlns:cdr="http://schemas.openxmlformats.org/drawingml/2006/chartDrawing">
    <cdr:from>
      <cdr:x>0.08875</cdr:x>
      <cdr:y>0.01387</cdr:y>
    </cdr:from>
    <cdr:to>
      <cdr:x>0.9701</cdr:x>
      <cdr:y>0.129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2862A2BE-F686-4E3A-8B18-FD101DADE422}"/>
            </a:ext>
          </a:extLst>
        </cdr:cNvPr>
        <cdr:cNvSpPr txBox="1"/>
      </cdr:nvSpPr>
      <cdr:spPr>
        <a:xfrm xmlns:a="http://schemas.openxmlformats.org/drawingml/2006/main">
          <a:off x="790414" y="84155"/>
          <a:ext cx="7849175" cy="69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0.04415</cdr:x>
      <cdr:y>0.03037</cdr:y>
    </cdr:from>
    <cdr:to>
      <cdr:x>0.81414</cdr:x>
      <cdr:y>0.14928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200092" y="112540"/>
          <a:ext cx="3489899" cy="440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  <cdr:relSizeAnchor xmlns:cdr="http://schemas.openxmlformats.org/drawingml/2006/chartDrawing">
    <cdr:from>
      <cdr:x>0.01331</cdr:x>
      <cdr:y>0.05994</cdr:y>
    </cdr:from>
    <cdr:to>
      <cdr:x>0.02201</cdr:x>
      <cdr:y>0.35998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532970" y="839009"/>
          <a:ext cx="1227404" cy="39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</a:t>
          </a:r>
          <a:r>
            <a:rPr lang="sv-SE" sz="1200" b="1" baseline="0" dirty="0"/>
            <a:t>anställda %</a:t>
          </a:r>
          <a:endParaRPr lang="sv-SE" sz="1200" b="1" dirty="0"/>
        </a:p>
      </cdr:txBody>
    </cdr:sp>
  </cdr:relSizeAnchor>
  <cdr:relSizeAnchor xmlns:cdr="http://schemas.openxmlformats.org/drawingml/2006/chartDrawing">
    <cdr:from>
      <cdr:x>0.69327</cdr:x>
      <cdr:y>0.9212</cdr:y>
    </cdr:from>
    <cdr:to>
      <cdr:x>0.90699</cdr:x>
      <cdr:y>0.97606</cdr:y>
    </cdr:to>
    <cdr:sp macro="" textlink="">
      <cdr:nvSpPr>
        <cdr:cNvPr id="29" name="textruta 1"/>
        <cdr:cNvSpPr txBox="1"/>
      </cdr:nvSpPr>
      <cdr:spPr>
        <a:xfrm xmlns:a="http://schemas.openxmlformats.org/drawingml/2006/main">
          <a:off x="3142193" y="3414146"/>
          <a:ext cx="968664" cy="20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</a:t>
          </a:r>
          <a:r>
            <a:rPr lang="sv-SE" sz="1200" b="1" baseline="0" dirty="0"/>
            <a:t> </a:t>
          </a:r>
          <a:r>
            <a:rPr lang="sv-SE" sz="1200" b="1" dirty="0"/>
            <a:t>i företag</a:t>
          </a:r>
          <a:r>
            <a:rPr lang="sv-SE" sz="1200" b="1" baseline="0" dirty="0"/>
            <a:t> %</a:t>
          </a:r>
        </a:p>
      </cdr:txBody>
    </cdr:sp>
  </cdr:relSizeAnchor>
  <cdr:relSizeAnchor xmlns:cdr="http://schemas.openxmlformats.org/drawingml/2006/chartDrawing">
    <cdr:from>
      <cdr:x>0.07788</cdr:x>
      <cdr:y>0.05035</cdr:y>
    </cdr:from>
    <cdr:to>
      <cdr:x>0.95923</cdr:x>
      <cdr:y>0.16548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2862A2BE-F686-4E3A-8B18-FD101DADE422}"/>
            </a:ext>
          </a:extLst>
        </cdr:cNvPr>
        <cdr:cNvSpPr txBox="1"/>
      </cdr:nvSpPr>
      <cdr:spPr>
        <a:xfrm xmlns:a="http://schemas.openxmlformats.org/drawingml/2006/main">
          <a:off x="352983" y="186619"/>
          <a:ext cx="3994627" cy="426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0.82632</cdr:x>
      <cdr:y>0.78954</cdr:y>
    </cdr:from>
    <cdr:to>
      <cdr:x>0.97039</cdr:x>
      <cdr:y>0.8462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5310554" y="2979663"/>
          <a:ext cx="925865" cy="213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Antal företag</a:t>
          </a:r>
        </a:p>
      </cdr:txBody>
    </cdr:sp>
  </cdr:relSizeAnchor>
  <cdr:relSizeAnchor xmlns:cdr="http://schemas.openxmlformats.org/drawingml/2006/chartDrawing">
    <cdr:from>
      <cdr:x>0.09867</cdr:x>
      <cdr:y>0.01588</cdr:y>
    </cdr:from>
    <cdr:to>
      <cdr:x>0.12169</cdr:x>
      <cdr:y>0.32665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121656" y="572359"/>
          <a:ext cx="1172822" cy="147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sv-SE" sz="1200" b="1" dirty="0"/>
            <a:t>A</a:t>
          </a:r>
          <a:r>
            <a:rPr lang="sv-SE" sz="1200" b="1" baseline="0" dirty="0"/>
            <a:t>ntal anställda</a:t>
          </a:r>
          <a:endParaRPr lang="sv-SE" sz="1200" b="1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0.77839</cdr:x>
      <cdr:y>0.7537</cdr:y>
    </cdr:from>
    <cdr:to>
      <cdr:x>0.95678</cdr:x>
      <cdr:y>0.83039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4920959" y="2818224"/>
          <a:ext cx="1127776" cy="286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Företag %</a:t>
          </a:r>
        </a:p>
      </cdr:txBody>
    </cdr:sp>
  </cdr:relSizeAnchor>
  <cdr:relSizeAnchor xmlns:cdr="http://schemas.openxmlformats.org/drawingml/2006/chartDrawing">
    <cdr:from>
      <cdr:x>0.14924</cdr:x>
      <cdr:y>0.02382</cdr:y>
    </cdr:from>
    <cdr:to>
      <cdr:x>0.19291</cdr:x>
      <cdr:y>0.39905</cdr:y>
    </cdr:to>
    <cdr:sp macro="" textlink="">
      <cdr:nvSpPr>
        <cdr:cNvPr id="31" name="textruta 1"/>
        <cdr:cNvSpPr txBox="1"/>
      </cdr:nvSpPr>
      <cdr:spPr>
        <a:xfrm xmlns:a="http://schemas.openxmlformats.org/drawingml/2006/main" rot="16200000">
          <a:off x="380021" y="652567"/>
          <a:ext cx="1403053" cy="27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b="1" dirty="0"/>
            <a:t>Tillväxt i Anställda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0.05693</cdr:x>
      <cdr:y>0.02276</cdr:y>
    </cdr:from>
    <cdr:to>
      <cdr:x>0.95813</cdr:x>
      <cdr:y>0.28062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7F8ADFD-34BD-4DF5-885F-3E2D79D5290D}"/>
            </a:ext>
          </a:extLst>
        </cdr:cNvPr>
        <cdr:cNvSpPr txBox="1"/>
      </cdr:nvSpPr>
      <cdr:spPr>
        <a:xfrm xmlns:a="http://schemas.openxmlformats.org/drawingml/2006/main">
          <a:off x="248011" y="78666"/>
          <a:ext cx="3926003" cy="89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sv-SE" sz="1800" b="1" dirty="0"/>
            <a:t>Sverige</a:t>
          </a:r>
          <a:endParaRPr lang="sv-SE" sz="2000" b="1" dirty="0"/>
        </a:p>
        <a:p xmlns:a="http://schemas.openxmlformats.org/drawingml/2006/main">
          <a:pPr algn="ctr"/>
          <a:endParaRPr lang="sv-SE" sz="24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0.13192</cdr:x>
      <cdr:y>0</cdr:y>
    </cdr:from>
    <cdr:to>
      <cdr:x>0.17192</cdr:x>
      <cdr:y>0.34491</cdr:y>
    </cdr:to>
    <cdr:sp macro="" textlink="">
      <cdr:nvSpPr>
        <cdr:cNvPr id="31" name="textruta 1"/>
        <cdr:cNvSpPr txBox="1"/>
      </cdr:nvSpPr>
      <cdr:spPr>
        <a:xfrm xmlns:a="http://schemas.openxmlformats.org/drawingml/2006/main" rot="16200000">
          <a:off x="330836" y="-312898"/>
          <a:ext cx="1322532" cy="261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b="1" dirty="0"/>
            <a:t>Lönsamehtsindex</a:t>
          </a:r>
        </a:p>
      </cdr:txBody>
    </cdr:sp>
  </cdr:relSizeAnchor>
  <cdr:relSizeAnchor xmlns:cdr="http://schemas.openxmlformats.org/drawingml/2006/chartDrawing">
    <cdr:from>
      <cdr:x>0.08875</cdr:x>
      <cdr:y>0.01387</cdr:y>
    </cdr:from>
    <cdr:to>
      <cdr:x>0.9701</cdr:x>
      <cdr:y>0.129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790414" y="84155"/>
          <a:ext cx="7849175" cy="69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  <cdr:relSizeAnchor xmlns:cdr="http://schemas.openxmlformats.org/drawingml/2006/chartDrawing">
    <cdr:from>
      <cdr:x>0.00973</cdr:x>
      <cdr:y>0.00493</cdr:y>
    </cdr:from>
    <cdr:to>
      <cdr:x>0.03275</cdr:x>
      <cdr:y>0.31571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490440" y="587410"/>
          <a:ext cx="1313164" cy="180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sv-SE" sz="1400" b="1" dirty="0"/>
        </a:p>
      </cdr:txBody>
    </cdr:sp>
  </cdr:relSizeAnchor>
  <cdr:relSizeAnchor xmlns:cdr="http://schemas.openxmlformats.org/drawingml/2006/chartDrawing">
    <cdr:from>
      <cdr:x>0.7092</cdr:x>
      <cdr:y>0.7447</cdr:y>
    </cdr:from>
    <cdr:to>
      <cdr:x>0.98172</cdr:x>
      <cdr:y>0.80905</cdr:y>
    </cdr:to>
    <cdr:sp macro="" textlink="">
      <cdr:nvSpPr>
        <cdr:cNvPr id="8" name="textruta 1">
          <a:extLst xmlns:a="http://schemas.openxmlformats.org/drawingml/2006/main">
            <a:ext uri="{FF2B5EF4-FFF2-40B4-BE49-F238E27FC236}">
              <a16:creationId xmlns:a16="http://schemas.microsoft.com/office/drawing/2014/main" id="{EF467C55-EAE1-4C62-9C1C-15C4789757FE}"/>
            </a:ext>
          </a:extLst>
        </cdr:cNvPr>
        <cdr:cNvSpPr txBox="1"/>
      </cdr:nvSpPr>
      <cdr:spPr>
        <a:xfrm xmlns:a="http://schemas.openxmlformats.org/drawingml/2006/main">
          <a:off x="4631277" y="2855499"/>
          <a:ext cx="1779639" cy="246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sv-SE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sv-SE" sz="1200" b="1" dirty="0"/>
            <a:t>Tillväxt Förädlingsvärde i</a:t>
          </a:r>
          <a:r>
            <a:rPr lang="sv-SE" sz="1200" b="1" baseline="0" dirty="0"/>
            <a:t> %</a:t>
          </a:r>
          <a:endParaRPr lang="sv-SE" sz="1200" b="1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0.22085</cdr:x>
      <cdr:y>0.01335</cdr:y>
    </cdr:from>
    <cdr:to>
      <cdr:x>0.99084</cdr:x>
      <cdr:y>0.13226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1966907" y="81000"/>
          <a:ext cx="6857390" cy="721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  <cdr:relSizeAnchor xmlns:cdr="http://schemas.openxmlformats.org/drawingml/2006/chartDrawing">
    <cdr:from>
      <cdr:x>0.02368</cdr:x>
      <cdr:y>0.58764</cdr:y>
    </cdr:from>
    <cdr:to>
      <cdr:x>0.03238</cdr:x>
      <cdr:y>0.88768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490148" y="2998443"/>
          <a:ext cx="1227404" cy="38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</a:t>
          </a:r>
          <a:r>
            <a:rPr lang="sv-SE" sz="1200" b="1" baseline="0" dirty="0"/>
            <a:t>anställda %</a:t>
          </a:r>
          <a:endParaRPr lang="sv-SE" sz="1200" b="1" dirty="0"/>
        </a:p>
      </cdr:txBody>
    </cdr:sp>
  </cdr:relSizeAnchor>
  <cdr:relSizeAnchor xmlns:cdr="http://schemas.openxmlformats.org/drawingml/2006/chartDrawing">
    <cdr:from>
      <cdr:x>0.66891</cdr:x>
      <cdr:y>0.91839</cdr:y>
    </cdr:from>
    <cdr:to>
      <cdr:x>0.88263</cdr:x>
      <cdr:y>0.97325</cdr:y>
    </cdr:to>
    <cdr:sp macro="" textlink="">
      <cdr:nvSpPr>
        <cdr:cNvPr id="29" name="textruta 1"/>
        <cdr:cNvSpPr txBox="1"/>
      </cdr:nvSpPr>
      <cdr:spPr>
        <a:xfrm xmlns:a="http://schemas.openxmlformats.org/drawingml/2006/main">
          <a:off x="2948579" y="3756961"/>
          <a:ext cx="942086" cy="22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</a:t>
          </a:r>
          <a:r>
            <a:rPr lang="sv-SE" sz="1200" b="1" baseline="0" dirty="0"/>
            <a:t> </a:t>
          </a:r>
          <a:r>
            <a:rPr lang="sv-SE" sz="1200" b="1" dirty="0"/>
            <a:t>i företag</a:t>
          </a:r>
          <a:r>
            <a:rPr lang="sv-SE" sz="1200" b="1" baseline="0" dirty="0"/>
            <a:t> %</a:t>
          </a:r>
        </a:p>
      </cdr:txBody>
    </cdr:sp>
  </cdr:relSizeAnchor>
  <cdr:relSizeAnchor xmlns:cdr="http://schemas.openxmlformats.org/drawingml/2006/chartDrawing">
    <cdr:from>
      <cdr:x>0.08875</cdr:x>
      <cdr:y>0.01387</cdr:y>
    </cdr:from>
    <cdr:to>
      <cdr:x>0.9701</cdr:x>
      <cdr:y>0.129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2862A2BE-F686-4E3A-8B18-FD101DADE422}"/>
            </a:ext>
          </a:extLst>
        </cdr:cNvPr>
        <cdr:cNvSpPr txBox="1"/>
      </cdr:nvSpPr>
      <cdr:spPr>
        <a:xfrm xmlns:a="http://schemas.openxmlformats.org/drawingml/2006/main">
          <a:off x="790414" y="84155"/>
          <a:ext cx="7849175" cy="69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0.04415</cdr:x>
      <cdr:y>0.03037</cdr:y>
    </cdr:from>
    <cdr:to>
      <cdr:x>0.81414</cdr:x>
      <cdr:y>0.14928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200092" y="112540"/>
          <a:ext cx="3489899" cy="440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  <cdr:relSizeAnchor xmlns:cdr="http://schemas.openxmlformats.org/drawingml/2006/chartDrawing">
    <cdr:from>
      <cdr:x>0.01331</cdr:x>
      <cdr:y>0.57613</cdr:y>
    </cdr:from>
    <cdr:to>
      <cdr:x>0.02201</cdr:x>
      <cdr:y>0.87617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532970" y="2950655"/>
          <a:ext cx="1227404" cy="39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</a:t>
          </a:r>
          <a:r>
            <a:rPr lang="sv-SE" sz="1200" b="1" baseline="0" dirty="0"/>
            <a:t>anställda %</a:t>
          </a:r>
          <a:endParaRPr lang="sv-SE" sz="1200" b="1" dirty="0"/>
        </a:p>
      </cdr:txBody>
    </cdr:sp>
  </cdr:relSizeAnchor>
  <cdr:relSizeAnchor xmlns:cdr="http://schemas.openxmlformats.org/drawingml/2006/chartDrawing">
    <cdr:from>
      <cdr:x>0.70537</cdr:x>
      <cdr:y>0.9439</cdr:y>
    </cdr:from>
    <cdr:to>
      <cdr:x>0.91909</cdr:x>
      <cdr:y>0.99876</cdr:y>
    </cdr:to>
    <cdr:sp macro="" textlink="">
      <cdr:nvSpPr>
        <cdr:cNvPr id="29" name="textruta 1"/>
        <cdr:cNvSpPr txBox="1"/>
      </cdr:nvSpPr>
      <cdr:spPr>
        <a:xfrm xmlns:a="http://schemas.openxmlformats.org/drawingml/2006/main">
          <a:off x="3224943" y="3861316"/>
          <a:ext cx="977128" cy="22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</a:t>
          </a:r>
          <a:r>
            <a:rPr lang="sv-SE" sz="1200" b="1" baseline="0" dirty="0"/>
            <a:t> </a:t>
          </a:r>
          <a:r>
            <a:rPr lang="sv-SE" sz="1200" b="1" dirty="0"/>
            <a:t>i företag</a:t>
          </a:r>
          <a:r>
            <a:rPr lang="sv-SE" sz="1200" b="1" baseline="0" dirty="0"/>
            <a:t> %</a:t>
          </a:r>
        </a:p>
      </cdr:txBody>
    </cdr:sp>
  </cdr:relSizeAnchor>
  <cdr:relSizeAnchor xmlns:cdr="http://schemas.openxmlformats.org/drawingml/2006/chartDrawing">
    <cdr:from>
      <cdr:x>0.07788</cdr:x>
      <cdr:y>0.05035</cdr:y>
    </cdr:from>
    <cdr:to>
      <cdr:x>0.95923</cdr:x>
      <cdr:y>0.16548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2862A2BE-F686-4E3A-8B18-FD101DADE422}"/>
            </a:ext>
          </a:extLst>
        </cdr:cNvPr>
        <cdr:cNvSpPr txBox="1"/>
      </cdr:nvSpPr>
      <cdr:spPr>
        <a:xfrm xmlns:a="http://schemas.openxmlformats.org/drawingml/2006/main">
          <a:off x="352983" y="186619"/>
          <a:ext cx="3994627" cy="426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0.07952</cdr:x>
      <cdr:y>0</cdr:y>
    </cdr:from>
    <cdr:to>
      <cdr:x>0.10254</cdr:x>
      <cdr:y>0.31078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22061" y="-294102"/>
          <a:ext cx="1174749" cy="142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sv-SE" sz="1400" b="1" baseline="0" dirty="0"/>
            <a:t>Antal anställda</a:t>
          </a:r>
          <a:endParaRPr lang="sv-SE" sz="1400" b="1" dirty="0"/>
        </a:p>
      </cdr:txBody>
    </cdr:sp>
  </cdr:relSizeAnchor>
  <cdr:relSizeAnchor xmlns:cdr="http://schemas.openxmlformats.org/drawingml/2006/chartDrawing">
    <cdr:from>
      <cdr:x>0.78037</cdr:x>
      <cdr:y>0.83872</cdr:y>
    </cdr:from>
    <cdr:to>
      <cdr:x>0.90621</cdr:x>
      <cdr:y>0.89358</cdr:y>
    </cdr:to>
    <cdr:sp macro="" textlink="">
      <cdr:nvSpPr>
        <cdr:cNvPr id="29" name="textruta 1"/>
        <cdr:cNvSpPr txBox="1"/>
      </cdr:nvSpPr>
      <cdr:spPr>
        <a:xfrm xmlns:a="http://schemas.openxmlformats.org/drawingml/2006/main">
          <a:off x="4846103" y="3170344"/>
          <a:ext cx="781466" cy="207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400" b="1" baseline="0" dirty="0"/>
            <a:t>Antal företag</a:t>
          </a:r>
          <a:endParaRPr lang="sv-SE" sz="1400" b="1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0.08875</cdr:x>
      <cdr:y>0.01387</cdr:y>
    </cdr:from>
    <cdr:to>
      <cdr:x>0.9701</cdr:x>
      <cdr:y>0.129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790414" y="84155"/>
          <a:ext cx="7849175" cy="69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0.02302</cdr:x>
      <cdr:y>0.31078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AB8056CF-4175-40D1-B2C4-FAE7F321CCBE}"/>
            </a:ext>
          </a:extLst>
        </cdr:cNvPr>
        <cdr:cNvSpPr txBox="1"/>
      </cdr:nvSpPr>
      <cdr:spPr>
        <a:xfrm xmlns:a="http://schemas.openxmlformats.org/drawingml/2006/main" rot="16200000">
          <a:off x="-952386" y="-294103"/>
          <a:ext cx="1174748" cy="142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sv-SE" sz="1400" b="1" dirty="0"/>
            <a:t> Tillväxt i </a:t>
          </a:r>
          <a:r>
            <a:rPr lang="sv-SE" sz="1400" b="1" baseline="0" dirty="0"/>
            <a:t>anställda</a:t>
          </a:r>
          <a:endParaRPr lang="sv-SE" sz="1400" b="1" dirty="0"/>
        </a:p>
      </cdr:txBody>
    </cdr:sp>
  </cdr:relSizeAnchor>
  <cdr:relSizeAnchor xmlns:cdr="http://schemas.openxmlformats.org/drawingml/2006/chartDrawing">
    <cdr:from>
      <cdr:x>0.71081</cdr:x>
      <cdr:y>0.90471</cdr:y>
    </cdr:from>
    <cdr:to>
      <cdr:x>0.83665</cdr:x>
      <cdr:y>0.95957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FA80B5FD-FDBF-4987-80AB-BC83F10738C8}"/>
            </a:ext>
          </a:extLst>
        </cdr:cNvPr>
        <cdr:cNvSpPr txBox="1"/>
      </cdr:nvSpPr>
      <cdr:spPr>
        <a:xfrm xmlns:a="http://schemas.openxmlformats.org/drawingml/2006/main">
          <a:off x="4414134" y="3419814"/>
          <a:ext cx="781467" cy="207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400" b="1" dirty="0"/>
            <a:t>Tillväxt a</a:t>
          </a:r>
          <a:r>
            <a:rPr lang="sv-SE" sz="1400" b="1" baseline="0" dirty="0"/>
            <a:t>ntal företag</a:t>
          </a:r>
          <a:endParaRPr lang="sv-SE" sz="1400" b="1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0.08875</cdr:x>
      <cdr:y>0.01387</cdr:y>
    </cdr:from>
    <cdr:to>
      <cdr:x>0.9701</cdr:x>
      <cdr:y>0.129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790414" y="84155"/>
          <a:ext cx="7849175" cy="69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0.02302</cdr:x>
      <cdr:y>0.31078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AB8056CF-4175-40D1-B2C4-FAE7F321CCBE}"/>
            </a:ext>
          </a:extLst>
        </cdr:cNvPr>
        <cdr:cNvSpPr txBox="1"/>
      </cdr:nvSpPr>
      <cdr:spPr>
        <a:xfrm xmlns:a="http://schemas.openxmlformats.org/drawingml/2006/main" rot="16200000">
          <a:off x="-952386" y="-294103"/>
          <a:ext cx="1174748" cy="142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sv-SE" sz="1400" b="1" dirty="0"/>
            <a:t> Tillväxt i </a:t>
          </a:r>
          <a:r>
            <a:rPr lang="sv-SE" sz="1400" b="1" baseline="0" dirty="0"/>
            <a:t>anställda</a:t>
          </a:r>
          <a:endParaRPr lang="sv-SE" sz="1400" b="1" dirty="0"/>
        </a:p>
      </cdr:txBody>
    </cdr:sp>
  </cdr:relSizeAnchor>
  <cdr:relSizeAnchor xmlns:cdr="http://schemas.openxmlformats.org/drawingml/2006/chartDrawing">
    <cdr:from>
      <cdr:x>0.71081</cdr:x>
      <cdr:y>0.90471</cdr:y>
    </cdr:from>
    <cdr:to>
      <cdr:x>0.83665</cdr:x>
      <cdr:y>0.95957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FA80B5FD-FDBF-4987-80AB-BC83F10738C8}"/>
            </a:ext>
          </a:extLst>
        </cdr:cNvPr>
        <cdr:cNvSpPr txBox="1"/>
      </cdr:nvSpPr>
      <cdr:spPr>
        <a:xfrm xmlns:a="http://schemas.openxmlformats.org/drawingml/2006/main">
          <a:off x="4414134" y="3419814"/>
          <a:ext cx="781467" cy="207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400" b="1" dirty="0"/>
            <a:t>Tillväxt a</a:t>
          </a:r>
          <a:r>
            <a:rPr lang="sv-SE" sz="1400" b="1" baseline="0" dirty="0"/>
            <a:t>ntal företag</a:t>
          </a:r>
          <a:endParaRPr lang="sv-SE" sz="1400" b="1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1.61031E-7</cdr:x>
      <cdr:y>0.05076</cdr:y>
    </cdr:from>
    <cdr:to>
      <cdr:x>0.01787</cdr:x>
      <cdr:y>0.43753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675509" y="867372"/>
          <a:ext cx="1461991" cy="110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400" b="1" dirty="0"/>
            <a:t>Tillväxt </a:t>
          </a:r>
          <a:r>
            <a:rPr lang="sv-SE" sz="1400" b="1" baseline="0" dirty="0"/>
            <a:t>anställda %</a:t>
          </a:r>
          <a:endParaRPr lang="sv-SE" sz="1400" b="1" dirty="0"/>
        </a:p>
      </cdr:txBody>
    </cdr:sp>
  </cdr:relSizeAnchor>
  <cdr:relSizeAnchor xmlns:cdr="http://schemas.openxmlformats.org/drawingml/2006/chartDrawing">
    <cdr:from>
      <cdr:x>0.75082</cdr:x>
      <cdr:y>0.92154</cdr:y>
    </cdr:from>
    <cdr:to>
      <cdr:x>0.92956</cdr:x>
      <cdr:y>0.9764</cdr:y>
    </cdr:to>
    <cdr:sp macro="" textlink="">
      <cdr:nvSpPr>
        <cdr:cNvPr id="29" name="textruta 1"/>
        <cdr:cNvSpPr txBox="1"/>
      </cdr:nvSpPr>
      <cdr:spPr>
        <a:xfrm xmlns:a="http://schemas.openxmlformats.org/drawingml/2006/main">
          <a:off x="4662616" y="3483426"/>
          <a:ext cx="1109975" cy="207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400" b="1" dirty="0"/>
            <a:t>Tillväxt</a:t>
          </a:r>
          <a:r>
            <a:rPr lang="sv-SE" sz="1400" b="1" baseline="0" dirty="0"/>
            <a:t> i</a:t>
          </a:r>
          <a:r>
            <a:rPr lang="sv-SE" sz="1400" b="1" dirty="0"/>
            <a:t> företag</a:t>
          </a:r>
          <a:r>
            <a:rPr lang="sv-SE" sz="1400" b="1" baseline="0" dirty="0"/>
            <a:t> %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0.70368</cdr:x>
      <cdr:y>0.67326</cdr:y>
    </cdr:from>
    <cdr:to>
      <cdr:x>0.92489</cdr:x>
      <cdr:y>0.72819</cdr:y>
    </cdr:to>
    <cdr:sp macro="" textlink="">
      <cdr:nvSpPr>
        <cdr:cNvPr id="7" name="textruta 1">
          <a:extLst xmlns:a="http://schemas.openxmlformats.org/drawingml/2006/main">
            <a:ext uri="{FF2B5EF4-FFF2-40B4-BE49-F238E27FC236}">
              <a16:creationId xmlns:a16="http://schemas.microsoft.com/office/drawing/2014/main" id="{A891C244-E7A0-44BD-90A3-D3A57FD0005D}"/>
            </a:ext>
          </a:extLst>
        </cdr:cNvPr>
        <cdr:cNvSpPr txBox="1"/>
      </cdr:nvSpPr>
      <cdr:spPr>
        <a:xfrm xmlns:a="http://schemas.openxmlformats.org/drawingml/2006/main">
          <a:off x="4369858" y="2544927"/>
          <a:ext cx="1373714" cy="20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b="1" dirty="0"/>
            <a:t>Tillväxt</a:t>
          </a:r>
          <a:r>
            <a:rPr lang="sv-SE" sz="1200" b="1" baseline="0" dirty="0"/>
            <a:t> i förädlingsvärde</a:t>
          </a:r>
          <a:endParaRPr lang="sv-SE" sz="1200" b="1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0.21982</cdr:x>
      <cdr:y>0.01399</cdr:y>
    </cdr:from>
    <cdr:to>
      <cdr:x>0.78146</cdr:x>
      <cdr:y>0.15632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1957724" y="84878"/>
          <a:ext cx="5001896" cy="863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1600" baseline="0" dirty="0"/>
        </a:p>
      </cdr:txBody>
    </cdr:sp>
  </cdr:relSizeAnchor>
  <cdr:relSizeAnchor xmlns:cdr="http://schemas.openxmlformats.org/drawingml/2006/chartDrawing">
    <cdr:from>
      <cdr:x>0.08875</cdr:x>
      <cdr:y>0.01387</cdr:y>
    </cdr:from>
    <cdr:to>
      <cdr:x>0.9701</cdr:x>
      <cdr:y>0.129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BE5E2992-B180-486F-8478-07A1B3F980C5}"/>
            </a:ext>
          </a:extLst>
        </cdr:cNvPr>
        <cdr:cNvSpPr txBox="1"/>
      </cdr:nvSpPr>
      <cdr:spPr>
        <a:xfrm xmlns:a="http://schemas.openxmlformats.org/drawingml/2006/main">
          <a:off x="790414" y="84155"/>
          <a:ext cx="7849175" cy="69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  <cdr:relSizeAnchor xmlns:cdr="http://schemas.openxmlformats.org/drawingml/2006/chartDrawing">
    <cdr:from>
      <cdr:x>0.10718</cdr:x>
      <cdr:y>0</cdr:y>
    </cdr:from>
    <cdr:to>
      <cdr:x>0.1302</cdr:x>
      <cdr:y>0.31078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FA47AA27-1D2A-4DD2-8359-E99B52C2815F}"/>
            </a:ext>
          </a:extLst>
        </cdr:cNvPr>
        <cdr:cNvSpPr txBox="1"/>
      </cdr:nvSpPr>
      <cdr:spPr>
        <a:xfrm xmlns:a="http://schemas.openxmlformats.org/drawingml/2006/main" rot="16200000">
          <a:off x="199619" y="-392137"/>
          <a:ext cx="1566331" cy="190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sv-SE" sz="1400" b="1" baseline="0" dirty="0"/>
            <a:t>Antal anställda</a:t>
          </a:r>
          <a:endParaRPr lang="sv-SE" sz="1400" b="1" dirty="0"/>
        </a:p>
      </cdr:txBody>
    </cdr:sp>
  </cdr:relSizeAnchor>
  <cdr:relSizeAnchor xmlns:cdr="http://schemas.openxmlformats.org/drawingml/2006/chartDrawing">
    <cdr:from>
      <cdr:x>0.79579</cdr:x>
      <cdr:y>0.80457</cdr:y>
    </cdr:from>
    <cdr:to>
      <cdr:x>0.92163</cdr:x>
      <cdr:y>0.85943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30BEE4E2-52F6-4BC8-A371-F52ECBE63A3C}"/>
            </a:ext>
          </a:extLst>
        </cdr:cNvPr>
        <cdr:cNvSpPr txBox="1"/>
      </cdr:nvSpPr>
      <cdr:spPr>
        <a:xfrm xmlns:a="http://schemas.openxmlformats.org/drawingml/2006/main">
          <a:off x="4941854" y="3041280"/>
          <a:ext cx="781466" cy="207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400" b="1" baseline="0" dirty="0"/>
            <a:t>Antal företag</a:t>
          </a:r>
          <a:endParaRPr lang="sv-SE" sz="1400" b="1" dirty="0"/>
        </a:p>
      </cdr:txBody>
    </cdr:sp>
  </cdr:relSizeAnchor>
  <cdr:relSizeAnchor xmlns:cdr="http://schemas.openxmlformats.org/drawingml/2006/chartDrawing">
    <cdr:from>
      <cdr:x>0.08585</cdr:x>
      <cdr:y>0.01716</cdr:y>
    </cdr:from>
    <cdr:to>
      <cdr:x>0.97449</cdr:x>
      <cdr:y>0.1484</cdr:y>
    </cdr:to>
    <cdr:sp macro="" textlink="">
      <cdr:nvSpPr>
        <cdr:cNvPr id="5" name="textruta 5">
          <a:extLst xmlns:a="http://schemas.openxmlformats.org/drawingml/2006/main">
            <a:ext uri="{FF2B5EF4-FFF2-40B4-BE49-F238E27FC236}">
              <a16:creationId xmlns:a16="http://schemas.microsoft.com/office/drawing/2014/main" id="{EAB3DD03-1D92-4F5F-8B07-84162F887680}"/>
            </a:ext>
          </a:extLst>
        </cdr:cNvPr>
        <cdr:cNvSpPr txBox="1"/>
      </cdr:nvSpPr>
      <cdr:spPr>
        <a:xfrm xmlns:a="http://schemas.openxmlformats.org/drawingml/2006/main">
          <a:off x="764562" y="104117"/>
          <a:ext cx="7914124" cy="796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0.22085</cdr:x>
      <cdr:y>0.01335</cdr:y>
    </cdr:from>
    <cdr:to>
      <cdr:x>0.99084</cdr:x>
      <cdr:y>0.13226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1966907" y="81000"/>
          <a:ext cx="6857390" cy="721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  <cdr:relSizeAnchor xmlns:cdr="http://schemas.openxmlformats.org/drawingml/2006/chartDrawing">
    <cdr:from>
      <cdr:x>0.01568</cdr:x>
      <cdr:y>0.41866</cdr:y>
    </cdr:from>
    <cdr:to>
      <cdr:x>0.02438</cdr:x>
      <cdr:y>0.7187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525392" y="2307183"/>
          <a:ext cx="1227404" cy="38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</a:t>
          </a:r>
          <a:r>
            <a:rPr lang="sv-SE" sz="1200" b="1" baseline="0" dirty="0"/>
            <a:t>anställda %</a:t>
          </a:r>
          <a:endParaRPr lang="sv-SE" sz="1200" b="1" dirty="0"/>
        </a:p>
      </cdr:txBody>
    </cdr:sp>
  </cdr:relSizeAnchor>
  <cdr:relSizeAnchor xmlns:cdr="http://schemas.openxmlformats.org/drawingml/2006/chartDrawing">
    <cdr:from>
      <cdr:x>0.66891</cdr:x>
      <cdr:y>0.91839</cdr:y>
    </cdr:from>
    <cdr:to>
      <cdr:x>0.88263</cdr:x>
      <cdr:y>0.97325</cdr:y>
    </cdr:to>
    <cdr:sp macro="" textlink="">
      <cdr:nvSpPr>
        <cdr:cNvPr id="29" name="textruta 1"/>
        <cdr:cNvSpPr txBox="1"/>
      </cdr:nvSpPr>
      <cdr:spPr>
        <a:xfrm xmlns:a="http://schemas.openxmlformats.org/drawingml/2006/main">
          <a:off x="2948579" y="3756961"/>
          <a:ext cx="942086" cy="22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</a:t>
          </a:r>
          <a:r>
            <a:rPr lang="sv-SE" sz="1200" b="1" baseline="0" dirty="0"/>
            <a:t> </a:t>
          </a:r>
          <a:r>
            <a:rPr lang="sv-SE" sz="1200" b="1" dirty="0"/>
            <a:t>i företag</a:t>
          </a:r>
          <a:r>
            <a:rPr lang="sv-SE" sz="1200" b="1" baseline="0" dirty="0"/>
            <a:t> %</a:t>
          </a:r>
        </a:p>
      </cdr:txBody>
    </cdr:sp>
  </cdr:relSizeAnchor>
  <cdr:relSizeAnchor xmlns:cdr="http://schemas.openxmlformats.org/drawingml/2006/chartDrawing">
    <cdr:from>
      <cdr:x>0.08875</cdr:x>
      <cdr:y>0.01387</cdr:y>
    </cdr:from>
    <cdr:to>
      <cdr:x>0.9701</cdr:x>
      <cdr:y>0.129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2862A2BE-F686-4E3A-8B18-FD101DADE422}"/>
            </a:ext>
          </a:extLst>
        </cdr:cNvPr>
        <cdr:cNvSpPr txBox="1"/>
      </cdr:nvSpPr>
      <cdr:spPr>
        <a:xfrm xmlns:a="http://schemas.openxmlformats.org/drawingml/2006/main">
          <a:off x="790414" y="84155"/>
          <a:ext cx="7849175" cy="69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0.00817</cdr:x>
      <cdr:y>0.31924</cdr:y>
    </cdr:from>
    <cdr:to>
      <cdr:x>0.03547</cdr:x>
      <cdr:y>0.52954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C49A61C-3413-4D83-AB9C-E19EE22CF8A7}"/>
            </a:ext>
          </a:extLst>
        </cdr:cNvPr>
        <cdr:cNvSpPr txBox="1"/>
      </cdr:nvSpPr>
      <cdr:spPr>
        <a:xfrm xmlns:a="http://schemas.openxmlformats.org/drawingml/2006/main" rot="16200000">
          <a:off x="-442168" y="2447229"/>
          <a:ext cx="1272884" cy="243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v-SE" sz="1400" dirty="0"/>
            <a:t>Antal anställda</a:t>
          </a:r>
        </a:p>
      </cdr:txBody>
    </cdr:sp>
  </cdr:relSizeAnchor>
  <cdr:relSizeAnchor xmlns:cdr="http://schemas.openxmlformats.org/drawingml/2006/chartDrawing">
    <cdr:from>
      <cdr:x>0.37221</cdr:x>
      <cdr:y>0.03827</cdr:y>
    </cdr:from>
    <cdr:to>
      <cdr:x>0.75921</cdr:x>
      <cdr:y>0.11432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914E0A51-DE17-49BB-A3C2-6A1C9A4B2349}"/>
            </a:ext>
          </a:extLst>
        </cdr:cNvPr>
        <cdr:cNvSpPr txBox="1"/>
      </cdr:nvSpPr>
      <cdr:spPr>
        <a:xfrm xmlns:a="http://schemas.openxmlformats.org/drawingml/2006/main">
          <a:off x="3315898" y="232191"/>
          <a:ext cx="3447652" cy="461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1800"/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0.04415</cdr:x>
      <cdr:y>0.03037</cdr:y>
    </cdr:from>
    <cdr:to>
      <cdr:x>0.81414</cdr:x>
      <cdr:y>0.14928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200092" y="112540"/>
          <a:ext cx="3489899" cy="440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  <cdr:relSizeAnchor xmlns:cdr="http://schemas.openxmlformats.org/drawingml/2006/chartDrawing">
    <cdr:from>
      <cdr:x>0.00964</cdr:x>
      <cdr:y>0.41866</cdr:y>
    </cdr:from>
    <cdr:to>
      <cdr:x>0.01834</cdr:x>
      <cdr:y>0.7187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549743" y="2306470"/>
          <a:ext cx="1227404" cy="39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</a:t>
          </a:r>
          <a:r>
            <a:rPr lang="sv-SE" sz="1200" b="1" baseline="0" dirty="0"/>
            <a:t>anställda %</a:t>
          </a:r>
          <a:endParaRPr lang="sv-SE" sz="1200" b="1" dirty="0"/>
        </a:p>
      </cdr:txBody>
    </cdr:sp>
  </cdr:relSizeAnchor>
  <cdr:relSizeAnchor xmlns:cdr="http://schemas.openxmlformats.org/drawingml/2006/chartDrawing">
    <cdr:from>
      <cdr:x>0.69327</cdr:x>
      <cdr:y>0.9212</cdr:y>
    </cdr:from>
    <cdr:to>
      <cdr:x>0.90699</cdr:x>
      <cdr:y>0.97606</cdr:y>
    </cdr:to>
    <cdr:sp macro="" textlink="">
      <cdr:nvSpPr>
        <cdr:cNvPr id="29" name="textruta 1"/>
        <cdr:cNvSpPr txBox="1"/>
      </cdr:nvSpPr>
      <cdr:spPr>
        <a:xfrm xmlns:a="http://schemas.openxmlformats.org/drawingml/2006/main">
          <a:off x="3142193" y="3414146"/>
          <a:ext cx="968664" cy="20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</a:t>
          </a:r>
          <a:r>
            <a:rPr lang="sv-SE" sz="1200" b="1" baseline="0" dirty="0"/>
            <a:t> </a:t>
          </a:r>
          <a:r>
            <a:rPr lang="sv-SE" sz="1200" b="1" dirty="0"/>
            <a:t>i företag</a:t>
          </a:r>
          <a:r>
            <a:rPr lang="sv-SE" sz="1200" b="1" baseline="0" dirty="0"/>
            <a:t> %</a:t>
          </a:r>
        </a:p>
      </cdr:txBody>
    </cdr:sp>
  </cdr:relSizeAnchor>
  <cdr:relSizeAnchor xmlns:cdr="http://schemas.openxmlformats.org/drawingml/2006/chartDrawing">
    <cdr:from>
      <cdr:x>0.07788</cdr:x>
      <cdr:y>0.05035</cdr:y>
    </cdr:from>
    <cdr:to>
      <cdr:x>0.95923</cdr:x>
      <cdr:y>0.16548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2862A2BE-F686-4E3A-8B18-FD101DADE422}"/>
            </a:ext>
          </a:extLst>
        </cdr:cNvPr>
        <cdr:cNvSpPr txBox="1"/>
      </cdr:nvSpPr>
      <cdr:spPr>
        <a:xfrm xmlns:a="http://schemas.openxmlformats.org/drawingml/2006/main">
          <a:off x="352983" y="186619"/>
          <a:ext cx="3994627" cy="426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0.96694</cdr:x>
      <cdr:y>0.18979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7F8ADFD-34BD-4DF5-885F-3E2D79D5290D}"/>
            </a:ext>
          </a:extLst>
        </cdr:cNvPr>
        <cdr:cNvSpPr txBox="1"/>
      </cdr:nvSpPr>
      <cdr:spPr>
        <a:xfrm xmlns:a="http://schemas.openxmlformats.org/drawingml/2006/main">
          <a:off x="0" y="0"/>
          <a:ext cx="4212401" cy="54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sv-SE" sz="1800" b="1" dirty="0">
              <a:solidFill>
                <a:schemeClr val="tx1"/>
              </a:solidFill>
            </a:rPr>
            <a:t>Region Jönköping</a:t>
          </a: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0.96694</cdr:x>
      <cdr:y>0.18979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7F8ADFD-34BD-4DF5-885F-3E2D79D5290D}"/>
            </a:ext>
          </a:extLst>
        </cdr:cNvPr>
        <cdr:cNvSpPr txBox="1"/>
      </cdr:nvSpPr>
      <cdr:spPr>
        <a:xfrm xmlns:a="http://schemas.openxmlformats.org/drawingml/2006/main">
          <a:off x="0" y="0"/>
          <a:ext cx="4212401" cy="54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sv-SE" sz="1800" b="1" dirty="0">
              <a:solidFill>
                <a:schemeClr val="tx1"/>
              </a:solidFill>
            </a:rPr>
            <a:t>Sverige</a:t>
          </a:r>
          <a:endParaRPr lang="sv-SE" sz="2000" b="1" dirty="0">
            <a:solidFill>
              <a:schemeClr val="tx1"/>
            </a:solidFill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0.19734</cdr:x>
      <cdr:y>0.04407</cdr:y>
    </cdr:from>
    <cdr:to>
      <cdr:x>0.19734</cdr:x>
      <cdr:y>0.67769</cdr:y>
    </cdr:to>
    <cdr:cxnSp macro="">
      <cdr:nvCxnSpPr>
        <cdr:cNvPr id="8" name="Rak koppling 7">
          <a:extLst xmlns:a="http://schemas.openxmlformats.org/drawingml/2006/main">
            <a:ext uri="{FF2B5EF4-FFF2-40B4-BE49-F238E27FC236}">
              <a16:creationId xmlns:a16="http://schemas.microsoft.com/office/drawing/2014/main" id="{CFF21FDB-AC96-491D-9AD0-C389589B2955}"/>
            </a:ext>
          </a:extLst>
        </cdr:cNvPr>
        <cdr:cNvCxnSpPr/>
      </cdr:nvCxnSpPr>
      <cdr:spPr bwMode="gray">
        <a:xfrm xmlns:a="http://schemas.openxmlformats.org/drawingml/2006/main">
          <a:off x="1225510" y="159667"/>
          <a:ext cx="0" cy="229562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0.13719</cdr:x>
      <cdr:y>0.04202</cdr:y>
    </cdr:from>
    <cdr:to>
      <cdr:x>0.13719</cdr:x>
      <cdr:y>0.67288</cdr:y>
    </cdr:to>
    <cdr:cxnSp macro="">
      <cdr:nvCxnSpPr>
        <cdr:cNvPr id="10" name="Rak koppling 9">
          <a:extLst xmlns:a="http://schemas.openxmlformats.org/drawingml/2006/main">
            <a:ext uri="{FF2B5EF4-FFF2-40B4-BE49-F238E27FC236}">
              <a16:creationId xmlns:a16="http://schemas.microsoft.com/office/drawing/2014/main" id="{40154EC3-43EC-4ACB-946F-BE47F6FA2C21}"/>
            </a:ext>
          </a:extLst>
        </cdr:cNvPr>
        <cdr:cNvCxnSpPr/>
      </cdr:nvCxnSpPr>
      <cdr:spPr bwMode="gray">
        <a:xfrm xmlns:a="http://schemas.openxmlformats.org/drawingml/2006/main">
          <a:off x="851932" y="152247"/>
          <a:ext cx="0" cy="228558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0.07437</cdr:x>
      <cdr:y>0.03726</cdr:y>
    </cdr:from>
    <cdr:to>
      <cdr:x>0.97135</cdr:x>
      <cdr:y>0.38588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7F8ADFD-34BD-4DF5-885F-3E2D79D5290D}"/>
            </a:ext>
          </a:extLst>
        </cdr:cNvPr>
        <cdr:cNvSpPr txBox="1"/>
      </cdr:nvSpPr>
      <cdr:spPr>
        <a:xfrm xmlns:a="http://schemas.openxmlformats.org/drawingml/2006/main">
          <a:off x="323969" y="144016"/>
          <a:ext cx="3907619" cy="1347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sv-SE" sz="1800" b="1" dirty="0">
              <a:solidFill>
                <a:schemeClr val="bg1"/>
              </a:solidFill>
            </a:rPr>
            <a:t>Industrikommun</a:t>
          </a:r>
          <a:endParaRPr lang="sv-SE" sz="2000" b="1" dirty="0">
            <a:solidFill>
              <a:schemeClr val="bg1"/>
            </a:solidFill>
          </a:endParaRPr>
        </a:p>
        <a:p xmlns:a="http://schemas.openxmlformats.org/drawingml/2006/main">
          <a:pPr algn="ctr"/>
          <a:endParaRPr lang="sv-SE" sz="2400" b="1" dirty="0">
            <a:solidFill>
              <a:schemeClr val="bg1"/>
            </a:solidFill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0.05693</cdr:x>
      <cdr:y>0.02276</cdr:y>
    </cdr:from>
    <cdr:to>
      <cdr:x>0.95813</cdr:x>
      <cdr:y>0.28062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7F8ADFD-34BD-4DF5-885F-3E2D79D5290D}"/>
            </a:ext>
          </a:extLst>
        </cdr:cNvPr>
        <cdr:cNvSpPr txBox="1"/>
      </cdr:nvSpPr>
      <cdr:spPr>
        <a:xfrm xmlns:a="http://schemas.openxmlformats.org/drawingml/2006/main">
          <a:off x="248011" y="78666"/>
          <a:ext cx="3926003" cy="89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sv-SE" sz="1800" b="1" dirty="0">
              <a:solidFill>
                <a:schemeClr val="bg1"/>
              </a:solidFill>
            </a:rPr>
            <a:t>Storstadskommun</a:t>
          </a:r>
        </a:p>
        <a:p xmlns:a="http://schemas.openxmlformats.org/drawingml/2006/main">
          <a:pPr algn="ctr"/>
          <a:endParaRPr lang="sv-SE" sz="2400" dirty="0">
            <a:solidFill>
              <a:schemeClr val="bg1"/>
            </a:solidFill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0.07448</cdr:x>
      <cdr:y>0.04119</cdr:y>
    </cdr:from>
    <cdr:to>
      <cdr:x>0.92551</cdr:x>
      <cdr:y>0.19451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7F8ADFD-34BD-4DF5-885F-3E2D79D5290D}"/>
            </a:ext>
          </a:extLst>
        </cdr:cNvPr>
        <cdr:cNvSpPr txBox="1"/>
      </cdr:nvSpPr>
      <cdr:spPr>
        <a:xfrm xmlns:a="http://schemas.openxmlformats.org/drawingml/2006/main">
          <a:off x="253847" y="113915"/>
          <a:ext cx="2900341" cy="423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sv-SE" sz="1800" b="1" dirty="0"/>
            <a:t>Region Jönköping 2020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0.0987</cdr:x>
      <cdr:y>0.05988</cdr:y>
    </cdr:from>
    <cdr:to>
      <cdr:x>0.9013</cdr:x>
      <cdr:y>0.19321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7F8ADFD-34BD-4DF5-885F-3E2D79D5290D}"/>
            </a:ext>
          </a:extLst>
        </cdr:cNvPr>
        <cdr:cNvSpPr txBox="1"/>
      </cdr:nvSpPr>
      <cdr:spPr>
        <a:xfrm xmlns:a="http://schemas.openxmlformats.org/drawingml/2006/main">
          <a:off x="347297" y="168867"/>
          <a:ext cx="2823946" cy="376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sv-SE" sz="1800" b="1" dirty="0"/>
            <a:t>Region Jönköping 2015</a:t>
          </a:r>
        </a:p>
        <a:p xmlns:a="http://schemas.openxmlformats.org/drawingml/2006/main">
          <a:pPr algn="ctr"/>
          <a:endParaRPr lang="sv-SE" sz="2400" b="1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0.0987</cdr:x>
      <cdr:y>0.09057</cdr:y>
    </cdr:from>
    <cdr:to>
      <cdr:x>0.90129</cdr:x>
      <cdr:y>0.2239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E7F8ADFD-34BD-4DF5-885F-3E2D79D5290D}"/>
            </a:ext>
          </a:extLst>
        </cdr:cNvPr>
        <cdr:cNvSpPr txBox="1"/>
      </cdr:nvSpPr>
      <cdr:spPr>
        <a:xfrm xmlns:a="http://schemas.openxmlformats.org/drawingml/2006/main">
          <a:off x="556579" y="377026"/>
          <a:ext cx="4525659" cy="555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sv-SE" sz="1800" b="1" dirty="0"/>
            <a:t>Nya företag Region Jönköping</a:t>
          </a:r>
        </a:p>
        <a:p xmlns:a="http://schemas.openxmlformats.org/drawingml/2006/main">
          <a:pPr algn="ctr"/>
          <a:endParaRPr lang="sv-SE" sz="2000" b="1" dirty="0"/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0.14466</cdr:x>
      <cdr:y>0.04223</cdr:y>
    </cdr:from>
    <cdr:to>
      <cdr:x>0.14466</cdr:x>
      <cdr:y>0.70585</cdr:y>
    </cdr:to>
    <cdr:cxnSp macro="">
      <cdr:nvCxnSpPr>
        <cdr:cNvPr id="4" name="Rak koppling 3">
          <a:extLst xmlns:a="http://schemas.openxmlformats.org/drawingml/2006/main">
            <a:ext uri="{FF2B5EF4-FFF2-40B4-BE49-F238E27FC236}">
              <a16:creationId xmlns:a16="http://schemas.microsoft.com/office/drawing/2014/main" id="{07C9A0A0-C5A3-452B-9EDB-39B3F9302E01}"/>
            </a:ext>
          </a:extLst>
        </cdr:cNvPr>
        <cdr:cNvCxnSpPr/>
      </cdr:nvCxnSpPr>
      <cdr:spPr bwMode="gray">
        <a:xfrm xmlns:a="http://schemas.openxmlformats.org/drawingml/2006/main">
          <a:off x="898322" y="159630"/>
          <a:ext cx="0" cy="250848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0.68369</cdr:x>
      <cdr:y>0.7097</cdr:y>
    </cdr:from>
    <cdr:to>
      <cdr:x>0.97327</cdr:x>
      <cdr:y>0.76377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298C850B-7D68-417C-9DE4-C9A7BF097D1A}"/>
            </a:ext>
          </a:extLst>
        </cdr:cNvPr>
        <cdr:cNvSpPr txBox="1"/>
      </cdr:nvSpPr>
      <cdr:spPr>
        <a:xfrm xmlns:a="http://schemas.openxmlformats.org/drawingml/2006/main">
          <a:off x="4078857" y="2384742"/>
          <a:ext cx="1727606" cy="181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sv-SE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sv-SE" sz="1200" b="1" dirty="0">
              <a:solidFill>
                <a:schemeClr val="tx1"/>
              </a:solidFill>
            </a:rPr>
            <a:t>Tillväxt</a:t>
          </a:r>
          <a:r>
            <a:rPr lang="sv-SE" sz="1200" b="1" baseline="0" dirty="0">
              <a:solidFill>
                <a:schemeClr val="tx1"/>
              </a:solidFill>
            </a:rPr>
            <a:t> i förädlingsvärde</a:t>
          </a:r>
          <a:endParaRPr lang="sv-SE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0.04084</cdr:x>
      <cdr:y>0.05624</cdr:y>
    </cdr:from>
    <cdr:to>
      <cdr:x>0.06975</cdr:x>
      <cdr:y>0.38517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499EA437-D144-4254-B171-0D2EBF266FB2}"/>
            </a:ext>
          </a:extLst>
        </cdr:cNvPr>
        <cdr:cNvSpPr txBox="1"/>
      </cdr:nvSpPr>
      <cdr:spPr>
        <a:xfrm xmlns:a="http://schemas.openxmlformats.org/drawingml/2006/main" rot="16200000">
          <a:off x="-222733" y="655368"/>
          <a:ext cx="1105278" cy="172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1200" b="1" dirty="0"/>
            <a:t>Lönsamhetsindex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0.01858</cdr:x>
      <cdr:y>0.22037</cdr:y>
    </cdr:from>
    <cdr:to>
      <cdr:x>0.05716</cdr:x>
      <cdr:y>0.6417</cdr:y>
    </cdr:to>
    <cdr:sp macro="" textlink="">
      <cdr:nvSpPr>
        <cdr:cNvPr id="4" name="textruta 3"/>
        <cdr:cNvSpPr txBox="1"/>
      </cdr:nvSpPr>
      <cdr:spPr>
        <a:xfrm xmlns:a="http://schemas.openxmlformats.org/drawingml/2006/main" rot="16200000">
          <a:off x="-686089" y="1853082"/>
          <a:ext cx="1956939" cy="297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v-SE" sz="1400" dirty="0"/>
        </a:p>
      </cdr:txBody>
    </cdr:sp>
  </cdr:relSizeAnchor>
  <cdr:relSizeAnchor xmlns:cdr="http://schemas.openxmlformats.org/drawingml/2006/chartDrawing">
    <cdr:from>
      <cdr:x>0.14282</cdr:x>
      <cdr:y>0.51055</cdr:y>
    </cdr:from>
    <cdr:to>
      <cdr:x>0.17152</cdr:x>
      <cdr:y>0.88006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250F28B-38F9-4A57-9C27-18C750C6A938}"/>
            </a:ext>
          </a:extLst>
        </cdr:cNvPr>
        <cdr:cNvSpPr txBox="1"/>
      </cdr:nvSpPr>
      <cdr:spPr bwMode="gray">
        <a:xfrm xmlns:a="http://schemas.openxmlformats.org/drawingml/2006/main" rot="16200000">
          <a:off x="326725" y="2112798"/>
          <a:ext cx="1166986" cy="1661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sv-SE" sz="1200" b="1" dirty="0">
              <a:solidFill>
                <a:schemeClr val="bg1"/>
              </a:solidFill>
            </a:rPr>
            <a:t>Region Jönköping </a:t>
          </a: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0.01858</cdr:x>
      <cdr:y>0.22037</cdr:y>
    </cdr:from>
    <cdr:to>
      <cdr:x>0.05716</cdr:x>
      <cdr:y>0.6417</cdr:y>
    </cdr:to>
    <cdr:sp macro="" textlink="">
      <cdr:nvSpPr>
        <cdr:cNvPr id="4" name="textruta 3"/>
        <cdr:cNvSpPr txBox="1"/>
      </cdr:nvSpPr>
      <cdr:spPr>
        <a:xfrm xmlns:a="http://schemas.openxmlformats.org/drawingml/2006/main" rot="16200000">
          <a:off x="-686089" y="1853082"/>
          <a:ext cx="1956939" cy="297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sv-SE" sz="1400" dirty="0"/>
        </a:p>
      </cdr:txBody>
    </cdr:sp>
  </cdr:relSizeAnchor>
  <cdr:relSizeAnchor xmlns:cdr="http://schemas.openxmlformats.org/drawingml/2006/chartDrawing">
    <cdr:from>
      <cdr:x>0.13933</cdr:x>
      <cdr:y>0.50612</cdr:y>
    </cdr:from>
    <cdr:to>
      <cdr:x>0.16802</cdr:x>
      <cdr:y>0.87563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250F28B-38F9-4A57-9C27-18C750C6A938}"/>
            </a:ext>
          </a:extLst>
        </cdr:cNvPr>
        <cdr:cNvSpPr txBox="1"/>
      </cdr:nvSpPr>
      <cdr:spPr bwMode="gray">
        <a:xfrm xmlns:a="http://schemas.openxmlformats.org/drawingml/2006/main" rot="16200000">
          <a:off x="306467" y="2098814"/>
          <a:ext cx="1166986" cy="1661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sv-SE" sz="1200" b="1" dirty="0">
              <a:solidFill>
                <a:schemeClr val="bg1"/>
              </a:solidFill>
            </a:rPr>
            <a:t>Region Jönköping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0.03565</cdr:x>
      <cdr:y>0.03439</cdr:y>
    </cdr:from>
    <cdr:to>
      <cdr:x>0.99164</cdr:x>
      <cdr:y>0.20515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317494" y="208550"/>
          <a:ext cx="8513888" cy="1035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  <cdr:relSizeAnchor xmlns:cdr="http://schemas.openxmlformats.org/drawingml/2006/chartDrawing">
    <cdr:from>
      <cdr:x>0.65997</cdr:x>
      <cdr:y>0.93487</cdr:y>
    </cdr:from>
    <cdr:to>
      <cdr:x>0.91607</cdr:x>
      <cdr:y>0.97643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2900858" y="3969243"/>
          <a:ext cx="1125669" cy="176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000" b="1" dirty="0"/>
            <a:t>Tillväxt Företag i %</a:t>
          </a:r>
        </a:p>
      </cdr:txBody>
    </cdr:sp>
  </cdr:relSizeAnchor>
  <cdr:relSizeAnchor xmlns:cdr="http://schemas.openxmlformats.org/drawingml/2006/chartDrawing">
    <cdr:from>
      <cdr:x>0.02444</cdr:x>
      <cdr:y>0.1206</cdr:y>
    </cdr:from>
    <cdr:to>
      <cdr:x>0.06811</cdr:x>
      <cdr:y>0.39095</cdr:y>
    </cdr:to>
    <cdr:sp macro="" textlink="">
      <cdr:nvSpPr>
        <cdr:cNvPr id="31" name="textruta 1"/>
        <cdr:cNvSpPr txBox="1"/>
      </cdr:nvSpPr>
      <cdr:spPr>
        <a:xfrm xmlns:a="http://schemas.openxmlformats.org/drawingml/2006/main" rot="16200000">
          <a:off x="-363874" y="972230"/>
          <a:ext cx="1127269" cy="188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/>
            <a:t>Tillväxt Antal anställda i %</a:t>
          </a:r>
        </a:p>
      </cdr:txBody>
    </cdr:sp>
  </cdr:relSizeAnchor>
  <cdr:relSizeAnchor xmlns:cdr="http://schemas.openxmlformats.org/drawingml/2006/chartDrawing">
    <cdr:from>
      <cdr:x>0.08585</cdr:x>
      <cdr:y>0.01716</cdr:y>
    </cdr:from>
    <cdr:to>
      <cdr:x>0.97449</cdr:x>
      <cdr:y>0.1484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EAB3DD03-1D92-4F5F-8B07-84162F887680}"/>
            </a:ext>
          </a:extLst>
        </cdr:cNvPr>
        <cdr:cNvSpPr txBox="1"/>
      </cdr:nvSpPr>
      <cdr:spPr>
        <a:xfrm xmlns:a="http://schemas.openxmlformats.org/drawingml/2006/main">
          <a:off x="764562" y="104117"/>
          <a:ext cx="7914124" cy="796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0.03565</cdr:x>
      <cdr:y>0.03439</cdr:y>
    </cdr:from>
    <cdr:to>
      <cdr:x>0.99164</cdr:x>
      <cdr:y>0.20515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317494" y="208550"/>
          <a:ext cx="8513888" cy="1035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  <cdr:relSizeAnchor xmlns:cdr="http://schemas.openxmlformats.org/drawingml/2006/chartDrawing">
    <cdr:from>
      <cdr:x>0.70659</cdr:x>
      <cdr:y>0.94603</cdr:y>
    </cdr:from>
    <cdr:to>
      <cdr:x>1</cdr:x>
      <cdr:y>1</cdr:y>
    </cdr:to>
    <cdr:sp macro="" textlink="">
      <cdr:nvSpPr>
        <cdr:cNvPr id="13" name="textruta 1"/>
        <cdr:cNvSpPr txBox="1"/>
      </cdr:nvSpPr>
      <cdr:spPr>
        <a:xfrm xmlns:a="http://schemas.openxmlformats.org/drawingml/2006/main">
          <a:off x="3248336" y="3944644"/>
          <a:ext cx="1348887" cy="225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000" b="1" dirty="0"/>
            <a:t>Tillväxt Företag i %</a:t>
          </a:r>
        </a:p>
      </cdr:txBody>
    </cdr:sp>
  </cdr:relSizeAnchor>
  <cdr:relSizeAnchor xmlns:cdr="http://schemas.openxmlformats.org/drawingml/2006/chartDrawing">
    <cdr:from>
      <cdr:x>0.03007</cdr:x>
      <cdr:y>0.13381</cdr:y>
    </cdr:from>
    <cdr:to>
      <cdr:x>0.07374</cdr:x>
      <cdr:y>0.40417</cdr:y>
    </cdr:to>
    <cdr:sp macro="" textlink="">
      <cdr:nvSpPr>
        <cdr:cNvPr id="31" name="textruta 1"/>
        <cdr:cNvSpPr txBox="1"/>
      </cdr:nvSpPr>
      <cdr:spPr>
        <a:xfrm xmlns:a="http://schemas.openxmlformats.org/drawingml/2006/main" rot="16200000">
          <a:off x="-325017" y="1021237"/>
          <a:ext cx="1127311" cy="200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b="1" dirty="0"/>
            <a:t>Tillväxt Antal anställda i %</a:t>
          </a:r>
        </a:p>
      </cdr:txBody>
    </cdr:sp>
  </cdr:relSizeAnchor>
  <cdr:relSizeAnchor xmlns:cdr="http://schemas.openxmlformats.org/drawingml/2006/chartDrawing">
    <cdr:from>
      <cdr:x>0.11136</cdr:x>
      <cdr:y>0.07818</cdr:y>
    </cdr:from>
    <cdr:to>
      <cdr:x>1</cdr:x>
      <cdr:y>0.20942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EAB3DD03-1D92-4F5F-8B07-84162F887680}"/>
            </a:ext>
          </a:extLst>
        </cdr:cNvPr>
        <cdr:cNvSpPr txBox="1"/>
      </cdr:nvSpPr>
      <cdr:spPr>
        <a:xfrm xmlns:a="http://schemas.openxmlformats.org/drawingml/2006/main">
          <a:off x="511947" y="325993"/>
          <a:ext cx="4085276" cy="547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0.22085</cdr:x>
      <cdr:y>0.01335</cdr:y>
    </cdr:from>
    <cdr:to>
      <cdr:x>0.99084</cdr:x>
      <cdr:y>0.13226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1966907" y="81000"/>
          <a:ext cx="6857390" cy="721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  <cdr:relSizeAnchor xmlns:cdr="http://schemas.openxmlformats.org/drawingml/2006/chartDrawing">
    <cdr:from>
      <cdr:x>0.01652</cdr:x>
      <cdr:y>0.46258</cdr:y>
    </cdr:from>
    <cdr:to>
      <cdr:x>0.02522</cdr:x>
      <cdr:y>0.76262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521690" y="2486865"/>
          <a:ext cx="1227404" cy="38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</a:t>
          </a:r>
          <a:r>
            <a:rPr lang="sv-SE" sz="1200" b="1" baseline="0" dirty="0"/>
            <a:t>anställda %</a:t>
          </a:r>
          <a:endParaRPr lang="sv-SE" sz="1200" b="1" dirty="0"/>
        </a:p>
      </cdr:txBody>
    </cdr:sp>
  </cdr:relSizeAnchor>
  <cdr:relSizeAnchor xmlns:cdr="http://schemas.openxmlformats.org/drawingml/2006/chartDrawing">
    <cdr:from>
      <cdr:x>0.66891</cdr:x>
      <cdr:y>0.91839</cdr:y>
    </cdr:from>
    <cdr:to>
      <cdr:x>0.88263</cdr:x>
      <cdr:y>0.97325</cdr:y>
    </cdr:to>
    <cdr:sp macro="" textlink="">
      <cdr:nvSpPr>
        <cdr:cNvPr id="29" name="textruta 1"/>
        <cdr:cNvSpPr txBox="1"/>
      </cdr:nvSpPr>
      <cdr:spPr>
        <a:xfrm xmlns:a="http://schemas.openxmlformats.org/drawingml/2006/main">
          <a:off x="2948579" y="3756961"/>
          <a:ext cx="942086" cy="22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</a:t>
          </a:r>
          <a:r>
            <a:rPr lang="sv-SE" sz="1200" b="1" baseline="0" dirty="0"/>
            <a:t> </a:t>
          </a:r>
          <a:r>
            <a:rPr lang="sv-SE" sz="1200" b="1" dirty="0"/>
            <a:t>i företag</a:t>
          </a:r>
          <a:r>
            <a:rPr lang="sv-SE" sz="1200" b="1" baseline="0" dirty="0"/>
            <a:t> %</a:t>
          </a:r>
        </a:p>
      </cdr:txBody>
    </cdr:sp>
  </cdr:relSizeAnchor>
  <cdr:relSizeAnchor xmlns:cdr="http://schemas.openxmlformats.org/drawingml/2006/chartDrawing">
    <cdr:from>
      <cdr:x>0.08875</cdr:x>
      <cdr:y>0.01387</cdr:y>
    </cdr:from>
    <cdr:to>
      <cdr:x>0.9701</cdr:x>
      <cdr:y>0.129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2862A2BE-F686-4E3A-8B18-FD101DADE422}"/>
            </a:ext>
          </a:extLst>
        </cdr:cNvPr>
        <cdr:cNvSpPr txBox="1"/>
      </cdr:nvSpPr>
      <cdr:spPr>
        <a:xfrm xmlns:a="http://schemas.openxmlformats.org/drawingml/2006/main">
          <a:off x="790414" y="84155"/>
          <a:ext cx="7849175" cy="698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0.04415</cdr:x>
      <cdr:y>0.03037</cdr:y>
    </cdr:from>
    <cdr:to>
      <cdr:x>0.81414</cdr:x>
      <cdr:y>0.14928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200092" y="112540"/>
          <a:ext cx="3489899" cy="440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dirty="0"/>
        </a:p>
      </cdr:txBody>
    </cdr:sp>
  </cdr:relSizeAnchor>
  <cdr:relSizeAnchor xmlns:cdr="http://schemas.openxmlformats.org/drawingml/2006/chartDrawing">
    <cdr:from>
      <cdr:x>0.02439</cdr:x>
      <cdr:y>0.46413</cdr:y>
    </cdr:from>
    <cdr:to>
      <cdr:x>0.03309</cdr:x>
      <cdr:y>0.76417</cdr:y>
    </cdr:to>
    <cdr:sp macro="" textlink="">
      <cdr:nvSpPr>
        <cdr:cNvPr id="28" name="textruta 1"/>
        <cdr:cNvSpPr txBox="1"/>
      </cdr:nvSpPr>
      <cdr:spPr>
        <a:xfrm xmlns:a="http://schemas.openxmlformats.org/drawingml/2006/main" rot="16200000">
          <a:off x="-482303" y="2492458"/>
          <a:ext cx="1227404" cy="39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 i </a:t>
          </a:r>
          <a:r>
            <a:rPr lang="sv-SE" sz="1200" b="1" baseline="0" dirty="0"/>
            <a:t>anställda %</a:t>
          </a:r>
          <a:endParaRPr lang="sv-SE" sz="1200" b="1" dirty="0"/>
        </a:p>
      </cdr:txBody>
    </cdr:sp>
  </cdr:relSizeAnchor>
  <cdr:relSizeAnchor xmlns:cdr="http://schemas.openxmlformats.org/drawingml/2006/chartDrawing">
    <cdr:from>
      <cdr:x>0.69327</cdr:x>
      <cdr:y>0.9212</cdr:y>
    </cdr:from>
    <cdr:to>
      <cdr:x>0.90699</cdr:x>
      <cdr:y>0.97606</cdr:y>
    </cdr:to>
    <cdr:sp macro="" textlink="">
      <cdr:nvSpPr>
        <cdr:cNvPr id="29" name="textruta 1"/>
        <cdr:cNvSpPr txBox="1"/>
      </cdr:nvSpPr>
      <cdr:spPr>
        <a:xfrm xmlns:a="http://schemas.openxmlformats.org/drawingml/2006/main">
          <a:off x="3142193" y="3414146"/>
          <a:ext cx="968664" cy="203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sv-SE" sz="1200" b="1" dirty="0"/>
            <a:t>Tillväxt</a:t>
          </a:r>
          <a:r>
            <a:rPr lang="sv-SE" sz="1200" b="1" baseline="0" dirty="0"/>
            <a:t> </a:t>
          </a:r>
          <a:r>
            <a:rPr lang="sv-SE" sz="1200" b="1" dirty="0"/>
            <a:t>i företag</a:t>
          </a:r>
          <a:r>
            <a:rPr lang="sv-SE" sz="1200" b="1" baseline="0" dirty="0"/>
            <a:t> %</a:t>
          </a:r>
        </a:p>
      </cdr:txBody>
    </cdr:sp>
  </cdr:relSizeAnchor>
  <cdr:relSizeAnchor xmlns:cdr="http://schemas.openxmlformats.org/drawingml/2006/chartDrawing">
    <cdr:from>
      <cdr:x>0.07788</cdr:x>
      <cdr:y>0.05035</cdr:y>
    </cdr:from>
    <cdr:to>
      <cdr:x>0.95923</cdr:x>
      <cdr:y>0.16548</cdr:y>
    </cdr:to>
    <cdr:sp macro="" textlink="">
      <cdr:nvSpPr>
        <cdr:cNvPr id="2" name="textruta 5">
          <a:extLst xmlns:a="http://schemas.openxmlformats.org/drawingml/2006/main">
            <a:ext uri="{FF2B5EF4-FFF2-40B4-BE49-F238E27FC236}">
              <a16:creationId xmlns:a16="http://schemas.microsoft.com/office/drawing/2014/main" id="{2862A2BE-F686-4E3A-8B18-FD101DADE422}"/>
            </a:ext>
          </a:extLst>
        </cdr:cNvPr>
        <cdr:cNvSpPr txBox="1"/>
      </cdr:nvSpPr>
      <cdr:spPr>
        <a:xfrm xmlns:a="http://schemas.openxmlformats.org/drawingml/2006/main">
          <a:off x="352983" y="186619"/>
          <a:ext cx="3994627" cy="426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sv-SE" sz="2000" baseline="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0.67729</cdr:x>
      <cdr:y>0.66704</cdr:y>
    </cdr:from>
    <cdr:to>
      <cdr:x>0.96687</cdr:x>
      <cdr:y>0.72111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298C850B-7D68-417C-9DE4-C9A7BF097D1A}"/>
            </a:ext>
          </a:extLst>
        </cdr:cNvPr>
        <cdr:cNvSpPr txBox="1"/>
      </cdr:nvSpPr>
      <cdr:spPr>
        <a:xfrm xmlns:a="http://schemas.openxmlformats.org/drawingml/2006/main">
          <a:off x="4040638" y="2241412"/>
          <a:ext cx="1727607" cy="181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sv-SE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sv-SE" sz="1200" b="1" dirty="0">
              <a:solidFill>
                <a:schemeClr val="tx1"/>
              </a:solidFill>
            </a:rPr>
            <a:t>Tillväxt</a:t>
          </a:r>
          <a:r>
            <a:rPr lang="sv-SE" sz="1200" b="1" baseline="0" dirty="0">
              <a:solidFill>
                <a:schemeClr val="tx1"/>
              </a:solidFill>
            </a:rPr>
            <a:t> i förädlingsvärde</a:t>
          </a:r>
          <a:endParaRPr lang="sv-SE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0.01611</cdr:x>
      <cdr:y>0.06242</cdr:y>
    </cdr:from>
    <cdr:to>
      <cdr:x>0.04502</cdr:x>
      <cdr:y>0.39135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499EA437-D144-4254-B171-0D2EBF266FB2}"/>
            </a:ext>
          </a:extLst>
        </cdr:cNvPr>
        <cdr:cNvSpPr txBox="1"/>
      </cdr:nvSpPr>
      <cdr:spPr>
        <a:xfrm xmlns:a="http://schemas.openxmlformats.org/drawingml/2006/main" rot="16200000">
          <a:off x="-370265" y="676145"/>
          <a:ext cx="1105278" cy="172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sv-SE" sz="1200" b="1" dirty="0"/>
            <a:t>Lönsamhetsindex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00D33-83F1-9A40-B055-71E0C49A7E4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3EE90-4B95-8B46-8D49-F9DB01108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4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621AE816-6DE0-A34D-8808-02A863D26803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0EEC38E7-FFD5-D548-98F9-B7418091C7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3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2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80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765-7922-494F-AF4D-F704D1E2BB81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51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6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43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07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Vetlanda: Hydro </a:t>
            </a:r>
            <a:r>
              <a:rPr lang="sv-SE" dirty="0" err="1"/>
              <a:t>Extrusion</a:t>
            </a:r>
            <a:r>
              <a:rPr lang="sv-SE" dirty="0"/>
              <a:t> Sweden AB -126 anställda, </a:t>
            </a:r>
            <a:r>
              <a:rPr lang="sv-SE" dirty="0" err="1"/>
              <a:t>NorDan</a:t>
            </a:r>
            <a:r>
              <a:rPr lang="sv-SE" dirty="0"/>
              <a:t> AB -94 anställda</a:t>
            </a:r>
          </a:p>
          <a:p>
            <a:r>
              <a:rPr lang="sv-SE" dirty="0"/>
              <a:t>Sävsjö: Smålandsvillan AB -158 anställda, PMC Cylinders AB -79 anställda  </a:t>
            </a:r>
          </a:p>
          <a:p>
            <a:r>
              <a:rPr lang="sv-SE" dirty="0"/>
              <a:t>Aneby: HAGS Aneby AB -135 anställda, </a:t>
            </a:r>
            <a:r>
              <a:rPr lang="sv-SE" dirty="0" err="1"/>
              <a:t>Fläktgroup</a:t>
            </a:r>
            <a:r>
              <a:rPr lang="sv-SE" dirty="0"/>
              <a:t> Sweden AB -81anställda</a:t>
            </a:r>
          </a:p>
          <a:p>
            <a:r>
              <a:rPr lang="sv-SE" dirty="0"/>
              <a:t>Vaggeryd: </a:t>
            </a:r>
            <a:r>
              <a:rPr lang="sv-SE" dirty="0" err="1"/>
              <a:t>One</a:t>
            </a:r>
            <a:r>
              <a:rPr lang="sv-SE" dirty="0"/>
              <a:t> Partner Group GGVV AB -71 anställda, AQ </a:t>
            </a:r>
            <a:r>
              <a:rPr lang="sv-SE" dirty="0" err="1"/>
              <a:t>Enclosure</a:t>
            </a:r>
            <a:r>
              <a:rPr lang="sv-SE" dirty="0"/>
              <a:t> Systems AB -57 anställda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37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7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QV220117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14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Gnosjö: Hög lönsamhet år 2020 </a:t>
            </a:r>
            <a:r>
              <a:rPr lang="sv-SE" dirty="0" err="1"/>
              <a:t>pga</a:t>
            </a:r>
            <a:r>
              <a:rPr lang="sv-SE" dirty="0"/>
              <a:t> stor påverkan och bra resultat av Thule Sweden AB, bolaget har 440 anställda år 2020.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765-7922-494F-AF4D-F704D1E2BB81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935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Vaggeryd: Berendsen textil AB, </a:t>
            </a:r>
            <a:r>
              <a:rPr lang="sv-SE" dirty="0" err="1"/>
              <a:t>Stacke</a:t>
            </a:r>
            <a:r>
              <a:rPr lang="sv-SE" dirty="0"/>
              <a:t> hydraulik AB och </a:t>
            </a:r>
            <a:r>
              <a:rPr lang="sv-SE" dirty="0" err="1"/>
              <a:t>Scandbio</a:t>
            </a:r>
            <a:r>
              <a:rPr lang="sv-SE" dirty="0"/>
              <a:t> AB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54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98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Kalmar län: Några av de företagen som minskar mest i anställda under tidsperioden: </a:t>
            </a:r>
          </a:p>
          <a:p>
            <a:r>
              <a:rPr lang="sv-SE" dirty="0"/>
              <a:t>OKG AB -325 anställda, </a:t>
            </a:r>
            <a:r>
              <a:rPr lang="sv-SE" dirty="0" err="1"/>
              <a:t>Lernia</a:t>
            </a:r>
            <a:r>
              <a:rPr lang="sv-SE" dirty="0"/>
              <a:t> Bemanning -470 anställda, AB </a:t>
            </a:r>
            <a:r>
              <a:rPr lang="sv-SE" dirty="0" err="1"/>
              <a:t>Alpache</a:t>
            </a:r>
            <a:r>
              <a:rPr lang="sv-SE" dirty="0"/>
              <a:t> Coaching &amp; </a:t>
            </a:r>
            <a:r>
              <a:rPr lang="sv-SE" dirty="0" err="1"/>
              <a:t>Education</a:t>
            </a:r>
            <a:r>
              <a:rPr lang="sv-SE" dirty="0"/>
              <a:t> -234 anställda, Överums Bruk AB -168 anställda.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45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765-7922-494F-AF4D-F704D1E2BB81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812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4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00F66-B6BA-4CC0-99B1-3FE0D4053C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06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00F66-B6BA-4CC0-99B1-3FE0D4053C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885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Livsmedelsind</a:t>
            </a:r>
            <a:r>
              <a:rPr lang="sv-SE" dirty="0"/>
              <a:t>: </a:t>
            </a:r>
            <a:r>
              <a:rPr lang="sv-SE" dirty="0" err="1"/>
              <a:t>Tulip</a:t>
            </a:r>
            <a:r>
              <a:rPr lang="sv-SE" dirty="0"/>
              <a:t> K-pack AB -57 anställda, Atria Sverige AB -54 anställda, Sörensens Livs AB -46 anställda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Metallvaruind</a:t>
            </a:r>
            <a:r>
              <a:rPr lang="sv-SE" dirty="0"/>
              <a:t>: </a:t>
            </a:r>
            <a:r>
              <a:rPr lang="sv-SE" dirty="0" err="1"/>
              <a:t>Fläktgroup</a:t>
            </a:r>
            <a:r>
              <a:rPr lang="sv-SE" dirty="0"/>
              <a:t> Sweden AB -81 anställda, Port System 2000 AB -56 anställda, AQ </a:t>
            </a:r>
            <a:r>
              <a:rPr lang="sv-SE" dirty="0" err="1"/>
              <a:t>Enclosure</a:t>
            </a:r>
            <a:r>
              <a:rPr lang="sv-SE" dirty="0"/>
              <a:t> Systems AB -44 anställda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Trävaruind</a:t>
            </a:r>
            <a:r>
              <a:rPr lang="sv-SE" dirty="0"/>
              <a:t>: Hillerstorp Trä AB minskar i anställda varje år under perioden men år 2019 byter de SNI kod till Partihandel. År 2020 är de 94 anställda, Nordan AB -94 anställda, Tranås Skolmöbler AB -72 anställda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00F66-B6BA-4CC0-99B1-3FE0D4053C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93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IT/Telekom: EVRY Sweden AB +150 anställda, </a:t>
            </a:r>
            <a:r>
              <a:rPr lang="sv-SE" dirty="0" err="1"/>
              <a:t>Consid</a:t>
            </a:r>
            <a:r>
              <a:rPr lang="sv-SE" dirty="0"/>
              <a:t> AB +62 anställda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00F66-B6BA-4CC0-99B1-3FE0D4053C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02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Lönsamhet 2020: </a:t>
            </a:r>
          </a:p>
          <a:p>
            <a:r>
              <a:rPr lang="sv-SE" dirty="0"/>
              <a:t>Fastigheter: </a:t>
            </a:r>
            <a:r>
              <a:rPr lang="sv-SE" dirty="0" err="1"/>
              <a:t>Perrogilah</a:t>
            </a:r>
            <a:r>
              <a:rPr lang="sv-SE" dirty="0"/>
              <a:t> </a:t>
            </a:r>
            <a:r>
              <a:rPr lang="sv-SE" dirty="0" err="1"/>
              <a:t>Invest</a:t>
            </a:r>
            <a:r>
              <a:rPr lang="sv-SE" dirty="0"/>
              <a:t> AB (0 anställda), Bostadsaktiebolaget Vätterhem (195 anställda)</a:t>
            </a:r>
          </a:p>
          <a:p>
            <a:r>
              <a:rPr lang="sv-SE" dirty="0"/>
              <a:t>Partihandel: VMS Group AB (72 anställda) Baby Björn AB (82 anställda)</a:t>
            </a:r>
          </a:p>
          <a:p>
            <a:r>
              <a:rPr lang="sv-SE" dirty="0"/>
              <a:t>Besöksnäring: Scandic Hotells AB, King </a:t>
            </a:r>
            <a:r>
              <a:rPr lang="sv-SE" dirty="0" err="1"/>
              <a:t>Food</a:t>
            </a:r>
            <a:r>
              <a:rPr lang="sv-SE" dirty="0"/>
              <a:t> AB, Hotell Högland AB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00F66-B6BA-4CC0-99B1-3FE0D4053CD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809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22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274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70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278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1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2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596"/>
              </a:spcBef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358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21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75765-7922-494F-AF4D-F704D1E2BB81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263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609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75765-7922-494F-AF4D-F704D1E2BB81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9551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75765-7922-494F-AF4D-F704D1E2BB81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547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75765-7922-494F-AF4D-F704D1E2BB81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122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75765-7922-494F-AF4D-F704D1E2BB81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2958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6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3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C38E7-FFD5-D548-98F9-B7418091C7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765-7922-494F-AF4D-F704D1E2BB81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85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9"/>
            <a:ext cx="7772400" cy="1101725"/>
          </a:xfrm>
        </p:spPr>
        <p:txBody>
          <a:bodyPr anchor="b">
            <a:noAutofit/>
          </a:bodyPr>
          <a:lstStyle>
            <a:lvl1pPr algn="ctr">
              <a:defRPr sz="3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85070"/>
            <a:ext cx="7772400" cy="394123"/>
          </a:xfrm>
        </p:spPr>
        <p:txBody>
          <a:bodyPr>
            <a:noAutofit/>
          </a:bodyPr>
          <a:lstStyle>
            <a:lvl1pPr marL="0" indent="0" algn="ctr">
              <a:buNone/>
              <a:defRPr sz="1400" spc="20" baseline="0">
                <a:solidFill>
                  <a:srgbClr val="3095B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317876"/>
            <a:ext cx="7772400" cy="474687"/>
          </a:xfrm>
        </p:spPr>
        <p:txBody>
          <a:bodyPr>
            <a:noAutofit/>
          </a:bodyPr>
          <a:lstStyle>
            <a:lvl1pPr marL="0" indent="0" algn="ctr">
              <a:lnSpc>
                <a:spcPts val="1340"/>
              </a:lnSpc>
              <a:spcAft>
                <a:spcPts val="0"/>
              </a:spcAft>
              <a:buNone/>
              <a:defRPr sz="1200" spc="20">
                <a:solidFill>
                  <a:srgbClr val="00517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NAME, TITLE</a:t>
            </a:r>
            <a:br>
              <a:rPr lang="en-US"/>
            </a:br>
            <a:r>
              <a:rPr lang="en-US"/>
              <a:t>DATE</a:t>
            </a:r>
            <a:br>
              <a:rPr lang="en-US"/>
            </a:br>
            <a:endParaRPr lang="en-US"/>
          </a:p>
        </p:txBody>
      </p:sp>
      <p:pic>
        <p:nvPicPr>
          <p:cNvPr id="10" name="Picture 9" descr="DB_WORDMARK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959" y="4662418"/>
            <a:ext cx="1386082" cy="203337"/>
          </a:xfrm>
          <a:prstGeom prst="rect">
            <a:avLst/>
          </a:prstGeom>
        </p:spPr>
      </p:pic>
      <p:sp>
        <p:nvSpPr>
          <p:cNvPr id="2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13404" y="4829708"/>
            <a:ext cx="2957945" cy="195505"/>
          </a:xfrm>
        </p:spPr>
        <p:txBody>
          <a:bodyPr lIns="0" rIns="0" anchor="ctr"/>
          <a:lstStyle>
            <a:lvl1pPr marL="0" indent="0" algn="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defRPr>
            </a:lvl1pPr>
            <a:lvl2pPr marL="329184" indent="0">
              <a:buNone/>
              <a:defRPr/>
            </a:lvl2pPr>
            <a:lvl3pPr marL="621792" indent="0">
              <a:buNone/>
              <a:defRPr/>
            </a:lvl3pPr>
            <a:lvl4pPr marL="914400" indent="0">
              <a:buNone/>
              <a:defRPr/>
            </a:lvl4pPr>
            <a:lvl5pPr marL="1234440" indent="0">
              <a:buNone/>
              <a:defRPr/>
            </a:lvl5pPr>
          </a:lstStyle>
          <a:p>
            <a:pPr lvl="0"/>
            <a:r>
              <a:rPr lang="en-US"/>
              <a:t>PUBLIC or INTERNAL USE ONLY or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42986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with Subhead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21138"/>
            <a:ext cx="4013200" cy="309515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78238"/>
            <a:ext cx="4013200" cy="34290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10100" y="1416750"/>
            <a:ext cx="4013200" cy="3099541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610100" y="1073850"/>
            <a:ext cx="4013200" cy="34290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648758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with Subhead2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476256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35467"/>
            <a:ext cx="4013200" cy="309515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92567"/>
            <a:ext cx="4013200" cy="34290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10100" y="1631079"/>
            <a:ext cx="4013200" cy="3099541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610100" y="1288179"/>
            <a:ext cx="4013200" cy="34290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82631"/>
            <a:ext cx="8229600" cy="3429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page subhead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4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Column Light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648758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9163"/>
            <a:ext cx="26670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25800" y="919163"/>
            <a:ext cx="26670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007100" y="919163"/>
            <a:ext cx="26670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4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Column with Subhead2 Light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232150" y="1635467"/>
            <a:ext cx="2667000" cy="309515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232150" y="1292567"/>
            <a:ext cx="2667000" cy="34290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57200" y="1635467"/>
            <a:ext cx="2667000" cy="309515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92567"/>
            <a:ext cx="2667000" cy="34290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476256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682631"/>
            <a:ext cx="8229600" cy="3429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page subhead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994400" y="1635467"/>
            <a:ext cx="2667000" cy="309515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994400" y="1292567"/>
            <a:ext cx="2667000" cy="34290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Column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648758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57200" y="919163"/>
            <a:ext cx="19812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540000" y="919163"/>
            <a:ext cx="19812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622800" y="919163"/>
            <a:ext cx="19812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705600" y="919163"/>
            <a:ext cx="19812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Column with Subhead2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457200" y="1866122"/>
            <a:ext cx="1981200" cy="2864498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92566"/>
            <a:ext cx="1981200" cy="573556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subhead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476256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82631"/>
            <a:ext cx="8229600" cy="3429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page subhead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733592" y="1866122"/>
            <a:ext cx="1981200" cy="2864498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733592" y="1292566"/>
            <a:ext cx="1981200" cy="573556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subhead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2556586" y="1866122"/>
            <a:ext cx="1981200" cy="2864498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556586" y="1292566"/>
            <a:ext cx="1981200" cy="573556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subhead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649751" y="1866122"/>
            <a:ext cx="1981200" cy="2864498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649751" y="1292566"/>
            <a:ext cx="1981200" cy="573556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subhead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Quarter Page Text Box Light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648758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919163"/>
            <a:ext cx="2667000" cy="3813703"/>
          </a:xfrm>
        </p:spPr>
        <p:txBody>
          <a:bodyPr/>
          <a:lstStyle>
            <a:lvl1pPr>
              <a:defRPr baseline="0"/>
            </a:lvl1pPr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25800" y="919163"/>
            <a:ext cx="54610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0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Quarter Page Text Box with Subhead2 Light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25800" y="1292567"/>
            <a:ext cx="5461000" cy="342900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225800" y="1635467"/>
            <a:ext cx="5461000" cy="3097400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476256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82631"/>
            <a:ext cx="8229600" cy="3429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page subhead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35467"/>
            <a:ext cx="2667000" cy="309515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292567"/>
            <a:ext cx="2667000" cy="3429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0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Quarter Page Text Box Light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919163"/>
            <a:ext cx="54610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648758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19800" y="919163"/>
            <a:ext cx="26670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Quarter Page Text Box with Subhead2 Light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92567"/>
            <a:ext cx="5461000" cy="342900"/>
          </a:xfrm>
        </p:spPr>
        <p:txBody>
          <a:bodyPr anchor="b" anchorCtr="0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57200" y="1635467"/>
            <a:ext cx="5461000" cy="3097400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476256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82631"/>
            <a:ext cx="8229600" cy="3429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page subhead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19800" y="1635467"/>
            <a:ext cx="2667000" cy="309515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19800" y="1292567"/>
            <a:ext cx="2667000" cy="3429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 with Compete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9"/>
            <a:ext cx="7772400" cy="1101725"/>
          </a:xfrm>
        </p:spPr>
        <p:txBody>
          <a:bodyPr anchor="b">
            <a:noAutofit/>
          </a:bodyPr>
          <a:lstStyle>
            <a:lvl1pPr algn="ctr">
              <a:defRPr sz="3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85070"/>
            <a:ext cx="7772400" cy="394123"/>
          </a:xfrm>
        </p:spPr>
        <p:txBody>
          <a:bodyPr>
            <a:noAutofit/>
          </a:bodyPr>
          <a:lstStyle>
            <a:lvl1pPr marL="0" indent="0" algn="ctr">
              <a:buNone/>
              <a:defRPr sz="1400" spc="20" baseline="0">
                <a:solidFill>
                  <a:srgbClr val="3095B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317876"/>
            <a:ext cx="7772400" cy="474687"/>
          </a:xfrm>
        </p:spPr>
        <p:txBody>
          <a:bodyPr>
            <a:noAutofit/>
          </a:bodyPr>
          <a:lstStyle>
            <a:lvl1pPr marL="0" indent="0" algn="ctr">
              <a:lnSpc>
                <a:spcPts val="1340"/>
              </a:lnSpc>
              <a:spcAft>
                <a:spcPts val="0"/>
              </a:spcAft>
              <a:buNone/>
              <a:defRPr sz="1200" spc="20">
                <a:solidFill>
                  <a:srgbClr val="00517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NAME, TITLE</a:t>
            </a:r>
            <a:br>
              <a:rPr lang="en-US"/>
            </a:br>
            <a:r>
              <a:rPr lang="en-US"/>
              <a:t>DATE</a:t>
            </a:r>
            <a:br>
              <a:rPr lang="en-US"/>
            </a:b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13404" y="4829708"/>
            <a:ext cx="2957945" cy="195505"/>
          </a:xfrm>
        </p:spPr>
        <p:txBody>
          <a:bodyPr lIns="0" rIns="0" anchor="ctr"/>
          <a:lstStyle>
            <a:lvl1pPr marL="0" indent="0" algn="r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Gill Sans MT"/>
                <a:cs typeface="Gill Sans MT"/>
              </a:defRPr>
            </a:lvl1pPr>
            <a:lvl2pPr marL="329184" indent="0">
              <a:buNone/>
              <a:defRPr/>
            </a:lvl2pPr>
            <a:lvl3pPr marL="621792" indent="0">
              <a:buNone/>
              <a:defRPr/>
            </a:lvl3pPr>
            <a:lvl4pPr marL="914400" indent="0">
              <a:buNone/>
              <a:defRPr/>
            </a:lvl4pPr>
            <a:lvl5pPr marL="1234440" indent="0">
              <a:buNone/>
              <a:defRPr/>
            </a:lvl5pPr>
          </a:lstStyle>
          <a:p>
            <a:pPr lvl="0"/>
            <a:r>
              <a:rPr lang="en-US"/>
              <a:t>PUBLIC or INTERNAL USE ONLY or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098" y="4572841"/>
            <a:ext cx="4640481" cy="454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48" y="5151887"/>
            <a:ext cx="4636008" cy="451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23" y="5603824"/>
            <a:ext cx="4636008" cy="451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23" y="6055760"/>
            <a:ext cx="4636008" cy="451937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48" y="6507696"/>
            <a:ext cx="4636008" cy="452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296887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29688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3169228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3737957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296887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Fus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296887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988261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73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ategy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06213" y="1295400"/>
            <a:ext cx="6156587" cy="406400"/>
            <a:chOff x="2174613" y="1485900"/>
            <a:chExt cx="6156587" cy="406400"/>
          </a:xfrm>
        </p:grpSpPr>
        <p:sp>
          <p:nvSpPr>
            <p:cNvPr id="8" name="Rectangle 7"/>
            <p:cNvSpPr/>
            <p:nvPr/>
          </p:nvSpPr>
          <p:spPr>
            <a:xfrm>
              <a:off x="4394200" y="1485900"/>
              <a:ext cx="2552700" cy="406400"/>
            </a:xfrm>
            <a:prstGeom prst="rect">
              <a:avLst/>
            </a:prstGeom>
            <a:solidFill>
              <a:srgbClr val="005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74613" y="1611283"/>
              <a:ext cx="6156587" cy="27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171">
                <a:lnSpc>
                  <a:spcPts val="1240"/>
                </a:lnSpc>
              </a:pPr>
              <a:r>
                <a:rPr lang="en-US" sz="2000" spc="50">
                  <a:solidFill>
                    <a:srgbClr val="005172"/>
                  </a:solidFill>
                  <a:latin typeface="Gill Sans MT"/>
                  <a:cs typeface="Gill Sans MT"/>
                </a:rPr>
                <a:t>WE WILL BE ONE  </a:t>
              </a:r>
              <a:r>
                <a:rPr lang="en-US" sz="2000" spc="50">
                  <a:solidFill>
                    <a:schemeClr val="bg1"/>
                  </a:solidFill>
                  <a:latin typeface="Gill Sans MT"/>
                  <a:cs typeface="Gill Sans MT"/>
                </a:rPr>
                <a:t>GLOBAL COMPANY </a:t>
              </a: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794478" y="1816100"/>
            <a:ext cx="6536718" cy="406400"/>
            <a:chOff x="2174612" y="2006600"/>
            <a:chExt cx="6536718" cy="406400"/>
          </a:xfrm>
        </p:grpSpPr>
        <p:sp>
          <p:nvSpPr>
            <p:cNvPr id="11" name="Rectangle 10"/>
            <p:cNvSpPr/>
            <p:nvPr/>
          </p:nvSpPr>
          <p:spPr>
            <a:xfrm>
              <a:off x="3784600" y="2006600"/>
              <a:ext cx="3365500" cy="406400"/>
            </a:xfrm>
            <a:prstGeom prst="rect">
              <a:avLst/>
            </a:prstGeom>
            <a:solidFill>
              <a:srgbClr val="72B0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4612" y="2121592"/>
              <a:ext cx="6536718" cy="27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171">
                <a:lnSpc>
                  <a:spcPts val="1240"/>
                </a:lnSpc>
              </a:pPr>
              <a:r>
                <a:rPr lang="en-US" sz="2000" spc="50">
                  <a:solidFill>
                    <a:srgbClr val="72B055"/>
                  </a:solidFill>
                  <a:latin typeface="Gill Sans MT"/>
                  <a:cs typeface="Gill Sans MT"/>
                </a:rPr>
                <a:t>DELIVERING</a:t>
              </a:r>
              <a:r>
                <a:rPr lang="en-US" sz="2000" spc="50">
                  <a:solidFill>
                    <a:schemeClr val="bg1"/>
                  </a:solidFill>
                  <a:latin typeface="Gill Sans MT"/>
                  <a:cs typeface="Gill Sans MT"/>
                </a:rPr>
                <a:t>  INDISPENSABLE CONTENT</a:t>
              </a: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1569178" y="2349500"/>
            <a:ext cx="5593622" cy="406400"/>
            <a:chOff x="2530212" y="2540000"/>
            <a:chExt cx="5593622" cy="406400"/>
          </a:xfrm>
        </p:grpSpPr>
        <p:sp>
          <p:nvSpPr>
            <p:cNvPr id="14" name="Rectangle 13"/>
            <p:cNvSpPr/>
            <p:nvPr/>
          </p:nvSpPr>
          <p:spPr>
            <a:xfrm>
              <a:off x="3962400" y="2540000"/>
              <a:ext cx="2768600" cy="406400"/>
            </a:xfrm>
            <a:prstGeom prst="rect">
              <a:avLst/>
            </a:prstGeom>
            <a:solidFill>
              <a:srgbClr val="642F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0212" y="2654992"/>
              <a:ext cx="5593622" cy="27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171">
                <a:lnSpc>
                  <a:spcPts val="1240"/>
                </a:lnSpc>
              </a:pPr>
              <a:r>
                <a:rPr lang="en-US" sz="2000" spc="50">
                  <a:solidFill>
                    <a:srgbClr val="642F6C"/>
                  </a:solidFill>
                  <a:latin typeface="Gill Sans MT"/>
                  <a:cs typeface="Gill Sans MT"/>
                </a:rPr>
                <a:t>THROUGH</a:t>
              </a:r>
              <a:r>
                <a:rPr lang="en-US" sz="2000" spc="50">
                  <a:solidFill>
                    <a:schemeClr val="bg1"/>
                  </a:solidFill>
                  <a:latin typeface="Gill Sans MT"/>
                  <a:cs typeface="Gill Sans MT"/>
                </a:rPr>
                <a:t>  MODERN CHANNELS</a:t>
              </a: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373056" y="2895600"/>
            <a:ext cx="6158043" cy="406400"/>
            <a:chOff x="2530212" y="3086100"/>
            <a:chExt cx="6158043" cy="406400"/>
          </a:xfrm>
        </p:grpSpPr>
        <p:sp>
          <p:nvSpPr>
            <p:cNvPr id="17" name="Rectangle 16"/>
            <p:cNvSpPr/>
            <p:nvPr/>
          </p:nvSpPr>
          <p:spPr>
            <a:xfrm>
              <a:off x="3822700" y="3086100"/>
              <a:ext cx="3111500" cy="406400"/>
            </a:xfrm>
            <a:prstGeom prst="rect">
              <a:avLst/>
            </a:prstGeom>
            <a:solidFill>
              <a:srgbClr val="00B2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30212" y="3211483"/>
              <a:ext cx="6158043" cy="27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171">
                <a:lnSpc>
                  <a:spcPts val="1240"/>
                </a:lnSpc>
              </a:pPr>
              <a:r>
                <a:rPr lang="en-US" sz="2000" spc="50">
                  <a:solidFill>
                    <a:srgbClr val="00B2A9"/>
                  </a:solidFill>
                  <a:latin typeface="Gill Sans MT"/>
                  <a:cs typeface="Gill Sans MT"/>
                </a:rPr>
                <a:t>TO SERVE</a:t>
              </a:r>
              <a:r>
                <a:rPr lang="en-US" sz="2000" spc="50">
                  <a:solidFill>
                    <a:schemeClr val="bg1"/>
                  </a:solidFill>
                  <a:latin typeface="Gill Sans MT"/>
                  <a:cs typeface="Gill Sans MT"/>
                </a:rPr>
                <a:t>  NEW CUSTOMER NEEDS</a:t>
              </a: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433256" y="3416300"/>
            <a:ext cx="7097843" cy="406400"/>
            <a:chOff x="2530212" y="3606800"/>
            <a:chExt cx="7097843" cy="406400"/>
          </a:xfrm>
        </p:grpSpPr>
        <p:sp>
          <p:nvSpPr>
            <p:cNvPr id="20" name="Rectangle 19"/>
            <p:cNvSpPr/>
            <p:nvPr/>
          </p:nvSpPr>
          <p:spPr>
            <a:xfrm>
              <a:off x="4000500" y="3606800"/>
              <a:ext cx="3886200" cy="406400"/>
            </a:xfrm>
            <a:prstGeom prst="rect">
              <a:avLst/>
            </a:prstGeom>
            <a:solidFill>
              <a:srgbClr val="3095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30212" y="3732183"/>
              <a:ext cx="7097843" cy="27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171">
                <a:lnSpc>
                  <a:spcPts val="1240"/>
                </a:lnSpc>
              </a:pPr>
              <a:r>
                <a:rPr lang="en-US" sz="2000" spc="50">
                  <a:solidFill>
                    <a:srgbClr val="3095B4"/>
                  </a:solidFill>
                  <a:latin typeface="Gill Sans MT"/>
                  <a:cs typeface="Gill Sans MT"/>
                </a:rPr>
                <a:t>WITH OUR  </a:t>
              </a:r>
              <a:r>
                <a:rPr lang="en-US" sz="2000" spc="50">
                  <a:solidFill>
                    <a:schemeClr val="bg1"/>
                  </a:solidFill>
                  <a:latin typeface="Gill Sans MT"/>
                  <a:cs typeface="Gill Sans MT"/>
                </a:rPr>
                <a:t>FORWARD-LEANING CULTURE</a:t>
              </a:r>
            </a:p>
          </p:txBody>
        </p:sp>
      </p:grpSp>
      <p:pic>
        <p:nvPicPr>
          <p:cNvPr id="22" name="Picture 21" descr="DB_AMPERSAND_Panton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720" y="2116783"/>
            <a:ext cx="631480" cy="858470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flipH="1">
            <a:off x="5923024" y="2611367"/>
            <a:ext cx="1392176" cy="0"/>
          </a:xfrm>
          <a:prstGeom prst="line">
            <a:avLst/>
          </a:prstGeom>
          <a:ln w="19050" cmpd="sng">
            <a:solidFill>
              <a:srgbClr val="3095B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7331196" y="1889246"/>
            <a:ext cx="1336554" cy="1336554"/>
          </a:xfrm>
          <a:prstGeom prst="ellipse">
            <a:avLst/>
          </a:prstGeom>
          <a:noFill/>
          <a:ln>
            <a:solidFill>
              <a:srgbClr val="3095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5923024" y="1295401"/>
            <a:ext cx="0" cy="2527299"/>
          </a:xfrm>
          <a:prstGeom prst="line">
            <a:avLst/>
          </a:prstGeom>
          <a:ln w="19050" cmpd="sng">
            <a:solidFill>
              <a:srgbClr val="3095B4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197" y="1707820"/>
            <a:ext cx="1182375" cy="16058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665903" y="1631634"/>
            <a:ext cx="1747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3095B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230528" y="1631634"/>
            <a:ext cx="1747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3095B4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5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5651" y="96107"/>
            <a:ext cx="8943398" cy="4946899"/>
          </a:xfrm>
          <a:prstGeom prst="rect">
            <a:avLst/>
          </a:prstGeom>
          <a:solidFill>
            <a:srgbClr val="309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9"/>
            <a:ext cx="7772400" cy="1101725"/>
          </a:xfrm>
        </p:spPr>
        <p:txBody>
          <a:bodyPr anchor="b">
            <a:no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85070"/>
            <a:ext cx="7772400" cy="394123"/>
          </a:xfrm>
        </p:spPr>
        <p:txBody>
          <a:bodyPr>
            <a:noAutofit/>
          </a:bodyPr>
          <a:lstStyle>
            <a:lvl1pPr marL="0" indent="0" algn="ctr">
              <a:buNone/>
              <a:defRPr sz="1400" spc="2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317876"/>
            <a:ext cx="7772400" cy="474687"/>
          </a:xfrm>
        </p:spPr>
        <p:txBody>
          <a:bodyPr>
            <a:noAutofit/>
          </a:bodyPr>
          <a:lstStyle>
            <a:lvl1pPr marL="0" indent="0" algn="ctr">
              <a:lnSpc>
                <a:spcPts val="1340"/>
              </a:lnSpc>
              <a:spcAft>
                <a:spcPts val="0"/>
              </a:spcAft>
              <a:buNone/>
              <a:defRPr sz="1200" spc="2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NAME, TITLE</a:t>
            </a:r>
            <a:br>
              <a:rPr lang="en-US"/>
            </a:br>
            <a:r>
              <a:rPr lang="en-US"/>
              <a:t>DATE</a:t>
            </a:r>
            <a:br>
              <a:rPr lang="en-US"/>
            </a:b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13403" y="4792130"/>
            <a:ext cx="2957945" cy="195505"/>
          </a:xfrm>
        </p:spPr>
        <p:txBody>
          <a:bodyPr lIns="0" rIns="0" anchor="ctr"/>
          <a:lstStyle>
            <a:lvl1pPr marL="0" indent="0" algn="r">
              <a:buNone/>
              <a:defRPr sz="900" baseline="0">
                <a:solidFill>
                  <a:schemeClr val="bg1"/>
                </a:solidFill>
                <a:latin typeface="Gill Sans MT"/>
                <a:cs typeface="Gill Sans MT"/>
              </a:defRPr>
            </a:lvl1pPr>
            <a:lvl2pPr marL="329184" indent="0">
              <a:buNone/>
              <a:defRPr/>
            </a:lvl2pPr>
            <a:lvl3pPr marL="621792" indent="0">
              <a:buNone/>
              <a:defRPr/>
            </a:lvl3pPr>
            <a:lvl4pPr marL="914400" indent="0">
              <a:buNone/>
              <a:defRPr/>
            </a:lvl4pPr>
            <a:lvl5pPr marL="1234440" indent="0">
              <a:buNone/>
              <a:defRPr/>
            </a:lvl5pPr>
          </a:lstStyle>
          <a:p>
            <a:pPr lvl="0"/>
            <a:r>
              <a:rPr lang="en-US"/>
              <a:t>PUBLIC or INTERNAL USE ONLY or CONFIDENTIAL</a:t>
            </a:r>
          </a:p>
        </p:txBody>
      </p:sp>
      <p:pic>
        <p:nvPicPr>
          <p:cNvPr id="13" name="Picture 12" descr="DB_WORDMARK_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579" y="4569567"/>
            <a:ext cx="1375965" cy="2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5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rgbClr val="0051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17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3175000"/>
            <a:ext cx="8204200" cy="787400"/>
          </a:xfrm>
        </p:spPr>
        <p:txBody>
          <a:bodyPr anchor="ctr"/>
          <a:lstStyle>
            <a:lvl1pPr marL="0" indent="0" algn="ctr">
              <a:buFont typeface="Arial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NAME, TITLE</a:t>
            </a:r>
            <a:br>
              <a:rPr lang="en-US"/>
            </a:br>
            <a:r>
              <a:rPr lang="en-US"/>
              <a:t>EMAIL</a:t>
            </a:r>
            <a:br>
              <a:rPr lang="en-US"/>
            </a:br>
            <a:r>
              <a:rPr lang="en-US"/>
              <a:t>TWITTER HANDLE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44500" y="2130625"/>
            <a:ext cx="8229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Gill Sans MT"/>
              </a:rPr>
              <a:t>Thank You</a:t>
            </a:r>
            <a:endParaRPr lang="en-US" sz="3400">
              <a:solidFill>
                <a:schemeClr val="bg1"/>
              </a:solidFill>
            </a:endParaRPr>
          </a:p>
        </p:txBody>
      </p:sp>
      <p:pic>
        <p:nvPicPr>
          <p:cNvPr id="8" name="Picture 7" descr="DB_WORDMARK_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316" y="4657249"/>
            <a:ext cx="1375965" cy="2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38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rgbClr val="0051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172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8200" y="95650"/>
            <a:ext cx="7450667" cy="43023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  <a:t>Thank You!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</a:br>
            <a:r>
              <a:rPr kumimoji="0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謝謝</a:t>
            </a:r>
            <a:br>
              <a:rPr kumimoji="0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  <a:t>Dankjewel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  <a:t>merci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</a:br>
            <a:r>
              <a:rPr kumimoji="0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ありがとう</a:t>
            </a:r>
            <a:br>
              <a:rPr kumimoji="0" lang="en-US" altLang="ja-JP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j-ea"/>
                <a:cs typeface="Gill Sans MT"/>
              </a:rPr>
              <a:t>धन्यवाद</a:t>
            </a:r>
            <a:endParaRPr lang="en-US" sz="140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pic>
        <p:nvPicPr>
          <p:cNvPr id="6" name="Picture 5" descr="DB_WORDMARK_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316" y="4657249"/>
            <a:ext cx="1375965" cy="2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41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Slide Light Blue.ALTE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6"/>
            <a:ext cx="8229600" cy="648758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9164"/>
            <a:ext cx="8229600" cy="3813703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56D2A3-3556-D74B-ACCE-3B920A3CBBA3}"/>
              </a:ext>
            </a:extLst>
          </p:cNvPr>
          <p:cNvSpPr txBox="1">
            <a:spLocks/>
          </p:cNvSpPr>
          <p:nvPr userDrawn="1"/>
        </p:nvSpPr>
        <p:spPr>
          <a:xfrm>
            <a:off x="8686800" y="4796898"/>
            <a:ext cx="234565" cy="200170"/>
          </a:xfrm>
          <a:prstGeom prst="rect">
            <a:avLst/>
          </a:prstGeom>
        </p:spPr>
        <p:txBody>
          <a:bodyPr vert="horz" lIns="27432" tIns="45720" rIns="27432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38CA39-A4DF-E64D-A66B-28C3312FC8DB}" type="slidenum">
              <a:rPr lang="en-US" sz="800" smtClean="0">
                <a:solidFill>
                  <a:srgbClr val="3095B4"/>
                </a:solidFill>
                <a:latin typeface="Gill Sans MT" charset="0"/>
                <a:ea typeface="Gill Sans MT" charset="0"/>
                <a:cs typeface="Gill Sans MT" charset="0"/>
              </a:rPr>
              <a:pPr/>
              <a:t>‹#›</a:t>
            </a:fld>
            <a:endParaRPr lang="en-US" sz="800">
              <a:solidFill>
                <a:srgbClr val="3095B4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6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06378"/>
            <a:ext cx="8440341" cy="712789"/>
          </a:xfrm>
          <a:prstGeom prst="rect">
            <a:avLst/>
          </a:prstGeom>
        </p:spPr>
        <p:txBody>
          <a:bodyPr/>
          <a:lstStyle>
            <a:lvl1pPr marL="0" algn="l" defTabSz="685595" rtl="0" eaLnBrk="1" latinLnBrk="0" hangingPunct="1">
              <a:lnSpc>
                <a:spcPct val="70000"/>
              </a:lnSpc>
              <a:defRPr lang="en-US" sz="2699" b="1" kern="0" cap="all" spc="-150" baseline="0" dirty="0">
                <a:solidFill>
                  <a:srgbClr val="024F6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add page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1" y="926539"/>
            <a:ext cx="8447485" cy="149066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4C14AF1-B0C3-D244-AD32-17F03546A8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7674" y="4873375"/>
            <a:ext cx="3075710" cy="200170"/>
          </a:xfrm>
          <a:prstGeom prst="rect">
            <a:avLst/>
          </a:prstGeom>
        </p:spPr>
        <p:txBody>
          <a:bodyPr lIns="0" rIns="0"/>
          <a:lstStyle>
            <a:lvl1pPr>
              <a:defRPr lang="en-US" sz="600" b="0" i="0" kern="1200" dirty="0">
                <a:solidFill>
                  <a:schemeClr val="tx1">
                    <a:tint val="7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</a:lstStyle>
          <a:p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6C6C57-8977-5943-A439-C86B4C908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flipH="1">
            <a:off x="8574881" y="4835129"/>
            <a:ext cx="290141" cy="227504"/>
          </a:xfrm>
          <a:prstGeom prst="rect">
            <a:avLst/>
          </a:prstGeom>
        </p:spPr>
        <p:txBody>
          <a:bodyPr anchor="ctr"/>
          <a:lstStyle>
            <a:lvl1pPr>
              <a:defRPr lang="en-US" sz="750" kern="1200" smtClean="0">
                <a:solidFill>
                  <a:schemeClr val="bg2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82AA6D07-50D8-F34D-9478-8310F8D0C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2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0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06378"/>
            <a:ext cx="8440341" cy="712789"/>
          </a:xfrm>
          <a:prstGeom prst="rect">
            <a:avLst/>
          </a:prstGeom>
        </p:spPr>
        <p:txBody>
          <a:bodyPr/>
          <a:lstStyle>
            <a:lvl1pPr marL="0" algn="l" defTabSz="685595" rtl="0" eaLnBrk="1" latinLnBrk="0" hangingPunct="1">
              <a:lnSpc>
                <a:spcPct val="70000"/>
              </a:lnSpc>
              <a:defRPr lang="en-US" sz="2699" b="1" kern="0" cap="all" spc="-150" baseline="0" dirty="0">
                <a:solidFill>
                  <a:srgbClr val="024F6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add page header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4C14AF1-B0C3-D244-AD32-17F03546A8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710" y="4873375"/>
            <a:ext cx="3075710" cy="200170"/>
          </a:xfrm>
          <a:prstGeom prst="rect">
            <a:avLst/>
          </a:prstGeom>
        </p:spPr>
        <p:txBody>
          <a:bodyPr lIns="0" rIns="0"/>
          <a:lstStyle>
            <a:lvl1pPr>
              <a:defRPr lang="en-US" sz="600" b="0" i="0" kern="1200" dirty="0">
                <a:solidFill>
                  <a:schemeClr val="tx1">
                    <a:tint val="7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</a:lstStyle>
          <a:p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6C6C57-8977-5943-A439-C86B4C908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flipH="1">
            <a:off x="8574881" y="4835129"/>
            <a:ext cx="290141" cy="227504"/>
          </a:xfrm>
          <a:prstGeom prst="rect">
            <a:avLst/>
          </a:prstGeom>
        </p:spPr>
        <p:txBody>
          <a:bodyPr anchor="ctr"/>
          <a:lstStyle>
            <a:lvl1pPr>
              <a:defRPr lang="en-US" sz="750" kern="1200" smtClean="0">
                <a:solidFill>
                  <a:schemeClr val="bg2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82AA6D07-50D8-F34D-9478-8310F8D0C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9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0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ody - no Foot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674" y="206378"/>
            <a:ext cx="8453962" cy="712789"/>
          </a:xfrm>
          <a:prstGeom prst="rect">
            <a:avLst/>
          </a:prstGeom>
        </p:spPr>
        <p:txBody>
          <a:bodyPr/>
          <a:lstStyle>
            <a:lvl1pPr marL="0" algn="l" defTabSz="685595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2699" b="1" i="0" kern="0" cap="all" spc="-150" baseline="0" dirty="0">
                <a:solidFill>
                  <a:srgbClr val="024F6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add page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1084" y="926539"/>
            <a:ext cx="8461118" cy="149066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4C14AF1-B0C3-D244-AD32-17F03546A8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8674" y="4873375"/>
            <a:ext cx="3075710" cy="200170"/>
          </a:xfrm>
          <a:prstGeom prst="rect">
            <a:avLst/>
          </a:prstGeom>
        </p:spPr>
        <p:txBody>
          <a:bodyPr lIns="0" rIns="0"/>
          <a:lstStyle>
            <a:lvl1pPr>
              <a:defRPr lang="en-US" sz="600" b="0" i="0" kern="1200" dirty="0">
                <a:solidFill>
                  <a:schemeClr val="tx1">
                    <a:tint val="7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</a:lstStyle>
          <a:p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6C6C57-8977-5943-A439-C86B4C908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flipH="1">
            <a:off x="8574881" y="4835129"/>
            <a:ext cx="290141" cy="227504"/>
          </a:xfrm>
          <a:prstGeom prst="rect">
            <a:avLst/>
          </a:prstGeom>
        </p:spPr>
        <p:txBody>
          <a:bodyPr anchor="ctr"/>
          <a:lstStyle>
            <a:lvl1pPr>
              <a:defRPr lang="en-US" sz="750" kern="1200" smtClean="0">
                <a:solidFill>
                  <a:schemeClr val="bg2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82AA6D07-50D8-F34D-9478-8310F8D0C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0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Foot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06378"/>
            <a:ext cx="8440341" cy="712789"/>
          </a:xfrm>
          <a:prstGeom prst="rect">
            <a:avLst/>
          </a:prstGeom>
        </p:spPr>
        <p:txBody>
          <a:bodyPr/>
          <a:lstStyle>
            <a:lvl1pPr marL="0" algn="l" defTabSz="685595" rtl="0" eaLnBrk="1" latinLnBrk="0" hangingPunct="1">
              <a:lnSpc>
                <a:spcPct val="70000"/>
              </a:lnSpc>
              <a:defRPr lang="en-US" sz="2699" b="1" kern="0" cap="all" spc="-150" baseline="0" dirty="0">
                <a:solidFill>
                  <a:srgbClr val="024F6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add page header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4C14AF1-B0C3-D244-AD32-17F03546A8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901" y="4873375"/>
            <a:ext cx="3075710" cy="200170"/>
          </a:xfrm>
          <a:prstGeom prst="rect">
            <a:avLst/>
          </a:prstGeom>
        </p:spPr>
        <p:txBody>
          <a:bodyPr lIns="0" rIns="0"/>
          <a:lstStyle>
            <a:lvl1pPr>
              <a:defRPr lang="en-US" sz="600" b="0" i="0" kern="1200" dirty="0">
                <a:solidFill>
                  <a:schemeClr val="tx1">
                    <a:tint val="7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</a:lstStyle>
          <a:p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6C6C57-8977-5943-A439-C86B4C908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flipH="1">
            <a:off x="8574881" y="4835129"/>
            <a:ext cx="290141" cy="227504"/>
          </a:xfrm>
          <a:prstGeom prst="rect">
            <a:avLst/>
          </a:prstGeom>
        </p:spPr>
        <p:txBody>
          <a:bodyPr anchor="ctr"/>
          <a:lstStyle>
            <a:lvl1pPr>
              <a:defRPr lang="en-US" sz="750" kern="1200" smtClean="0">
                <a:solidFill>
                  <a:schemeClr val="bg2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82AA6D07-50D8-F34D-9478-8310F8D0C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87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ody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06378"/>
            <a:ext cx="8440341" cy="71278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add page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1" y="1241385"/>
            <a:ext cx="8440341" cy="149066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ACA3C5-5789-6544-8770-ADE12DF328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1" y="919164"/>
            <a:ext cx="8440341" cy="286232"/>
          </a:xfrm>
        </p:spPr>
        <p:txBody>
          <a:bodyPr anchor="t"/>
          <a:lstStyle>
            <a:lvl1pPr marL="0" indent="0">
              <a:buNone/>
              <a:defRPr cap="all" baseline="0">
                <a:solidFill>
                  <a:schemeClr val="tx2"/>
                </a:solidFill>
              </a:defRPr>
            </a:lvl1pPr>
            <a:lvl2pPr marL="342815" indent="0">
              <a:buNone/>
              <a:defRPr cap="all" baseline="0">
                <a:solidFill>
                  <a:schemeClr val="tx2"/>
                </a:solidFill>
              </a:defRPr>
            </a:lvl2pPr>
            <a:lvl3pPr marL="685628" indent="0">
              <a:buNone/>
              <a:defRPr cap="all" baseline="0">
                <a:solidFill>
                  <a:schemeClr val="tx2"/>
                </a:solidFill>
              </a:defRPr>
            </a:lvl3pPr>
            <a:lvl4pPr marL="1028443" indent="0">
              <a:buNone/>
              <a:defRPr cap="all" baseline="0">
                <a:solidFill>
                  <a:schemeClr val="tx2"/>
                </a:solidFill>
              </a:defRPr>
            </a:lvl4pPr>
            <a:lvl5pPr marL="1371257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SUBHEAD HERE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3B20F83-8777-7B40-A58B-4B82CAE430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901" y="4873375"/>
            <a:ext cx="3075710" cy="200170"/>
          </a:xfrm>
          <a:prstGeom prst="rect">
            <a:avLst/>
          </a:prstGeom>
        </p:spPr>
        <p:txBody>
          <a:bodyPr lIns="0" rIns="0"/>
          <a:lstStyle>
            <a:lvl1pPr>
              <a:defRPr lang="en-US" sz="600" b="0" i="0" kern="1200" dirty="0">
                <a:solidFill>
                  <a:schemeClr val="tx1">
                    <a:tint val="7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AC14B-BD68-8747-849E-0086320521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flipH="1">
            <a:off x="8574881" y="4835129"/>
            <a:ext cx="290141" cy="227504"/>
          </a:xfrm>
          <a:prstGeom prst="rect">
            <a:avLst/>
          </a:prstGeom>
        </p:spPr>
        <p:txBody>
          <a:bodyPr anchor="ctr"/>
          <a:lstStyle>
            <a:lvl1pPr>
              <a:defRPr lang="en-US" sz="750" kern="1200" smtClean="0">
                <a:solidFill>
                  <a:srgbClr val="3095B4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82AA6D07-50D8-F34D-9478-8310F8D0C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2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06378"/>
            <a:ext cx="8440341" cy="7127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18EE3-2D91-7A44-B6DA-69D787CB7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901" y="4943331"/>
            <a:ext cx="8440341" cy="200170"/>
          </a:xfrm>
          <a:prstGeom prst="rect">
            <a:avLst/>
          </a:prstGeom>
        </p:spPr>
        <p:txBody>
          <a:bodyPr/>
          <a:lstStyle>
            <a:lvl1pPr>
              <a:defRPr lang="en-US" sz="600" b="0" i="0" kern="1200" dirty="0">
                <a:solidFill>
                  <a:schemeClr val="tx1">
                    <a:tint val="7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0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ody - Righ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1" y="206378"/>
            <a:ext cx="8440341" cy="712789"/>
          </a:xfrm>
          <a:prstGeom prst="rect">
            <a:avLst/>
          </a:prstGeom>
        </p:spPr>
        <p:txBody>
          <a:bodyPr/>
          <a:lstStyle>
            <a:lvl1pPr marL="0" algn="r" defTabSz="685595" rtl="0" eaLnBrk="1" latinLnBrk="0" hangingPunct="1">
              <a:lnSpc>
                <a:spcPct val="70000"/>
              </a:lnSpc>
              <a:defRPr lang="en-US" sz="2699" b="1" kern="0" cap="all" spc="-150" baseline="0" dirty="0">
                <a:solidFill>
                  <a:srgbClr val="024F6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add page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2901" y="926539"/>
            <a:ext cx="8447485" cy="1490664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4C14AF1-B0C3-D244-AD32-17F03546A8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901" y="4873375"/>
            <a:ext cx="3075710" cy="200170"/>
          </a:xfrm>
          <a:prstGeom prst="rect">
            <a:avLst/>
          </a:prstGeom>
        </p:spPr>
        <p:txBody>
          <a:bodyPr lIns="0" rIns="0"/>
          <a:lstStyle>
            <a:lvl1pPr>
              <a:defRPr lang="en-US" sz="600" b="0" i="0" kern="1200" dirty="0">
                <a:solidFill>
                  <a:schemeClr val="tx1">
                    <a:tint val="7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</a:lstStyle>
          <a:p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6C6C57-8977-5943-A439-C86B4C908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flipH="1">
            <a:off x="8574881" y="4835129"/>
            <a:ext cx="290141" cy="227504"/>
          </a:xfrm>
          <a:prstGeom prst="rect">
            <a:avLst/>
          </a:prstGeom>
        </p:spPr>
        <p:txBody>
          <a:bodyPr anchor="ctr"/>
          <a:lstStyle>
            <a:lvl1pPr>
              <a:defRPr lang="en-US" sz="750" kern="1200" smtClean="0">
                <a:solidFill>
                  <a:schemeClr val="bg2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82AA6D07-50D8-F34D-9478-8310F8D0C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4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ight Blue with Compete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rgbClr val="309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9"/>
            <a:ext cx="7772400" cy="1101725"/>
          </a:xfrm>
        </p:spPr>
        <p:txBody>
          <a:bodyPr anchor="b">
            <a:no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85070"/>
            <a:ext cx="7772400" cy="394123"/>
          </a:xfrm>
        </p:spPr>
        <p:txBody>
          <a:bodyPr>
            <a:noAutofit/>
          </a:bodyPr>
          <a:lstStyle>
            <a:lvl1pPr marL="0" indent="0" algn="ctr">
              <a:buNone/>
              <a:defRPr sz="1400" spc="2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317876"/>
            <a:ext cx="7772400" cy="474687"/>
          </a:xfrm>
        </p:spPr>
        <p:txBody>
          <a:bodyPr>
            <a:noAutofit/>
          </a:bodyPr>
          <a:lstStyle>
            <a:lvl1pPr marL="0" indent="0" algn="ctr">
              <a:lnSpc>
                <a:spcPts val="1340"/>
              </a:lnSpc>
              <a:spcAft>
                <a:spcPts val="0"/>
              </a:spcAft>
              <a:buNone/>
              <a:defRPr sz="1200" spc="2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NAME, TITLE</a:t>
            </a:r>
            <a:br>
              <a:rPr lang="en-US"/>
            </a:br>
            <a:r>
              <a:rPr lang="en-US"/>
              <a:t>DATE</a:t>
            </a:r>
            <a:br>
              <a:rPr lang="en-US"/>
            </a:b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13403" y="4792130"/>
            <a:ext cx="2957945" cy="195505"/>
          </a:xfrm>
        </p:spPr>
        <p:txBody>
          <a:bodyPr lIns="0" rIns="0" anchor="ctr"/>
          <a:lstStyle>
            <a:lvl1pPr marL="0" indent="0" algn="r">
              <a:buNone/>
              <a:defRPr sz="900" baseline="0">
                <a:solidFill>
                  <a:schemeClr val="bg1"/>
                </a:solidFill>
                <a:latin typeface="Gill Sans MT"/>
                <a:cs typeface="Gill Sans MT"/>
              </a:defRPr>
            </a:lvl1pPr>
            <a:lvl2pPr marL="329184" indent="0">
              <a:buNone/>
              <a:defRPr/>
            </a:lvl2pPr>
            <a:lvl3pPr marL="621792" indent="0">
              <a:buNone/>
              <a:defRPr/>
            </a:lvl3pPr>
            <a:lvl4pPr marL="914400" indent="0">
              <a:buNone/>
              <a:defRPr/>
            </a:lvl4pPr>
            <a:lvl5pPr marL="1234440" indent="0">
              <a:buNone/>
              <a:defRPr/>
            </a:lvl5pPr>
          </a:lstStyle>
          <a:p>
            <a:pPr lvl="0"/>
            <a:r>
              <a:rPr lang="en-US"/>
              <a:t>PUBLIC or INTERNAL USE ONLY or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098" y="4486211"/>
            <a:ext cx="4640481" cy="454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48" y="5182250"/>
            <a:ext cx="4636008" cy="451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23" y="5634187"/>
            <a:ext cx="4636008" cy="451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23" y="6086123"/>
            <a:ext cx="4636008" cy="451937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48" y="6538059"/>
            <a:ext cx="4636008" cy="45237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Slide Sales &amp;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4711" y="297785"/>
            <a:ext cx="5208531" cy="667102"/>
          </a:xfrm>
          <a:prstGeom prst="rect">
            <a:avLst/>
          </a:prstGeom>
        </p:spPr>
        <p:txBody>
          <a:bodyPr anchor="t"/>
          <a:lstStyle>
            <a:lvl1pPr marL="0" algn="l" defTabSz="685595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2100" b="1" i="0" kern="0" cap="all" spc="-150" baseline="0" dirty="0">
                <a:solidFill>
                  <a:srgbClr val="024F6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add page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4711" y="1048459"/>
            <a:ext cx="5215675" cy="149066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4C14AF1-B0C3-D244-AD32-17F03546A8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4712" y="4873375"/>
            <a:ext cx="3075710" cy="200170"/>
          </a:xfrm>
          <a:prstGeom prst="rect">
            <a:avLst/>
          </a:prstGeom>
        </p:spPr>
        <p:txBody>
          <a:bodyPr lIns="0" rIns="0"/>
          <a:lstStyle>
            <a:lvl1pPr>
              <a:defRPr lang="en-US" sz="600" b="0" i="0" kern="1200" dirty="0">
                <a:solidFill>
                  <a:schemeClr val="tx1">
                    <a:tint val="7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</a:lstStyle>
          <a:p>
            <a:endParaRPr lang="en-US"/>
          </a:p>
        </p:txBody>
      </p:sp>
      <p:pic>
        <p:nvPicPr>
          <p:cNvPr id="12" name="Picture 11" descr="DB_WORDMARK_RGB.png">
            <a:extLst>
              <a:ext uri="{FF2B5EF4-FFF2-40B4-BE49-F238E27FC236}">
                <a16:creationId xmlns:a16="http://schemas.microsoft.com/office/drawing/2014/main" id="{73058846-CB7D-4243-BD74-6D5F6360C1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4" y="4864431"/>
            <a:ext cx="1043645" cy="153103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6C6C57-8977-5943-A439-C86B4C908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flipH="1">
            <a:off x="8574881" y="4835129"/>
            <a:ext cx="290141" cy="227504"/>
          </a:xfrm>
          <a:prstGeom prst="rect">
            <a:avLst/>
          </a:prstGeom>
        </p:spPr>
        <p:txBody>
          <a:bodyPr anchor="ctr"/>
          <a:lstStyle>
            <a:lvl1pPr>
              <a:defRPr lang="en-US" sz="750" kern="1200" smtClean="0">
                <a:solidFill>
                  <a:schemeClr val="bg2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82AA6D07-50D8-F34D-9478-8310F8D0C8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1B7E95-53F2-D54A-9E60-B698445FE06C}"/>
              </a:ext>
            </a:extLst>
          </p:cNvPr>
          <p:cNvGrpSpPr/>
          <p:nvPr/>
        </p:nvGrpSpPr>
        <p:grpSpPr>
          <a:xfrm>
            <a:off x="0" y="670"/>
            <a:ext cx="3414045" cy="5142161"/>
            <a:chOff x="0" y="0"/>
            <a:chExt cx="343226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87925B-2045-C24A-90A7-8DD55DB65E5C}"/>
                </a:ext>
              </a:extLst>
            </p:cNvPr>
            <p:cNvSpPr/>
            <p:nvPr/>
          </p:nvSpPr>
          <p:spPr>
            <a:xfrm>
              <a:off x="0" y="0"/>
              <a:ext cx="3432264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306B56-6F4A-6348-ADA7-BD6057EB4FAA}"/>
                </a:ext>
              </a:extLst>
            </p:cNvPr>
            <p:cNvSpPr/>
            <p:nvPr/>
          </p:nvSpPr>
          <p:spPr>
            <a:xfrm>
              <a:off x="0" y="335279"/>
              <a:ext cx="3432264" cy="8865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665765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0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2020888"/>
            <a:ext cx="7772400" cy="11017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949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3" name="Picture 12" descr="DB_WORDMARK_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62" y="4569570"/>
            <a:ext cx="1375965" cy="20185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72C164-5D0E-C248-AA7D-39FAB36150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2441" y="4947451"/>
            <a:ext cx="2957945" cy="185820"/>
          </a:xfrm>
        </p:spPr>
        <p:txBody>
          <a:bodyPr lIns="0" rIns="0" anchor="ctr"/>
          <a:lstStyle>
            <a:lvl1pPr marL="0" indent="0" algn="r">
              <a:buNone/>
              <a:defRPr sz="675" baseline="0">
                <a:solidFill>
                  <a:schemeClr val="bg1"/>
                </a:solidFill>
                <a:latin typeface="Gill Sans MT"/>
                <a:cs typeface="Gill Sans MT"/>
              </a:defRPr>
            </a:lvl1pPr>
            <a:lvl2pPr marL="329094" indent="0">
              <a:buNone/>
              <a:defRPr/>
            </a:lvl2pPr>
            <a:lvl3pPr marL="621620" indent="0">
              <a:buNone/>
              <a:defRPr/>
            </a:lvl3pPr>
            <a:lvl4pPr marL="914150" indent="0">
              <a:buNone/>
              <a:defRPr/>
            </a:lvl4pPr>
            <a:lvl5pPr marL="1234100" indent="0">
              <a:buNone/>
              <a:defRPr/>
            </a:lvl5pPr>
          </a:lstStyle>
          <a:p>
            <a:pPr lvl="0"/>
            <a:r>
              <a:rPr lang="en-US"/>
              <a:t>PUBLIC or INTERNAL USE ONLY or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676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12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2020888"/>
            <a:ext cx="8457010" cy="11017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949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3" name="Picture 12" descr="DB_WORDMARK_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421" y="4569570"/>
            <a:ext cx="1375965" cy="2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12">
          <p15:clr>
            <a:srgbClr val="FBAE40"/>
          </p15:clr>
        </p15:guide>
        <p15:guide id="2" pos="511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02BB03-F568-6345-A1C9-7B1A7C72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5024"/>
          </a:xfrm>
          <a:prstGeom prst="rect">
            <a:avLst/>
          </a:prstGeom>
        </p:spPr>
      </p:pic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61869" y="584808"/>
            <a:ext cx="2785768" cy="387286"/>
          </a:xfrm>
        </p:spPr>
        <p:txBody>
          <a:bodyPr wrap="square" lIns="0" rIns="0" anchor="t">
            <a:spAutoFit/>
          </a:bodyPr>
          <a:lstStyle>
            <a:lvl1pPr marL="0" indent="0">
              <a:buNone/>
              <a:defRPr lang="en-US" sz="2249" b="1" kern="0" cap="all" spc="8" baseline="0" dirty="0">
                <a:solidFill>
                  <a:prstClr val="white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marL="0" lvl="0" defTabSz="232103">
              <a:lnSpc>
                <a:spcPts val="2269"/>
              </a:lnSpc>
              <a:tabLst>
                <a:tab pos="79749" algn="l"/>
              </a:tabLst>
            </a:pPr>
            <a:r>
              <a:rPr lang="en-US"/>
              <a:t>Title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61870" y="4312683"/>
            <a:ext cx="3315152" cy="425758"/>
          </a:xfrm>
        </p:spPr>
        <p:txBody>
          <a:bodyPr lIns="0" anchor="t"/>
          <a:lstStyle>
            <a:lvl1pPr marL="0" indent="0">
              <a:lnSpc>
                <a:spcPts val="126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Name, Title 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32441" y="4947451"/>
            <a:ext cx="2957945" cy="185820"/>
          </a:xfrm>
        </p:spPr>
        <p:txBody>
          <a:bodyPr lIns="0" rIns="0" anchor="ctr"/>
          <a:lstStyle>
            <a:lvl1pPr marL="0" indent="0" algn="r">
              <a:buNone/>
              <a:defRPr sz="675" baseline="0">
                <a:solidFill>
                  <a:schemeClr val="bg1"/>
                </a:solidFill>
                <a:latin typeface="Gill Sans MT"/>
                <a:cs typeface="Gill Sans MT"/>
              </a:defRPr>
            </a:lvl1pPr>
            <a:lvl2pPr marL="329094" indent="0">
              <a:buNone/>
              <a:defRPr/>
            </a:lvl2pPr>
            <a:lvl3pPr marL="621620" indent="0">
              <a:buNone/>
              <a:defRPr/>
            </a:lvl3pPr>
            <a:lvl4pPr marL="914150" indent="0">
              <a:buNone/>
              <a:defRPr/>
            </a:lvl4pPr>
            <a:lvl5pPr marL="1234100" indent="0">
              <a:buNone/>
              <a:defRPr/>
            </a:lvl5pPr>
          </a:lstStyle>
          <a:p>
            <a:pPr lvl="0"/>
            <a:r>
              <a:rPr lang="en-US"/>
              <a:t>PUBLIC or INTERNAL USE ONLY or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876628-74EA-D243-ABBD-8603A5D2F1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70" y="306580"/>
            <a:ext cx="1232471" cy="18026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0E8C9C9-8C12-9C40-A670-50AF85ED73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1869" y="1145333"/>
            <a:ext cx="2785768" cy="1074300"/>
          </a:xfrm>
        </p:spPr>
        <p:txBody>
          <a:bodyPr vert="horz" lIns="0" tIns="45720" rIns="0" bIns="0" rtlCol="0" anchor="t">
            <a:noAutofit/>
          </a:bodyPr>
          <a:lstStyle>
            <a:lvl1pPr marL="0" indent="-171404" algn="l" defTabSz="232103" rtl="0" eaLnBrk="1" latinLnBrk="0" hangingPunct="1">
              <a:lnSpc>
                <a:spcPts val="2999"/>
              </a:lnSpc>
              <a:buFont typeface="Arial" charset="0"/>
              <a:buNone/>
              <a:tabLst>
                <a:tab pos="79749" algn="l"/>
              </a:tabLst>
              <a:defRPr lang="en-US" sz="1574" b="1" kern="0" spc="-113">
                <a:solidFill>
                  <a:prstClr val="white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458924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1" y="0"/>
            <a:ext cx="9144000" cy="5151120"/>
          </a:xfrm>
          <a:prstGeom prst="rect">
            <a:avLst/>
          </a:prstGeom>
        </p:spPr>
      </p:pic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61869" y="584808"/>
            <a:ext cx="2785768" cy="387286"/>
          </a:xfrm>
        </p:spPr>
        <p:txBody>
          <a:bodyPr wrap="square" lIns="0" rIns="0" anchor="t">
            <a:spAutoFit/>
          </a:bodyPr>
          <a:lstStyle>
            <a:lvl1pPr marL="0" indent="0">
              <a:buNone/>
              <a:defRPr lang="en-US" sz="2249" b="1" kern="0" cap="all" spc="8" baseline="0" dirty="0">
                <a:solidFill>
                  <a:prstClr val="white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marL="0" lvl="0" defTabSz="232103">
              <a:lnSpc>
                <a:spcPts val="2269"/>
              </a:lnSpc>
              <a:tabLst>
                <a:tab pos="79749" algn="l"/>
              </a:tabLst>
            </a:pPr>
            <a:r>
              <a:rPr lang="en-US"/>
              <a:t>Title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61870" y="4312683"/>
            <a:ext cx="3315152" cy="425758"/>
          </a:xfrm>
        </p:spPr>
        <p:txBody>
          <a:bodyPr lIns="0" anchor="t"/>
          <a:lstStyle>
            <a:lvl1pPr marL="0" indent="0">
              <a:lnSpc>
                <a:spcPts val="126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Name, Title 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32441" y="4947451"/>
            <a:ext cx="2957945" cy="185820"/>
          </a:xfrm>
        </p:spPr>
        <p:txBody>
          <a:bodyPr lIns="0" rIns="0" anchor="ctr"/>
          <a:lstStyle>
            <a:lvl1pPr marL="0" indent="0" algn="r">
              <a:buNone/>
              <a:defRPr sz="675" baseline="0">
                <a:solidFill>
                  <a:schemeClr val="bg1"/>
                </a:solidFill>
                <a:latin typeface="Gill Sans MT"/>
                <a:cs typeface="Gill Sans MT"/>
              </a:defRPr>
            </a:lvl1pPr>
            <a:lvl2pPr marL="329094" indent="0">
              <a:buNone/>
              <a:defRPr/>
            </a:lvl2pPr>
            <a:lvl3pPr marL="621620" indent="0">
              <a:buNone/>
              <a:defRPr/>
            </a:lvl3pPr>
            <a:lvl4pPr marL="914150" indent="0">
              <a:buNone/>
              <a:defRPr/>
            </a:lvl4pPr>
            <a:lvl5pPr marL="1234100" indent="0">
              <a:buNone/>
              <a:defRPr/>
            </a:lvl5pPr>
          </a:lstStyle>
          <a:p>
            <a:pPr lvl="0"/>
            <a:r>
              <a:rPr lang="en-US"/>
              <a:t>PUBLIC or INTERNAL USE ONLY or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876628-74EA-D243-ABBD-8603A5D2F1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70" y="306580"/>
            <a:ext cx="1232471" cy="18026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0E8C9C9-8C12-9C40-A670-50AF85ED73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1869" y="1145333"/>
            <a:ext cx="2785768" cy="1074300"/>
          </a:xfrm>
        </p:spPr>
        <p:txBody>
          <a:bodyPr vert="horz" lIns="0" tIns="45720" rIns="0" bIns="0" rtlCol="0" anchor="t">
            <a:noAutofit/>
          </a:bodyPr>
          <a:lstStyle>
            <a:lvl1pPr marL="0" indent="-171404" algn="l" defTabSz="232103" rtl="0" eaLnBrk="1" latinLnBrk="0" hangingPunct="1">
              <a:lnSpc>
                <a:spcPts val="2999"/>
              </a:lnSpc>
              <a:buFont typeface="Arial" charset="0"/>
              <a:buNone/>
              <a:tabLst>
                <a:tab pos="79749" algn="l"/>
              </a:tabLst>
              <a:defRPr lang="en-US" sz="1574" b="1" kern="0" spc="-113">
                <a:solidFill>
                  <a:prstClr val="white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29893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pli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434795-2EB7-9148-B721-1AB9FE115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5151120"/>
          </a:xfrm>
          <a:prstGeom prst="rect">
            <a:avLst/>
          </a:prstGeom>
        </p:spPr>
      </p:pic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61869" y="584808"/>
            <a:ext cx="2785768" cy="387286"/>
          </a:xfrm>
        </p:spPr>
        <p:txBody>
          <a:bodyPr wrap="square" lIns="0" rIns="0" anchor="t">
            <a:spAutoFit/>
          </a:bodyPr>
          <a:lstStyle>
            <a:lvl1pPr marL="0" indent="0">
              <a:buNone/>
              <a:defRPr lang="en-US" sz="2249" b="1" kern="0" cap="all" spc="8" baseline="0" dirty="0">
                <a:solidFill>
                  <a:prstClr val="white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pPr marL="0" lvl="0" defTabSz="232103">
              <a:lnSpc>
                <a:spcPts val="2269"/>
              </a:lnSpc>
              <a:tabLst>
                <a:tab pos="79749" algn="l"/>
              </a:tabLst>
            </a:pPr>
            <a:r>
              <a:rPr lang="en-US"/>
              <a:t>Title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61870" y="4312683"/>
            <a:ext cx="3315152" cy="425758"/>
          </a:xfrm>
        </p:spPr>
        <p:txBody>
          <a:bodyPr lIns="0" anchor="t"/>
          <a:lstStyle>
            <a:lvl1pPr marL="0" indent="0">
              <a:lnSpc>
                <a:spcPts val="126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Name, Title 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832441" y="4947451"/>
            <a:ext cx="2957945" cy="185820"/>
          </a:xfrm>
        </p:spPr>
        <p:txBody>
          <a:bodyPr lIns="0" rIns="0" anchor="ctr"/>
          <a:lstStyle>
            <a:lvl1pPr marL="0" indent="0" algn="r">
              <a:buNone/>
              <a:defRPr sz="675" baseline="0">
                <a:solidFill>
                  <a:schemeClr val="bg1"/>
                </a:solidFill>
                <a:latin typeface="Gill Sans MT"/>
                <a:cs typeface="Gill Sans MT"/>
              </a:defRPr>
            </a:lvl1pPr>
            <a:lvl2pPr marL="329094" indent="0">
              <a:buNone/>
              <a:defRPr/>
            </a:lvl2pPr>
            <a:lvl3pPr marL="621620" indent="0">
              <a:buNone/>
              <a:defRPr/>
            </a:lvl3pPr>
            <a:lvl4pPr marL="914150" indent="0">
              <a:buNone/>
              <a:defRPr/>
            </a:lvl4pPr>
            <a:lvl5pPr marL="1234100" indent="0">
              <a:buNone/>
              <a:defRPr/>
            </a:lvl5pPr>
          </a:lstStyle>
          <a:p>
            <a:pPr lvl="0"/>
            <a:r>
              <a:rPr lang="en-US"/>
              <a:t>PUBLIC or INTERNAL USE ONLY or 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876628-74EA-D243-ABBD-8603A5D2F1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70" y="306580"/>
            <a:ext cx="1232471" cy="18026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0E8C9C9-8C12-9C40-A670-50AF85ED73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1869" y="1145333"/>
            <a:ext cx="2785768" cy="1074300"/>
          </a:xfrm>
        </p:spPr>
        <p:txBody>
          <a:bodyPr vert="horz" lIns="0" tIns="45720" rIns="0" bIns="0" rtlCol="0" anchor="t">
            <a:noAutofit/>
          </a:bodyPr>
          <a:lstStyle>
            <a:lvl1pPr marL="0" indent="-171404" algn="l" defTabSz="232103" rtl="0" eaLnBrk="1" latinLnBrk="0" hangingPunct="1">
              <a:lnSpc>
                <a:spcPts val="2999"/>
              </a:lnSpc>
              <a:buFont typeface="Arial" charset="0"/>
              <a:buNone/>
              <a:tabLst>
                <a:tab pos="79749" algn="l"/>
              </a:tabLst>
              <a:defRPr lang="en-US" sz="1574" b="1" kern="0" spc="-113">
                <a:solidFill>
                  <a:prstClr val="white"/>
                </a:solidFill>
                <a:latin typeface="Gill Sans MT" charset="0"/>
                <a:ea typeface="+mn-ea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8394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550221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2695887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387823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155011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17447" y="429414"/>
            <a:ext cx="2113034" cy="892834"/>
            <a:chOff x="417447" y="429414"/>
            <a:chExt cx="2113034" cy="892834"/>
          </a:xfrm>
        </p:grpSpPr>
        <p:sp>
          <p:nvSpPr>
            <p:cNvPr id="5" name="TextBox 4"/>
            <p:cNvSpPr txBox="1"/>
            <p:nvPr/>
          </p:nvSpPr>
          <p:spPr>
            <a:xfrm>
              <a:off x="465683" y="447681"/>
              <a:ext cx="200765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>
                  <a:solidFill>
                    <a:srgbClr val="FFFFFF"/>
                  </a:solidFill>
                  <a:latin typeface="Gill Sans MT" panose="020B0502020104020203" pitchFamily="34" charset="0"/>
                  <a:cs typeface="Gill Sans"/>
                </a:rPr>
                <a:t>Agenda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447" y="429414"/>
              <a:ext cx="2113034" cy="892834"/>
            </a:xfrm>
            <a:prstGeom prst="rect">
              <a:avLst/>
            </a:prstGeom>
            <a:noFill/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933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1562766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36601897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1936527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A061C-844A-A54C-996A-E796770AF4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100" y="1277100"/>
            <a:ext cx="8316000" cy="149066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540000" indent="-135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158A61-B29A-D540-8528-3B94A997D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00" y="303498"/>
            <a:ext cx="8316000" cy="290849"/>
          </a:xfrm>
        </p:spPr>
        <p:txBody>
          <a:bodyPr anchor="b"/>
          <a:lstStyle>
            <a:lvl1pPr>
              <a:defRPr sz="20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5D0BD105-23CD-9840-A9D9-EBF285B826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100" y="594347"/>
            <a:ext cx="8316000" cy="272091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+mn-lt"/>
              </a:defRPr>
            </a:lvl1pPr>
            <a:lvl2pPr marL="180971" indent="0">
              <a:buNone/>
              <a:defRPr/>
            </a:lvl2pPr>
            <a:lvl3pPr marL="407977" indent="0">
              <a:buNone/>
              <a:defRPr/>
            </a:lvl3pPr>
            <a:lvl4pPr marL="561961" indent="0">
              <a:buNone/>
              <a:defRPr/>
            </a:lvl4pPr>
            <a:lvl5pPr marL="752456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1FCB06-DE25-4B53-BC25-C8455899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9374" y="4774498"/>
            <a:ext cx="353726" cy="18697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1157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Picture,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C6F1741-545B-D348-83CF-0BEBA48BFE91}"/>
              </a:ext>
            </a:extLst>
          </p:cNvPr>
          <p:cNvSpPr/>
          <p:nvPr userDrawn="1"/>
        </p:nvSpPr>
        <p:spPr bwMode="gray">
          <a:xfrm>
            <a:off x="0" y="0"/>
            <a:ext cx="59211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5587AD-BF49-3D4E-AC6A-41DB677C8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100" y="1103586"/>
            <a:ext cx="5076000" cy="166417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540000" indent="-135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EDF94C8-B4D9-4440-992D-17D52F7A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00" y="374113"/>
            <a:ext cx="5076000" cy="290849"/>
          </a:xfrm>
        </p:spPr>
        <p:txBody>
          <a:bodyPr anchor="b"/>
          <a:lstStyle>
            <a:lvl1pPr>
              <a:defRPr sz="21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D11D29F-B8C9-DD45-A901-38E0D74FC3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100" y="664962"/>
            <a:ext cx="5076000" cy="272091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+mn-lt"/>
              </a:defRPr>
            </a:lvl1pPr>
            <a:lvl2pPr marL="180971" indent="0">
              <a:buNone/>
              <a:defRPr/>
            </a:lvl2pPr>
            <a:lvl3pPr marL="407977" indent="0">
              <a:buNone/>
              <a:defRPr/>
            </a:lvl3pPr>
            <a:lvl4pPr marL="561961" indent="0">
              <a:buNone/>
              <a:defRPr/>
            </a:lvl4pPr>
            <a:lvl5pPr marL="752456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Frihandsfigur: Form 88">
            <a:extLst>
              <a:ext uri="{FF2B5EF4-FFF2-40B4-BE49-F238E27FC236}">
                <a16:creationId xmlns:a16="http://schemas.microsoft.com/office/drawing/2014/main" id="{34ABB8DA-965D-C34B-9E17-A7220F3410E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21100" y="2"/>
            <a:ext cx="3221100" cy="5143499"/>
          </a:xfrm>
          <a:custGeom>
            <a:avLst/>
            <a:gdLst>
              <a:gd name="connsiteX0" fmla="*/ 3125204 w 4294800"/>
              <a:gd name="connsiteY0" fmla="*/ 6596335 h 6857998"/>
              <a:gd name="connsiteX1" fmla="*/ 3089961 w 4294800"/>
              <a:gd name="connsiteY1" fmla="*/ 6631574 h 6857998"/>
              <a:gd name="connsiteX2" fmla="*/ 3125204 w 4294800"/>
              <a:gd name="connsiteY2" fmla="*/ 6666813 h 6857998"/>
              <a:gd name="connsiteX3" fmla="*/ 3160447 w 4294800"/>
              <a:gd name="connsiteY3" fmla="*/ 6631574 h 6857998"/>
              <a:gd name="connsiteX4" fmla="*/ 3125204 w 4294800"/>
              <a:gd name="connsiteY4" fmla="*/ 6596335 h 6857998"/>
              <a:gd name="connsiteX5" fmla="*/ 2950395 w 4294800"/>
              <a:gd name="connsiteY5" fmla="*/ 6528902 h 6857998"/>
              <a:gd name="connsiteX6" fmla="*/ 2905200 w 4294800"/>
              <a:gd name="connsiteY6" fmla="*/ 6574092 h 6857998"/>
              <a:gd name="connsiteX7" fmla="*/ 2950395 w 4294800"/>
              <a:gd name="connsiteY7" fmla="*/ 6619282 h 6857998"/>
              <a:gd name="connsiteX8" fmla="*/ 2995590 w 4294800"/>
              <a:gd name="connsiteY8" fmla="*/ 6574092 h 6857998"/>
              <a:gd name="connsiteX9" fmla="*/ 2950395 w 4294800"/>
              <a:gd name="connsiteY9" fmla="*/ 6528902 h 6857998"/>
              <a:gd name="connsiteX10" fmla="*/ 3061616 w 4294800"/>
              <a:gd name="connsiteY10" fmla="*/ 6466047 h 6857998"/>
              <a:gd name="connsiteX11" fmla="*/ 3127257 w 4294800"/>
              <a:gd name="connsiteY11" fmla="*/ 6466047 h 6857998"/>
              <a:gd name="connsiteX12" fmla="*/ 3152943 w 4294800"/>
              <a:gd name="connsiteY12" fmla="*/ 6488984 h 6857998"/>
              <a:gd name="connsiteX13" fmla="*/ 3122501 w 4294800"/>
              <a:gd name="connsiteY13" fmla="*/ 6512876 h 6857998"/>
              <a:gd name="connsiteX14" fmla="*/ 3061616 w 4294800"/>
              <a:gd name="connsiteY14" fmla="*/ 6512876 h 6857998"/>
              <a:gd name="connsiteX15" fmla="*/ 3061616 w 4294800"/>
              <a:gd name="connsiteY15" fmla="*/ 6466047 h 6857998"/>
              <a:gd name="connsiteX16" fmla="*/ 3756287 w 4294800"/>
              <a:gd name="connsiteY16" fmla="*/ 6438184 h 6857998"/>
              <a:gd name="connsiteX17" fmla="*/ 3796682 w 4294800"/>
              <a:gd name="connsiteY17" fmla="*/ 6478340 h 6857998"/>
              <a:gd name="connsiteX18" fmla="*/ 3756287 w 4294800"/>
              <a:gd name="connsiteY18" fmla="*/ 6518496 h 6857998"/>
              <a:gd name="connsiteX19" fmla="*/ 3715892 w 4294800"/>
              <a:gd name="connsiteY19" fmla="*/ 6478340 h 6857998"/>
              <a:gd name="connsiteX20" fmla="*/ 3756287 w 4294800"/>
              <a:gd name="connsiteY20" fmla="*/ 6438184 h 6857998"/>
              <a:gd name="connsiteX21" fmla="*/ 3602553 w 4294800"/>
              <a:gd name="connsiteY21" fmla="*/ 6437247 h 6857998"/>
              <a:gd name="connsiteX22" fmla="*/ 3644470 w 4294800"/>
              <a:gd name="connsiteY22" fmla="*/ 6477871 h 6857998"/>
              <a:gd name="connsiteX23" fmla="*/ 3602553 w 4294800"/>
              <a:gd name="connsiteY23" fmla="*/ 6518495 h 6857998"/>
              <a:gd name="connsiteX24" fmla="*/ 3560636 w 4294800"/>
              <a:gd name="connsiteY24" fmla="*/ 6477871 h 6857998"/>
              <a:gd name="connsiteX25" fmla="*/ 3602553 w 4294800"/>
              <a:gd name="connsiteY25" fmla="*/ 6437247 h 6857998"/>
              <a:gd name="connsiteX26" fmla="*/ 3910949 w 4294800"/>
              <a:gd name="connsiteY26" fmla="*/ 6434438 h 6857998"/>
              <a:gd name="connsiteX27" fmla="*/ 3951937 w 4294800"/>
              <a:gd name="connsiteY27" fmla="*/ 6466047 h 6857998"/>
              <a:gd name="connsiteX28" fmla="*/ 3870914 w 4294800"/>
              <a:gd name="connsiteY28" fmla="*/ 6466047 h 6857998"/>
              <a:gd name="connsiteX29" fmla="*/ 3910949 w 4294800"/>
              <a:gd name="connsiteY29" fmla="*/ 6434438 h 6857998"/>
              <a:gd name="connsiteX30" fmla="*/ 3203301 w 4294800"/>
              <a:gd name="connsiteY30" fmla="*/ 6419557 h 6857998"/>
              <a:gd name="connsiteX31" fmla="*/ 3203301 w 4294800"/>
              <a:gd name="connsiteY31" fmla="*/ 6539438 h 6857998"/>
              <a:gd name="connsiteX32" fmla="*/ 3234680 w 4294800"/>
              <a:gd name="connsiteY32" fmla="*/ 6539438 h 6857998"/>
              <a:gd name="connsiteX33" fmla="*/ 3234680 w 4294800"/>
              <a:gd name="connsiteY33" fmla="*/ 6419557 h 6857998"/>
              <a:gd name="connsiteX34" fmla="*/ 3468030 w 4294800"/>
              <a:gd name="connsiteY34" fmla="*/ 6416747 h 6857998"/>
              <a:gd name="connsiteX35" fmla="*/ 3420421 w 4294800"/>
              <a:gd name="connsiteY35" fmla="*/ 6437671 h 6857998"/>
              <a:gd name="connsiteX36" fmla="*/ 3420421 w 4294800"/>
              <a:gd name="connsiteY36" fmla="*/ 6419601 h 6857998"/>
              <a:gd name="connsiteX37" fmla="*/ 3388999 w 4294800"/>
              <a:gd name="connsiteY37" fmla="*/ 6419601 h 6857998"/>
              <a:gd name="connsiteX38" fmla="*/ 3388999 w 4294800"/>
              <a:gd name="connsiteY38" fmla="*/ 6539438 h 6857998"/>
              <a:gd name="connsiteX39" fmla="*/ 3420421 w 4294800"/>
              <a:gd name="connsiteY39" fmla="*/ 6539438 h 6857998"/>
              <a:gd name="connsiteX40" fmla="*/ 3420421 w 4294800"/>
              <a:gd name="connsiteY40" fmla="*/ 6474764 h 6857998"/>
              <a:gd name="connsiteX41" fmla="*/ 3457556 w 4294800"/>
              <a:gd name="connsiteY41" fmla="*/ 6440525 h 6857998"/>
              <a:gd name="connsiteX42" fmla="*/ 3487074 w 4294800"/>
              <a:gd name="connsiteY42" fmla="*/ 6468106 h 6857998"/>
              <a:gd name="connsiteX43" fmla="*/ 3487074 w 4294800"/>
              <a:gd name="connsiteY43" fmla="*/ 6539438 h 6857998"/>
              <a:gd name="connsiteX44" fmla="*/ 3518496 w 4294800"/>
              <a:gd name="connsiteY44" fmla="*/ 6539438 h 6857998"/>
              <a:gd name="connsiteX45" fmla="*/ 3518496 w 4294800"/>
              <a:gd name="connsiteY45" fmla="*/ 6458595 h 6857998"/>
              <a:gd name="connsiteX46" fmla="*/ 3468030 w 4294800"/>
              <a:gd name="connsiteY46" fmla="*/ 6416747 h 6857998"/>
              <a:gd name="connsiteX47" fmla="*/ 3911896 w 4294800"/>
              <a:gd name="connsiteY47" fmla="*/ 6414874 h 6857998"/>
              <a:gd name="connsiteX48" fmla="*/ 3839545 w 4294800"/>
              <a:gd name="connsiteY48" fmla="*/ 6480448 h 6857998"/>
              <a:gd name="connsiteX49" fmla="*/ 3913800 w 4294800"/>
              <a:gd name="connsiteY49" fmla="*/ 6544121 h 6857998"/>
              <a:gd name="connsiteX50" fmla="*/ 3982344 w 4294800"/>
              <a:gd name="connsiteY50" fmla="*/ 6504207 h 6857998"/>
              <a:gd name="connsiteX51" fmla="*/ 3948072 w 4294800"/>
              <a:gd name="connsiteY51" fmla="*/ 6504207 h 6857998"/>
              <a:gd name="connsiteX52" fmla="*/ 3912848 w 4294800"/>
              <a:gd name="connsiteY52" fmla="*/ 6521313 h 6857998"/>
              <a:gd name="connsiteX53" fmla="*/ 3871913 w 4294800"/>
              <a:gd name="connsiteY53" fmla="*/ 6487101 h 6857998"/>
              <a:gd name="connsiteX54" fmla="*/ 3985200 w 4294800"/>
              <a:gd name="connsiteY54" fmla="*/ 6487101 h 6857998"/>
              <a:gd name="connsiteX55" fmla="*/ 3985200 w 4294800"/>
              <a:gd name="connsiteY55" fmla="*/ 6483299 h 6857998"/>
              <a:gd name="connsiteX56" fmla="*/ 3911896 w 4294800"/>
              <a:gd name="connsiteY56" fmla="*/ 6414874 h 6857998"/>
              <a:gd name="connsiteX57" fmla="*/ 3603266 w 4294800"/>
              <a:gd name="connsiteY57" fmla="*/ 6414874 h 6857998"/>
              <a:gd name="connsiteX58" fmla="*/ 3529033 w 4294800"/>
              <a:gd name="connsiteY58" fmla="*/ 6479498 h 6857998"/>
              <a:gd name="connsiteX59" fmla="*/ 3603266 w 4294800"/>
              <a:gd name="connsiteY59" fmla="*/ 6544122 h 6857998"/>
              <a:gd name="connsiteX60" fmla="*/ 3677499 w 4294800"/>
              <a:gd name="connsiteY60" fmla="*/ 6479498 h 6857998"/>
              <a:gd name="connsiteX61" fmla="*/ 3603266 w 4294800"/>
              <a:gd name="connsiteY61" fmla="*/ 6414874 h 6857998"/>
              <a:gd name="connsiteX62" fmla="*/ 3308984 w 4294800"/>
              <a:gd name="connsiteY62" fmla="*/ 6414874 h 6857998"/>
              <a:gd name="connsiteX63" fmla="*/ 3249024 w 4294800"/>
              <a:gd name="connsiteY63" fmla="*/ 6453838 h 6857998"/>
              <a:gd name="connsiteX64" fmla="*/ 3305177 w 4294800"/>
              <a:gd name="connsiteY64" fmla="*/ 6490902 h 6857998"/>
              <a:gd name="connsiteX65" fmla="*/ 3344198 w 4294800"/>
              <a:gd name="connsiteY65" fmla="*/ 6507058 h 6857998"/>
              <a:gd name="connsiteX66" fmla="*/ 3311839 w 4294800"/>
              <a:gd name="connsiteY66" fmla="*/ 6523214 h 6857998"/>
              <a:gd name="connsiteX67" fmla="*/ 3278528 w 4294800"/>
              <a:gd name="connsiteY67" fmla="*/ 6502306 h 6857998"/>
              <a:gd name="connsiteX68" fmla="*/ 3245217 w 4294800"/>
              <a:gd name="connsiteY68" fmla="*/ 6502306 h 6857998"/>
              <a:gd name="connsiteX69" fmla="*/ 3311839 w 4294800"/>
              <a:gd name="connsiteY69" fmla="*/ 6544121 h 6857998"/>
              <a:gd name="connsiteX70" fmla="*/ 3378461 w 4294800"/>
              <a:gd name="connsiteY70" fmla="*/ 6503256 h 6857998"/>
              <a:gd name="connsiteX71" fmla="*/ 3312791 w 4294800"/>
              <a:gd name="connsiteY71" fmla="*/ 6466193 h 6857998"/>
              <a:gd name="connsiteX72" fmla="*/ 3280431 w 4294800"/>
              <a:gd name="connsiteY72" fmla="*/ 6450037 h 6857998"/>
              <a:gd name="connsiteX73" fmla="*/ 3307080 w 4294800"/>
              <a:gd name="connsiteY73" fmla="*/ 6436732 h 6857998"/>
              <a:gd name="connsiteX74" fmla="*/ 3341343 w 4294800"/>
              <a:gd name="connsiteY74" fmla="*/ 6456689 h 6857998"/>
              <a:gd name="connsiteX75" fmla="*/ 3373702 w 4294800"/>
              <a:gd name="connsiteY75" fmla="*/ 6456689 h 6857998"/>
              <a:gd name="connsiteX76" fmla="*/ 3308984 w 4294800"/>
              <a:gd name="connsiteY76" fmla="*/ 6414874 h 6857998"/>
              <a:gd name="connsiteX77" fmla="*/ 3061616 w 4294800"/>
              <a:gd name="connsiteY77" fmla="*/ 6400955 h 6857998"/>
              <a:gd name="connsiteX78" fmla="*/ 3118764 w 4294800"/>
              <a:gd name="connsiteY78" fmla="*/ 6400955 h 6857998"/>
              <a:gd name="connsiteX79" fmla="*/ 3146386 w 4294800"/>
              <a:gd name="connsiteY79" fmla="*/ 6420975 h 6857998"/>
              <a:gd name="connsiteX80" fmla="*/ 3124479 w 4294800"/>
              <a:gd name="connsiteY80" fmla="*/ 6440994 h 6857998"/>
              <a:gd name="connsiteX81" fmla="*/ 3061616 w 4294800"/>
              <a:gd name="connsiteY81" fmla="*/ 6440994 h 6857998"/>
              <a:gd name="connsiteX82" fmla="*/ 3061616 w 4294800"/>
              <a:gd name="connsiteY82" fmla="*/ 6400955 h 6857998"/>
              <a:gd name="connsiteX83" fmla="*/ 3028140 w 4294800"/>
              <a:gd name="connsiteY83" fmla="*/ 6377645 h 6857998"/>
              <a:gd name="connsiteX84" fmla="*/ 3028140 w 4294800"/>
              <a:gd name="connsiteY84" fmla="*/ 6539438 h 6857998"/>
              <a:gd name="connsiteX85" fmla="*/ 3133804 w 4294800"/>
              <a:gd name="connsiteY85" fmla="*/ 6539438 h 6857998"/>
              <a:gd name="connsiteX86" fmla="*/ 3189016 w 4294800"/>
              <a:gd name="connsiteY86" fmla="*/ 6491852 h 6857998"/>
              <a:gd name="connsiteX87" fmla="*/ 3159506 w 4294800"/>
              <a:gd name="connsiteY87" fmla="*/ 6451880 h 6857998"/>
              <a:gd name="connsiteX88" fmla="*/ 3181401 w 4294800"/>
              <a:gd name="connsiteY88" fmla="*/ 6418569 h 6857998"/>
              <a:gd name="connsiteX89" fmla="*/ 3134756 w 4294800"/>
              <a:gd name="connsiteY89" fmla="*/ 6377645 h 6857998"/>
              <a:gd name="connsiteX90" fmla="*/ 3028140 w 4294800"/>
              <a:gd name="connsiteY90" fmla="*/ 6377645 h 6857998"/>
              <a:gd name="connsiteX91" fmla="*/ 3796648 w 4294800"/>
              <a:gd name="connsiteY91" fmla="*/ 6374835 h 6857998"/>
              <a:gd name="connsiteX92" fmla="*/ 3796648 w 4294800"/>
              <a:gd name="connsiteY92" fmla="*/ 6436653 h 6857998"/>
              <a:gd name="connsiteX93" fmla="*/ 3795695 w 4294800"/>
              <a:gd name="connsiteY93" fmla="*/ 6436653 h 6857998"/>
              <a:gd name="connsiteX94" fmla="*/ 3749990 w 4294800"/>
              <a:gd name="connsiteY94" fmla="*/ 6416681 h 6857998"/>
              <a:gd name="connsiteX95" fmla="*/ 3684289 w 4294800"/>
              <a:gd name="connsiteY95" fmla="*/ 6480401 h 6857998"/>
              <a:gd name="connsiteX96" fmla="*/ 3749990 w 4294800"/>
              <a:gd name="connsiteY96" fmla="*/ 6544121 h 6857998"/>
              <a:gd name="connsiteX97" fmla="*/ 3795695 w 4294800"/>
              <a:gd name="connsiteY97" fmla="*/ 6523198 h 6857998"/>
              <a:gd name="connsiteX98" fmla="*/ 3796648 w 4294800"/>
              <a:gd name="connsiteY98" fmla="*/ 6523198 h 6857998"/>
              <a:gd name="connsiteX99" fmla="*/ 3796648 w 4294800"/>
              <a:gd name="connsiteY99" fmla="*/ 6539366 h 6857998"/>
              <a:gd name="connsiteX100" fmla="*/ 3828070 w 4294800"/>
              <a:gd name="connsiteY100" fmla="*/ 6539366 h 6857998"/>
              <a:gd name="connsiteX101" fmla="*/ 3828070 w 4294800"/>
              <a:gd name="connsiteY101" fmla="*/ 6374835 h 6857998"/>
              <a:gd name="connsiteX102" fmla="*/ 3796648 w 4294800"/>
              <a:gd name="connsiteY102" fmla="*/ 6374835 h 6857998"/>
              <a:gd name="connsiteX103" fmla="*/ 3203301 w 4294800"/>
              <a:gd name="connsiteY103" fmla="*/ 6374835 h 6857998"/>
              <a:gd name="connsiteX104" fmla="*/ 3203301 w 4294800"/>
              <a:gd name="connsiteY104" fmla="*/ 6400591 h 6857998"/>
              <a:gd name="connsiteX105" fmla="*/ 3234680 w 4294800"/>
              <a:gd name="connsiteY105" fmla="*/ 6400591 h 6857998"/>
              <a:gd name="connsiteX106" fmla="*/ 3234680 w 4294800"/>
              <a:gd name="connsiteY106" fmla="*/ 6374835 h 6857998"/>
              <a:gd name="connsiteX107" fmla="*/ 3293223 w 4294800"/>
              <a:gd name="connsiteY107" fmla="*/ 6238798 h 6857998"/>
              <a:gd name="connsiteX108" fmla="*/ 3234680 w 4294800"/>
              <a:gd name="connsiteY108" fmla="*/ 6297802 h 6857998"/>
              <a:gd name="connsiteX109" fmla="*/ 3293223 w 4294800"/>
              <a:gd name="connsiteY109" fmla="*/ 6356806 h 6857998"/>
              <a:gd name="connsiteX110" fmla="*/ 3351766 w 4294800"/>
              <a:gd name="connsiteY110" fmla="*/ 6297802 h 6857998"/>
              <a:gd name="connsiteX111" fmla="*/ 3293223 w 4294800"/>
              <a:gd name="connsiteY111" fmla="*/ 6238798 h 6857998"/>
              <a:gd name="connsiteX112" fmla="*/ 0 w 4294800"/>
              <a:gd name="connsiteY112" fmla="*/ 0 h 6857998"/>
              <a:gd name="connsiteX113" fmla="*/ 4294800 w 4294800"/>
              <a:gd name="connsiteY113" fmla="*/ 0 h 6857998"/>
              <a:gd name="connsiteX114" fmla="*/ 4294800 w 4294800"/>
              <a:gd name="connsiteY114" fmla="*/ 6857998 h 6857998"/>
              <a:gd name="connsiteX115" fmla="*/ 0 w 4294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294800" h="6857998">
                <a:moveTo>
                  <a:pt x="3125204" y="6596335"/>
                </a:moveTo>
                <a:cubicBezTo>
                  <a:pt x="3105740" y="6596335"/>
                  <a:pt x="3089961" y="6612112"/>
                  <a:pt x="3089961" y="6631574"/>
                </a:cubicBezTo>
                <a:cubicBezTo>
                  <a:pt x="3089961" y="6651036"/>
                  <a:pt x="3105740" y="6666813"/>
                  <a:pt x="3125204" y="6666813"/>
                </a:cubicBezTo>
                <a:cubicBezTo>
                  <a:pt x="3144668" y="6666813"/>
                  <a:pt x="3160447" y="6651036"/>
                  <a:pt x="3160447" y="6631574"/>
                </a:cubicBezTo>
                <a:cubicBezTo>
                  <a:pt x="3160447" y="6612112"/>
                  <a:pt x="3144668" y="6596335"/>
                  <a:pt x="3125204" y="6596335"/>
                </a:cubicBezTo>
                <a:close/>
                <a:moveTo>
                  <a:pt x="2950395" y="6528902"/>
                </a:moveTo>
                <a:cubicBezTo>
                  <a:pt x="2925434" y="6528902"/>
                  <a:pt x="2905200" y="6549134"/>
                  <a:pt x="2905200" y="6574092"/>
                </a:cubicBezTo>
                <a:cubicBezTo>
                  <a:pt x="2905200" y="6599050"/>
                  <a:pt x="2925434" y="6619282"/>
                  <a:pt x="2950395" y="6619282"/>
                </a:cubicBezTo>
                <a:cubicBezTo>
                  <a:pt x="2975356" y="6619282"/>
                  <a:pt x="2995590" y="6599050"/>
                  <a:pt x="2995590" y="6574092"/>
                </a:cubicBezTo>
                <a:cubicBezTo>
                  <a:pt x="2995590" y="6549134"/>
                  <a:pt x="2975356" y="6528902"/>
                  <a:pt x="2950395" y="6528902"/>
                </a:cubicBezTo>
                <a:close/>
                <a:moveTo>
                  <a:pt x="3061616" y="6466047"/>
                </a:moveTo>
                <a:cubicBezTo>
                  <a:pt x="3061616" y="6466047"/>
                  <a:pt x="3061616" y="6466047"/>
                  <a:pt x="3127257" y="6466047"/>
                </a:cubicBezTo>
                <a:cubicBezTo>
                  <a:pt x="3142478" y="6466047"/>
                  <a:pt x="3152943" y="6473693"/>
                  <a:pt x="3152943" y="6488984"/>
                </a:cubicBezTo>
                <a:cubicBezTo>
                  <a:pt x="3152943" y="6509053"/>
                  <a:pt x="3137722" y="6512876"/>
                  <a:pt x="3122501" y="6512876"/>
                </a:cubicBezTo>
                <a:cubicBezTo>
                  <a:pt x="3122501" y="6512876"/>
                  <a:pt x="3122501" y="6512876"/>
                  <a:pt x="3061616" y="6512876"/>
                </a:cubicBezTo>
                <a:cubicBezTo>
                  <a:pt x="3061616" y="6512876"/>
                  <a:pt x="3061616" y="6512876"/>
                  <a:pt x="3061616" y="6466047"/>
                </a:cubicBezTo>
                <a:close/>
                <a:moveTo>
                  <a:pt x="3756287" y="6438184"/>
                </a:moveTo>
                <a:cubicBezTo>
                  <a:pt x="3778597" y="6438184"/>
                  <a:pt x="3796682" y="6456162"/>
                  <a:pt x="3796682" y="6478340"/>
                </a:cubicBezTo>
                <a:cubicBezTo>
                  <a:pt x="3796682" y="6500518"/>
                  <a:pt x="3778597" y="6518496"/>
                  <a:pt x="3756287" y="6518496"/>
                </a:cubicBezTo>
                <a:cubicBezTo>
                  <a:pt x="3733977" y="6518496"/>
                  <a:pt x="3715892" y="6500518"/>
                  <a:pt x="3715892" y="6478340"/>
                </a:cubicBezTo>
                <a:cubicBezTo>
                  <a:pt x="3715892" y="6456162"/>
                  <a:pt x="3733977" y="6438184"/>
                  <a:pt x="3756287" y="6438184"/>
                </a:cubicBezTo>
                <a:close/>
                <a:moveTo>
                  <a:pt x="3602553" y="6437247"/>
                </a:moveTo>
                <a:cubicBezTo>
                  <a:pt x="3625703" y="6437247"/>
                  <a:pt x="3644470" y="6455435"/>
                  <a:pt x="3644470" y="6477871"/>
                </a:cubicBezTo>
                <a:cubicBezTo>
                  <a:pt x="3644470" y="6500307"/>
                  <a:pt x="3625703" y="6518495"/>
                  <a:pt x="3602553" y="6518495"/>
                </a:cubicBezTo>
                <a:cubicBezTo>
                  <a:pt x="3579403" y="6518495"/>
                  <a:pt x="3560636" y="6500307"/>
                  <a:pt x="3560636" y="6477871"/>
                </a:cubicBezTo>
                <a:cubicBezTo>
                  <a:pt x="3560636" y="6455435"/>
                  <a:pt x="3579403" y="6437247"/>
                  <a:pt x="3602553" y="6437247"/>
                </a:cubicBezTo>
                <a:close/>
                <a:moveTo>
                  <a:pt x="3910949" y="6434438"/>
                </a:moveTo>
                <a:cubicBezTo>
                  <a:pt x="3926200" y="6434438"/>
                  <a:pt x="3948124" y="6441143"/>
                  <a:pt x="3951937" y="6466047"/>
                </a:cubicBezTo>
                <a:cubicBezTo>
                  <a:pt x="3951937" y="6466047"/>
                  <a:pt x="3951937" y="6466047"/>
                  <a:pt x="3870914" y="6466047"/>
                </a:cubicBezTo>
                <a:cubicBezTo>
                  <a:pt x="3875680" y="6441143"/>
                  <a:pt x="3896651" y="6434438"/>
                  <a:pt x="3910949" y="6434438"/>
                </a:cubicBezTo>
                <a:close/>
                <a:moveTo>
                  <a:pt x="3203301" y="6419557"/>
                </a:moveTo>
                <a:lnTo>
                  <a:pt x="3203301" y="6539438"/>
                </a:lnTo>
                <a:lnTo>
                  <a:pt x="3234680" y="6539438"/>
                </a:lnTo>
                <a:lnTo>
                  <a:pt x="3234680" y="6419557"/>
                </a:lnTo>
                <a:close/>
                <a:moveTo>
                  <a:pt x="3468030" y="6416747"/>
                </a:moveTo>
                <a:cubicBezTo>
                  <a:pt x="3446130" y="6416747"/>
                  <a:pt x="3430895" y="6425307"/>
                  <a:pt x="3420421" y="6437671"/>
                </a:cubicBezTo>
                <a:cubicBezTo>
                  <a:pt x="3420421" y="6437671"/>
                  <a:pt x="3420421" y="6437671"/>
                  <a:pt x="3420421" y="6419601"/>
                </a:cubicBezTo>
                <a:cubicBezTo>
                  <a:pt x="3420421" y="6419601"/>
                  <a:pt x="3420421" y="6419601"/>
                  <a:pt x="3388999" y="6419601"/>
                </a:cubicBezTo>
                <a:cubicBezTo>
                  <a:pt x="3388999" y="6419601"/>
                  <a:pt x="3388999" y="6419601"/>
                  <a:pt x="3388999" y="6539438"/>
                </a:cubicBezTo>
                <a:cubicBezTo>
                  <a:pt x="3388999" y="6539438"/>
                  <a:pt x="3388999" y="6539438"/>
                  <a:pt x="3420421" y="6539438"/>
                </a:cubicBezTo>
                <a:cubicBezTo>
                  <a:pt x="3420421" y="6539438"/>
                  <a:pt x="3420421" y="6539438"/>
                  <a:pt x="3420421" y="6474764"/>
                </a:cubicBezTo>
                <a:cubicBezTo>
                  <a:pt x="3420421" y="6449084"/>
                  <a:pt x="3441369" y="6440525"/>
                  <a:pt x="3457556" y="6440525"/>
                </a:cubicBezTo>
                <a:cubicBezTo>
                  <a:pt x="3483265" y="6440525"/>
                  <a:pt x="3487074" y="6454791"/>
                  <a:pt x="3487074" y="6468106"/>
                </a:cubicBezTo>
                <a:cubicBezTo>
                  <a:pt x="3487074" y="6468106"/>
                  <a:pt x="3487074" y="6468106"/>
                  <a:pt x="3487074" y="6539438"/>
                </a:cubicBezTo>
                <a:cubicBezTo>
                  <a:pt x="3487074" y="6539438"/>
                  <a:pt x="3487074" y="6539438"/>
                  <a:pt x="3518496" y="6539438"/>
                </a:cubicBezTo>
                <a:cubicBezTo>
                  <a:pt x="3518496" y="6539438"/>
                  <a:pt x="3518496" y="6539438"/>
                  <a:pt x="3518496" y="6458595"/>
                </a:cubicBezTo>
                <a:cubicBezTo>
                  <a:pt x="3518496" y="6426258"/>
                  <a:pt x="3493739" y="6416747"/>
                  <a:pt x="3468030" y="6416747"/>
                </a:cubicBezTo>
                <a:close/>
                <a:moveTo>
                  <a:pt x="3911896" y="6414874"/>
                </a:moveTo>
                <a:cubicBezTo>
                  <a:pt x="3869057" y="6414874"/>
                  <a:pt x="3839545" y="6440534"/>
                  <a:pt x="3839545" y="6480448"/>
                </a:cubicBezTo>
                <a:cubicBezTo>
                  <a:pt x="3839545" y="6512760"/>
                  <a:pt x="3859537" y="6544121"/>
                  <a:pt x="3913800" y="6544121"/>
                </a:cubicBezTo>
                <a:cubicBezTo>
                  <a:pt x="3959496" y="6544121"/>
                  <a:pt x="3975680" y="6517512"/>
                  <a:pt x="3982344" y="6504207"/>
                </a:cubicBezTo>
                <a:cubicBezTo>
                  <a:pt x="3982344" y="6504207"/>
                  <a:pt x="3982344" y="6504207"/>
                  <a:pt x="3948072" y="6504207"/>
                </a:cubicBezTo>
                <a:cubicBezTo>
                  <a:pt x="3942360" y="6514661"/>
                  <a:pt x="3932840" y="6521313"/>
                  <a:pt x="3912848" y="6521313"/>
                </a:cubicBezTo>
                <a:cubicBezTo>
                  <a:pt x="3881433" y="6521313"/>
                  <a:pt x="3872865" y="6501356"/>
                  <a:pt x="3871913" y="6487101"/>
                </a:cubicBezTo>
                <a:cubicBezTo>
                  <a:pt x="3871913" y="6487101"/>
                  <a:pt x="3871913" y="6487101"/>
                  <a:pt x="3985200" y="6487101"/>
                </a:cubicBezTo>
                <a:cubicBezTo>
                  <a:pt x="3985200" y="6487101"/>
                  <a:pt x="3985200" y="6487101"/>
                  <a:pt x="3985200" y="6483299"/>
                </a:cubicBezTo>
                <a:cubicBezTo>
                  <a:pt x="3985200" y="6448136"/>
                  <a:pt x="3965208" y="6414874"/>
                  <a:pt x="3911896" y="6414874"/>
                </a:cubicBezTo>
                <a:close/>
                <a:moveTo>
                  <a:pt x="3603266" y="6414874"/>
                </a:moveTo>
                <a:cubicBezTo>
                  <a:pt x="3562268" y="6414874"/>
                  <a:pt x="3529033" y="6443807"/>
                  <a:pt x="3529033" y="6479498"/>
                </a:cubicBezTo>
                <a:cubicBezTo>
                  <a:pt x="3529033" y="6515189"/>
                  <a:pt x="3562268" y="6544122"/>
                  <a:pt x="3603266" y="6544122"/>
                </a:cubicBezTo>
                <a:cubicBezTo>
                  <a:pt x="3644264" y="6544122"/>
                  <a:pt x="3677499" y="6515189"/>
                  <a:pt x="3677499" y="6479498"/>
                </a:cubicBezTo>
                <a:cubicBezTo>
                  <a:pt x="3677499" y="6443807"/>
                  <a:pt x="3644264" y="6414874"/>
                  <a:pt x="3603266" y="6414874"/>
                </a:cubicBezTo>
                <a:close/>
                <a:moveTo>
                  <a:pt x="3308984" y="6414874"/>
                </a:moveTo>
                <a:cubicBezTo>
                  <a:pt x="3288997" y="6414874"/>
                  <a:pt x="3249024" y="6419626"/>
                  <a:pt x="3249024" y="6453838"/>
                </a:cubicBezTo>
                <a:cubicBezTo>
                  <a:pt x="3249024" y="6481398"/>
                  <a:pt x="3268059" y="6485200"/>
                  <a:pt x="3305177" y="6490902"/>
                </a:cubicBezTo>
                <a:cubicBezTo>
                  <a:pt x="3339440" y="6494703"/>
                  <a:pt x="3344198" y="6498505"/>
                  <a:pt x="3344198" y="6507058"/>
                </a:cubicBezTo>
                <a:cubicBezTo>
                  <a:pt x="3344198" y="6518462"/>
                  <a:pt x="3327067" y="6523214"/>
                  <a:pt x="3311839" y="6523214"/>
                </a:cubicBezTo>
                <a:cubicBezTo>
                  <a:pt x="3300418" y="6523214"/>
                  <a:pt x="3279480" y="6520363"/>
                  <a:pt x="3278528" y="6502306"/>
                </a:cubicBezTo>
                <a:cubicBezTo>
                  <a:pt x="3278528" y="6502306"/>
                  <a:pt x="3278528" y="6502306"/>
                  <a:pt x="3245217" y="6502306"/>
                </a:cubicBezTo>
                <a:cubicBezTo>
                  <a:pt x="3246169" y="6538419"/>
                  <a:pt x="3286142" y="6544121"/>
                  <a:pt x="3311839" y="6544121"/>
                </a:cubicBezTo>
                <a:cubicBezTo>
                  <a:pt x="3348957" y="6544121"/>
                  <a:pt x="3378461" y="6533667"/>
                  <a:pt x="3378461" y="6503256"/>
                </a:cubicBezTo>
                <a:cubicBezTo>
                  <a:pt x="3378461" y="6475696"/>
                  <a:pt x="3352764" y="6471895"/>
                  <a:pt x="3312791" y="6466193"/>
                </a:cubicBezTo>
                <a:cubicBezTo>
                  <a:pt x="3283287" y="6461441"/>
                  <a:pt x="3280431" y="6459540"/>
                  <a:pt x="3280431" y="6450037"/>
                </a:cubicBezTo>
                <a:cubicBezTo>
                  <a:pt x="3280431" y="6444335"/>
                  <a:pt x="3289949" y="6436732"/>
                  <a:pt x="3307080" y="6436732"/>
                </a:cubicBezTo>
                <a:cubicBezTo>
                  <a:pt x="3317549" y="6436732"/>
                  <a:pt x="3338488" y="6438633"/>
                  <a:pt x="3341343" y="6456689"/>
                </a:cubicBezTo>
                <a:cubicBezTo>
                  <a:pt x="3341343" y="6456689"/>
                  <a:pt x="3341343" y="6456689"/>
                  <a:pt x="3373702" y="6456689"/>
                </a:cubicBezTo>
                <a:cubicBezTo>
                  <a:pt x="3371799" y="6417725"/>
                  <a:pt x="3327067" y="6414874"/>
                  <a:pt x="3308984" y="6414874"/>
                </a:cubicBezTo>
                <a:close/>
                <a:moveTo>
                  <a:pt x="3061616" y="6400955"/>
                </a:moveTo>
                <a:cubicBezTo>
                  <a:pt x="3061616" y="6400955"/>
                  <a:pt x="3061616" y="6400955"/>
                  <a:pt x="3118764" y="6400955"/>
                </a:cubicBezTo>
                <a:cubicBezTo>
                  <a:pt x="3138766" y="6400955"/>
                  <a:pt x="3146386" y="6407628"/>
                  <a:pt x="3146386" y="6420975"/>
                </a:cubicBezTo>
                <a:cubicBezTo>
                  <a:pt x="3146386" y="6439088"/>
                  <a:pt x="3134004" y="6440994"/>
                  <a:pt x="3124479" y="6440994"/>
                </a:cubicBezTo>
                <a:cubicBezTo>
                  <a:pt x="3124479" y="6440994"/>
                  <a:pt x="3124479" y="6440994"/>
                  <a:pt x="3061616" y="6440994"/>
                </a:cubicBezTo>
                <a:cubicBezTo>
                  <a:pt x="3061616" y="6440994"/>
                  <a:pt x="3061616" y="6440994"/>
                  <a:pt x="3061616" y="6400955"/>
                </a:cubicBezTo>
                <a:close/>
                <a:moveTo>
                  <a:pt x="3028140" y="6377645"/>
                </a:moveTo>
                <a:cubicBezTo>
                  <a:pt x="3028140" y="6377645"/>
                  <a:pt x="3028140" y="6377645"/>
                  <a:pt x="3028140" y="6539438"/>
                </a:cubicBezTo>
                <a:cubicBezTo>
                  <a:pt x="3028140" y="6539438"/>
                  <a:pt x="3028140" y="6539438"/>
                  <a:pt x="3133804" y="6539438"/>
                </a:cubicBezTo>
                <a:cubicBezTo>
                  <a:pt x="3177593" y="6539438"/>
                  <a:pt x="3189016" y="6509935"/>
                  <a:pt x="3189016" y="6491852"/>
                </a:cubicBezTo>
                <a:cubicBezTo>
                  <a:pt x="3189016" y="6465204"/>
                  <a:pt x="3171881" y="6455687"/>
                  <a:pt x="3159506" y="6451880"/>
                </a:cubicBezTo>
                <a:cubicBezTo>
                  <a:pt x="3168074" y="6448073"/>
                  <a:pt x="3181401" y="6441411"/>
                  <a:pt x="3181401" y="6418569"/>
                </a:cubicBezTo>
                <a:cubicBezTo>
                  <a:pt x="3181401" y="6397631"/>
                  <a:pt x="3171881" y="6377645"/>
                  <a:pt x="3134756" y="6377645"/>
                </a:cubicBezTo>
                <a:cubicBezTo>
                  <a:pt x="3134756" y="6377645"/>
                  <a:pt x="3134756" y="6377645"/>
                  <a:pt x="3028140" y="6377645"/>
                </a:cubicBezTo>
                <a:close/>
                <a:moveTo>
                  <a:pt x="3796648" y="6374835"/>
                </a:moveTo>
                <a:cubicBezTo>
                  <a:pt x="3796648" y="6374835"/>
                  <a:pt x="3796648" y="6374835"/>
                  <a:pt x="3796648" y="6436653"/>
                </a:cubicBezTo>
                <a:cubicBezTo>
                  <a:pt x="3796648" y="6436653"/>
                  <a:pt x="3796648" y="6436653"/>
                  <a:pt x="3795695" y="6436653"/>
                </a:cubicBezTo>
                <a:cubicBezTo>
                  <a:pt x="3787126" y="6422387"/>
                  <a:pt x="3769034" y="6416681"/>
                  <a:pt x="3749990" y="6416681"/>
                </a:cubicBezTo>
                <a:cubicBezTo>
                  <a:pt x="3704285" y="6416681"/>
                  <a:pt x="3684289" y="6449968"/>
                  <a:pt x="3684289" y="6480401"/>
                </a:cubicBezTo>
                <a:cubicBezTo>
                  <a:pt x="3684289" y="6510835"/>
                  <a:pt x="3704285" y="6544121"/>
                  <a:pt x="3749990" y="6544121"/>
                </a:cubicBezTo>
                <a:cubicBezTo>
                  <a:pt x="3774747" y="6544121"/>
                  <a:pt x="3793791" y="6529856"/>
                  <a:pt x="3795695" y="6523198"/>
                </a:cubicBezTo>
                <a:cubicBezTo>
                  <a:pt x="3795695" y="6523198"/>
                  <a:pt x="3795695" y="6523198"/>
                  <a:pt x="3796648" y="6523198"/>
                </a:cubicBezTo>
                <a:cubicBezTo>
                  <a:pt x="3796648" y="6523198"/>
                  <a:pt x="3796648" y="6523198"/>
                  <a:pt x="3796648" y="6539366"/>
                </a:cubicBezTo>
                <a:cubicBezTo>
                  <a:pt x="3796648" y="6539366"/>
                  <a:pt x="3796648" y="6539366"/>
                  <a:pt x="3828070" y="6539366"/>
                </a:cubicBezTo>
                <a:cubicBezTo>
                  <a:pt x="3828070" y="6539366"/>
                  <a:pt x="3828070" y="6539366"/>
                  <a:pt x="3828070" y="6374835"/>
                </a:cubicBezTo>
                <a:cubicBezTo>
                  <a:pt x="3828070" y="6374835"/>
                  <a:pt x="3828070" y="6374835"/>
                  <a:pt x="3796648" y="6374835"/>
                </a:cubicBezTo>
                <a:close/>
                <a:moveTo>
                  <a:pt x="3203301" y="6374835"/>
                </a:moveTo>
                <a:lnTo>
                  <a:pt x="3203301" y="6400591"/>
                </a:lnTo>
                <a:lnTo>
                  <a:pt x="3234680" y="6400591"/>
                </a:lnTo>
                <a:lnTo>
                  <a:pt x="3234680" y="6374835"/>
                </a:lnTo>
                <a:close/>
                <a:moveTo>
                  <a:pt x="3293223" y="6238798"/>
                </a:moveTo>
                <a:cubicBezTo>
                  <a:pt x="3260891" y="6238798"/>
                  <a:pt x="3234680" y="6265215"/>
                  <a:pt x="3234680" y="6297802"/>
                </a:cubicBezTo>
                <a:cubicBezTo>
                  <a:pt x="3234680" y="6330389"/>
                  <a:pt x="3260891" y="6356806"/>
                  <a:pt x="3293223" y="6356806"/>
                </a:cubicBezTo>
                <a:cubicBezTo>
                  <a:pt x="3325555" y="6356806"/>
                  <a:pt x="3351766" y="6330389"/>
                  <a:pt x="3351766" y="6297802"/>
                </a:cubicBezTo>
                <a:cubicBezTo>
                  <a:pt x="3351766" y="6265215"/>
                  <a:pt x="3325555" y="6238798"/>
                  <a:pt x="3293223" y="6238798"/>
                </a:cubicBezTo>
                <a:close/>
                <a:moveTo>
                  <a:pt x="0" y="0"/>
                </a:moveTo>
                <a:lnTo>
                  <a:pt x="4294800" y="0"/>
                </a:lnTo>
                <a:lnTo>
                  <a:pt x="4294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378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7" name="Platshållare för bildnummer 4">
            <a:extLst>
              <a:ext uri="{FF2B5EF4-FFF2-40B4-BE49-F238E27FC236}">
                <a16:creationId xmlns:a16="http://schemas.microsoft.com/office/drawing/2014/main" id="{BF614364-B931-41E7-982D-97DD29922D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9374" y="4774498"/>
            <a:ext cx="353726" cy="18697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9338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D11F9F-86D4-B840-B255-B4EED275D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00" y="303498"/>
            <a:ext cx="8316000" cy="290849"/>
          </a:xfrm>
        </p:spPr>
        <p:txBody>
          <a:bodyPr anchor="b"/>
          <a:lstStyle>
            <a:lvl1pPr>
              <a:defRPr sz="1800" spc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2014A103-75CE-034A-B173-1A469C28F7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100" y="594347"/>
            <a:ext cx="8316000" cy="272091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180971" indent="0">
              <a:buNone/>
              <a:defRPr/>
            </a:lvl2pPr>
            <a:lvl3pPr marL="407977" indent="0">
              <a:buNone/>
              <a:defRPr/>
            </a:lvl3pPr>
            <a:lvl4pPr marL="561961" indent="0">
              <a:buNone/>
              <a:defRPr/>
            </a:lvl4pPr>
            <a:lvl5pPr marL="752456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id="{9DEDB420-B4D2-4ABA-9DF5-F51E16F430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9374" y="4774498"/>
            <a:ext cx="353726" cy="18697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299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Pictur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781F575-BC1E-8841-BBE1-E90EA3D3111D}"/>
              </a:ext>
            </a:extLst>
          </p:cNvPr>
          <p:cNvSpPr/>
          <p:nvPr userDrawn="1"/>
        </p:nvSpPr>
        <p:spPr bwMode="gray">
          <a:xfrm>
            <a:off x="0" y="0"/>
            <a:ext cx="45738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54000" rIns="6858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endParaRPr lang="en-US" sz="15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Frihandsfigur: Form 200">
            <a:extLst>
              <a:ext uri="{FF2B5EF4-FFF2-40B4-BE49-F238E27FC236}">
                <a16:creationId xmlns:a16="http://schemas.microsoft.com/office/drawing/2014/main" id="{6140126F-0221-F641-B0C3-3DD84ABE88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3800" y="2"/>
            <a:ext cx="4568400" cy="5143499"/>
          </a:xfrm>
          <a:custGeom>
            <a:avLst/>
            <a:gdLst>
              <a:gd name="connsiteX0" fmla="*/ 4921604 w 6091200"/>
              <a:gd name="connsiteY0" fmla="*/ 6596335 h 6857998"/>
              <a:gd name="connsiteX1" fmla="*/ 4886361 w 6091200"/>
              <a:gd name="connsiteY1" fmla="*/ 6631574 h 6857998"/>
              <a:gd name="connsiteX2" fmla="*/ 4921604 w 6091200"/>
              <a:gd name="connsiteY2" fmla="*/ 6666813 h 6857998"/>
              <a:gd name="connsiteX3" fmla="*/ 4956847 w 6091200"/>
              <a:gd name="connsiteY3" fmla="*/ 6631574 h 6857998"/>
              <a:gd name="connsiteX4" fmla="*/ 4921604 w 6091200"/>
              <a:gd name="connsiteY4" fmla="*/ 6596335 h 6857998"/>
              <a:gd name="connsiteX5" fmla="*/ 4746795 w 6091200"/>
              <a:gd name="connsiteY5" fmla="*/ 6528902 h 6857998"/>
              <a:gd name="connsiteX6" fmla="*/ 4701600 w 6091200"/>
              <a:gd name="connsiteY6" fmla="*/ 6574092 h 6857998"/>
              <a:gd name="connsiteX7" fmla="*/ 4746795 w 6091200"/>
              <a:gd name="connsiteY7" fmla="*/ 6619282 h 6857998"/>
              <a:gd name="connsiteX8" fmla="*/ 4791990 w 6091200"/>
              <a:gd name="connsiteY8" fmla="*/ 6574092 h 6857998"/>
              <a:gd name="connsiteX9" fmla="*/ 4746795 w 6091200"/>
              <a:gd name="connsiteY9" fmla="*/ 6528902 h 6857998"/>
              <a:gd name="connsiteX10" fmla="*/ 4858016 w 6091200"/>
              <a:gd name="connsiteY10" fmla="*/ 6466047 h 6857998"/>
              <a:gd name="connsiteX11" fmla="*/ 4923657 w 6091200"/>
              <a:gd name="connsiteY11" fmla="*/ 6466047 h 6857998"/>
              <a:gd name="connsiteX12" fmla="*/ 4949343 w 6091200"/>
              <a:gd name="connsiteY12" fmla="*/ 6488984 h 6857998"/>
              <a:gd name="connsiteX13" fmla="*/ 4918901 w 6091200"/>
              <a:gd name="connsiteY13" fmla="*/ 6512876 h 6857998"/>
              <a:gd name="connsiteX14" fmla="*/ 4858016 w 6091200"/>
              <a:gd name="connsiteY14" fmla="*/ 6512876 h 6857998"/>
              <a:gd name="connsiteX15" fmla="*/ 4858016 w 6091200"/>
              <a:gd name="connsiteY15" fmla="*/ 6466047 h 6857998"/>
              <a:gd name="connsiteX16" fmla="*/ 5552687 w 6091200"/>
              <a:gd name="connsiteY16" fmla="*/ 6438184 h 6857998"/>
              <a:gd name="connsiteX17" fmla="*/ 5593082 w 6091200"/>
              <a:gd name="connsiteY17" fmla="*/ 6478340 h 6857998"/>
              <a:gd name="connsiteX18" fmla="*/ 5552687 w 6091200"/>
              <a:gd name="connsiteY18" fmla="*/ 6518496 h 6857998"/>
              <a:gd name="connsiteX19" fmla="*/ 5512292 w 6091200"/>
              <a:gd name="connsiteY19" fmla="*/ 6478340 h 6857998"/>
              <a:gd name="connsiteX20" fmla="*/ 5552687 w 6091200"/>
              <a:gd name="connsiteY20" fmla="*/ 6438184 h 6857998"/>
              <a:gd name="connsiteX21" fmla="*/ 5398953 w 6091200"/>
              <a:gd name="connsiteY21" fmla="*/ 6437247 h 6857998"/>
              <a:gd name="connsiteX22" fmla="*/ 5440870 w 6091200"/>
              <a:gd name="connsiteY22" fmla="*/ 6477871 h 6857998"/>
              <a:gd name="connsiteX23" fmla="*/ 5398953 w 6091200"/>
              <a:gd name="connsiteY23" fmla="*/ 6518495 h 6857998"/>
              <a:gd name="connsiteX24" fmla="*/ 5357036 w 6091200"/>
              <a:gd name="connsiteY24" fmla="*/ 6477871 h 6857998"/>
              <a:gd name="connsiteX25" fmla="*/ 5398953 w 6091200"/>
              <a:gd name="connsiteY25" fmla="*/ 6437247 h 6857998"/>
              <a:gd name="connsiteX26" fmla="*/ 5707349 w 6091200"/>
              <a:gd name="connsiteY26" fmla="*/ 6434438 h 6857998"/>
              <a:gd name="connsiteX27" fmla="*/ 5748337 w 6091200"/>
              <a:gd name="connsiteY27" fmla="*/ 6466047 h 6857998"/>
              <a:gd name="connsiteX28" fmla="*/ 5667314 w 6091200"/>
              <a:gd name="connsiteY28" fmla="*/ 6466047 h 6857998"/>
              <a:gd name="connsiteX29" fmla="*/ 5707349 w 6091200"/>
              <a:gd name="connsiteY29" fmla="*/ 6434438 h 6857998"/>
              <a:gd name="connsiteX30" fmla="*/ 4999701 w 6091200"/>
              <a:gd name="connsiteY30" fmla="*/ 6419557 h 6857998"/>
              <a:gd name="connsiteX31" fmla="*/ 4999701 w 6091200"/>
              <a:gd name="connsiteY31" fmla="*/ 6539438 h 6857998"/>
              <a:gd name="connsiteX32" fmla="*/ 5031080 w 6091200"/>
              <a:gd name="connsiteY32" fmla="*/ 6539438 h 6857998"/>
              <a:gd name="connsiteX33" fmla="*/ 5031080 w 6091200"/>
              <a:gd name="connsiteY33" fmla="*/ 6419557 h 6857998"/>
              <a:gd name="connsiteX34" fmla="*/ 5264430 w 6091200"/>
              <a:gd name="connsiteY34" fmla="*/ 6416747 h 6857998"/>
              <a:gd name="connsiteX35" fmla="*/ 5216821 w 6091200"/>
              <a:gd name="connsiteY35" fmla="*/ 6437671 h 6857998"/>
              <a:gd name="connsiteX36" fmla="*/ 5216821 w 6091200"/>
              <a:gd name="connsiteY36" fmla="*/ 6419601 h 6857998"/>
              <a:gd name="connsiteX37" fmla="*/ 5185399 w 6091200"/>
              <a:gd name="connsiteY37" fmla="*/ 6419601 h 6857998"/>
              <a:gd name="connsiteX38" fmla="*/ 5185399 w 6091200"/>
              <a:gd name="connsiteY38" fmla="*/ 6539438 h 6857998"/>
              <a:gd name="connsiteX39" fmla="*/ 5216821 w 6091200"/>
              <a:gd name="connsiteY39" fmla="*/ 6539438 h 6857998"/>
              <a:gd name="connsiteX40" fmla="*/ 5216821 w 6091200"/>
              <a:gd name="connsiteY40" fmla="*/ 6474764 h 6857998"/>
              <a:gd name="connsiteX41" fmla="*/ 5253956 w 6091200"/>
              <a:gd name="connsiteY41" fmla="*/ 6440525 h 6857998"/>
              <a:gd name="connsiteX42" fmla="*/ 5283474 w 6091200"/>
              <a:gd name="connsiteY42" fmla="*/ 6468106 h 6857998"/>
              <a:gd name="connsiteX43" fmla="*/ 5283474 w 6091200"/>
              <a:gd name="connsiteY43" fmla="*/ 6539438 h 6857998"/>
              <a:gd name="connsiteX44" fmla="*/ 5314896 w 6091200"/>
              <a:gd name="connsiteY44" fmla="*/ 6539438 h 6857998"/>
              <a:gd name="connsiteX45" fmla="*/ 5314896 w 6091200"/>
              <a:gd name="connsiteY45" fmla="*/ 6458595 h 6857998"/>
              <a:gd name="connsiteX46" fmla="*/ 5264430 w 6091200"/>
              <a:gd name="connsiteY46" fmla="*/ 6416747 h 6857998"/>
              <a:gd name="connsiteX47" fmla="*/ 5708296 w 6091200"/>
              <a:gd name="connsiteY47" fmla="*/ 6414874 h 6857998"/>
              <a:gd name="connsiteX48" fmla="*/ 5635945 w 6091200"/>
              <a:gd name="connsiteY48" fmla="*/ 6480448 h 6857998"/>
              <a:gd name="connsiteX49" fmla="*/ 5710200 w 6091200"/>
              <a:gd name="connsiteY49" fmla="*/ 6544121 h 6857998"/>
              <a:gd name="connsiteX50" fmla="*/ 5778744 w 6091200"/>
              <a:gd name="connsiteY50" fmla="*/ 6504207 h 6857998"/>
              <a:gd name="connsiteX51" fmla="*/ 5744472 w 6091200"/>
              <a:gd name="connsiteY51" fmla="*/ 6504207 h 6857998"/>
              <a:gd name="connsiteX52" fmla="*/ 5709248 w 6091200"/>
              <a:gd name="connsiteY52" fmla="*/ 6521313 h 6857998"/>
              <a:gd name="connsiteX53" fmla="*/ 5668313 w 6091200"/>
              <a:gd name="connsiteY53" fmla="*/ 6487101 h 6857998"/>
              <a:gd name="connsiteX54" fmla="*/ 5781600 w 6091200"/>
              <a:gd name="connsiteY54" fmla="*/ 6487101 h 6857998"/>
              <a:gd name="connsiteX55" fmla="*/ 5781600 w 6091200"/>
              <a:gd name="connsiteY55" fmla="*/ 6483299 h 6857998"/>
              <a:gd name="connsiteX56" fmla="*/ 5708296 w 6091200"/>
              <a:gd name="connsiteY56" fmla="*/ 6414874 h 6857998"/>
              <a:gd name="connsiteX57" fmla="*/ 5399666 w 6091200"/>
              <a:gd name="connsiteY57" fmla="*/ 6414874 h 6857998"/>
              <a:gd name="connsiteX58" fmla="*/ 5325433 w 6091200"/>
              <a:gd name="connsiteY58" fmla="*/ 6479498 h 6857998"/>
              <a:gd name="connsiteX59" fmla="*/ 5399666 w 6091200"/>
              <a:gd name="connsiteY59" fmla="*/ 6544122 h 6857998"/>
              <a:gd name="connsiteX60" fmla="*/ 5473899 w 6091200"/>
              <a:gd name="connsiteY60" fmla="*/ 6479498 h 6857998"/>
              <a:gd name="connsiteX61" fmla="*/ 5399666 w 6091200"/>
              <a:gd name="connsiteY61" fmla="*/ 6414874 h 6857998"/>
              <a:gd name="connsiteX62" fmla="*/ 5105384 w 6091200"/>
              <a:gd name="connsiteY62" fmla="*/ 6414874 h 6857998"/>
              <a:gd name="connsiteX63" fmla="*/ 5045424 w 6091200"/>
              <a:gd name="connsiteY63" fmla="*/ 6453838 h 6857998"/>
              <a:gd name="connsiteX64" fmla="*/ 5101577 w 6091200"/>
              <a:gd name="connsiteY64" fmla="*/ 6490902 h 6857998"/>
              <a:gd name="connsiteX65" fmla="*/ 5140598 w 6091200"/>
              <a:gd name="connsiteY65" fmla="*/ 6507058 h 6857998"/>
              <a:gd name="connsiteX66" fmla="*/ 5108239 w 6091200"/>
              <a:gd name="connsiteY66" fmla="*/ 6523214 h 6857998"/>
              <a:gd name="connsiteX67" fmla="*/ 5074928 w 6091200"/>
              <a:gd name="connsiteY67" fmla="*/ 6502306 h 6857998"/>
              <a:gd name="connsiteX68" fmla="*/ 5041617 w 6091200"/>
              <a:gd name="connsiteY68" fmla="*/ 6502306 h 6857998"/>
              <a:gd name="connsiteX69" fmla="*/ 5108239 w 6091200"/>
              <a:gd name="connsiteY69" fmla="*/ 6544121 h 6857998"/>
              <a:gd name="connsiteX70" fmla="*/ 5174861 w 6091200"/>
              <a:gd name="connsiteY70" fmla="*/ 6503256 h 6857998"/>
              <a:gd name="connsiteX71" fmla="*/ 5109191 w 6091200"/>
              <a:gd name="connsiteY71" fmla="*/ 6466193 h 6857998"/>
              <a:gd name="connsiteX72" fmla="*/ 5076831 w 6091200"/>
              <a:gd name="connsiteY72" fmla="*/ 6450037 h 6857998"/>
              <a:gd name="connsiteX73" fmla="*/ 5103480 w 6091200"/>
              <a:gd name="connsiteY73" fmla="*/ 6436732 h 6857998"/>
              <a:gd name="connsiteX74" fmla="*/ 5137743 w 6091200"/>
              <a:gd name="connsiteY74" fmla="*/ 6456689 h 6857998"/>
              <a:gd name="connsiteX75" fmla="*/ 5170102 w 6091200"/>
              <a:gd name="connsiteY75" fmla="*/ 6456689 h 6857998"/>
              <a:gd name="connsiteX76" fmla="*/ 5105384 w 6091200"/>
              <a:gd name="connsiteY76" fmla="*/ 6414874 h 6857998"/>
              <a:gd name="connsiteX77" fmla="*/ 4858016 w 6091200"/>
              <a:gd name="connsiteY77" fmla="*/ 6400955 h 6857998"/>
              <a:gd name="connsiteX78" fmla="*/ 4915164 w 6091200"/>
              <a:gd name="connsiteY78" fmla="*/ 6400955 h 6857998"/>
              <a:gd name="connsiteX79" fmla="*/ 4942786 w 6091200"/>
              <a:gd name="connsiteY79" fmla="*/ 6420975 h 6857998"/>
              <a:gd name="connsiteX80" fmla="*/ 4920879 w 6091200"/>
              <a:gd name="connsiteY80" fmla="*/ 6440994 h 6857998"/>
              <a:gd name="connsiteX81" fmla="*/ 4858016 w 6091200"/>
              <a:gd name="connsiteY81" fmla="*/ 6440994 h 6857998"/>
              <a:gd name="connsiteX82" fmla="*/ 4858016 w 6091200"/>
              <a:gd name="connsiteY82" fmla="*/ 6400955 h 6857998"/>
              <a:gd name="connsiteX83" fmla="*/ 4824540 w 6091200"/>
              <a:gd name="connsiteY83" fmla="*/ 6377645 h 6857998"/>
              <a:gd name="connsiteX84" fmla="*/ 4824540 w 6091200"/>
              <a:gd name="connsiteY84" fmla="*/ 6539438 h 6857998"/>
              <a:gd name="connsiteX85" fmla="*/ 4930204 w 6091200"/>
              <a:gd name="connsiteY85" fmla="*/ 6539438 h 6857998"/>
              <a:gd name="connsiteX86" fmla="*/ 4985416 w 6091200"/>
              <a:gd name="connsiteY86" fmla="*/ 6491852 h 6857998"/>
              <a:gd name="connsiteX87" fmla="*/ 4955906 w 6091200"/>
              <a:gd name="connsiteY87" fmla="*/ 6451880 h 6857998"/>
              <a:gd name="connsiteX88" fmla="*/ 4977801 w 6091200"/>
              <a:gd name="connsiteY88" fmla="*/ 6418569 h 6857998"/>
              <a:gd name="connsiteX89" fmla="*/ 4931156 w 6091200"/>
              <a:gd name="connsiteY89" fmla="*/ 6377645 h 6857998"/>
              <a:gd name="connsiteX90" fmla="*/ 4824540 w 6091200"/>
              <a:gd name="connsiteY90" fmla="*/ 6377645 h 6857998"/>
              <a:gd name="connsiteX91" fmla="*/ 5593048 w 6091200"/>
              <a:gd name="connsiteY91" fmla="*/ 6374835 h 6857998"/>
              <a:gd name="connsiteX92" fmla="*/ 5593048 w 6091200"/>
              <a:gd name="connsiteY92" fmla="*/ 6436653 h 6857998"/>
              <a:gd name="connsiteX93" fmla="*/ 5592095 w 6091200"/>
              <a:gd name="connsiteY93" fmla="*/ 6436653 h 6857998"/>
              <a:gd name="connsiteX94" fmla="*/ 5546390 w 6091200"/>
              <a:gd name="connsiteY94" fmla="*/ 6416681 h 6857998"/>
              <a:gd name="connsiteX95" fmla="*/ 5480689 w 6091200"/>
              <a:gd name="connsiteY95" fmla="*/ 6480401 h 6857998"/>
              <a:gd name="connsiteX96" fmla="*/ 5546390 w 6091200"/>
              <a:gd name="connsiteY96" fmla="*/ 6544121 h 6857998"/>
              <a:gd name="connsiteX97" fmla="*/ 5592095 w 6091200"/>
              <a:gd name="connsiteY97" fmla="*/ 6523198 h 6857998"/>
              <a:gd name="connsiteX98" fmla="*/ 5593048 w 6091200"/>
              <a:gd name="connsiteY98" fmla="*/ 6523198 h 6857998"/>
              <a:gd name="connsiteX99" fmla="*/ 5593048 w 6091200"/>
              <a:gd name="connsiteY99" fmla="*/ 6539366 h 6857998"/>
              <a:gd name="connsiteX100" fmla="*/ 5624470 w 6091200"/>
              <a:gd name="connsiteY100" fmla="*/ 6539366 h 6857998"/>
              <a:gd name="connsiteX101" fmla="*/ 5624470 w 6091200"/>
              <a:gd name="connsiteY101" fmla="*/ 6374835 h 6857998"/>
              <a:gd name="connsiteX102" fmla="*/ 5593048 w 6091200"/>
              <a:gd name="connsiteY102" fmla="*/ 6374835 h 6857998"/>
              <a:gd name="connsiteX103" fmla="*/ 4999701 w 6091200"/>
              <a:gd name="connsiteY103" fmla="*/ 6374835 h 6857998"/>
              <a:gd name="connsiteX104" fmla="*/ 4999701 w 6091200"/>
              <a:gd name="connsiteY104" fmla="*/ 6400591 h 6857998"/>
              <a:gd name="connsiteX105" fmla="*/ 5031080 w 6091200"/>
              <a:gd name="connsiteY105" fmla="*/ 6400591 h 6857998"/>
              <a:gd name="connsiteX106" fmla="*/ 5031080 w 6091200"/>
              <a:gd name="connsiteY106" fmla="*/ 6374835 h 6857998"/>
              <a:gd name="connsiteX107" fmla="*/ 5089623 w 6091200"/>
              <a:gd name="connsiteY107" fmla="*/ 6238798 h 6857998"/>
              <a:gd name="connsiteX108" fmla="*/ 5031080 w 6091200"/>
              <a:gd name="connsiteY108" fmla="*/ 6297802 h 6857998"/>
              <a:gd name="connsiteX109" fmla="*/ 5089623 w 6091200"/>
              <a:gd name="connsiteY109" fmla="*/ 6356806 h 6857998"/>
              <a:gd name="connsiteX110" fmla="*/ 5148166 w 6091200"/>
              <a:gd name="connsiteY110" fmla="*/ 6297802 h 6857998"/>
              <a:gd name="connsiteX111" fmla="*/ 5089623 w 6091200"/>
              <a:gd name="connsiteY111" fmla="*/ 6238798 h 6857998"/>
              <a:gd name="connsiteX112" fmla="*/ 0 w 6091200"/>
              <a:gd name="connsiteY112" fmla="*/ 0 h 6857998"/>
              <a:gd name="connsiteX113" fmla="*/ 6091200 w 6091200"/>
              <a:gd name="connsiteY113" fmla="*/ 0 h 6857998"/>
              <a:gd name="connsiteX114" fmla="*/ 6091200 w 6091200"/>
              <a:gd name="connsiteY114" fmla="*/ 6857998 h 6857998"/>
              <a:gd name="connsiteX115" fmla="*/ 0 w 60912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091200" h="6857998">
                <a:moveTo>
                  <a:pt x="4921604" y="6596335"/>
                </a:moveTo>
                <a:cubicBezTo>
                  <a:pt x="4902140" y="6596335"/>
                  <a:pt x="4886361" y="6612112"/>
                  <a:pt x="4886361" y="6631574"/>
                </a:cubicBezTo>
                <a:cubicBezTo>
                  <a:pt x="4886361" y="6651036"/>
                  <a:pt x="4902140" y="6666813"/>
                  <a:pt x="4921604" y="6666813"/>
                </a:cubicBezTo>
                <a:cubicBezTo>
                  <a:pt x="4941068" y="6666813"/>
                  <a:pt x="4956847" y="6651036"/>
                  <a:pt x="4956847" y="6631574"/>
                </a:cubicBezTo>
                <a:cubicBezTo>
                  <a:pt x="4956847" y="6612112"/>
                  <a:pt x="4941068" y="6596335"/>
                  <a:pt x="4921604" y="6596335"/>
                </a:cubicBezTo>
                <a:close/>
                <a:moveTo>
                  <a:pt x="4746795" y="6528902"/>
                </a:moveTo>
                <a:cubicBezTo>
                  <a:pt x="4721834" y="6528902"/>
                  <a:pt x="4701600" y="6549134"/>
                  <a:pt x="4701600" y="6574092"/>
                </a:cubicBezTo>
                <a:cubicBezTo>
                  <a:pt x="4701600" y="6599050"/>
                  <a:pt x="4721834" y="6619282"/>
                  <a:pt x="4746795" y="6619282"/>
                </a:cubicBezTo>
                <a:cubicBezTo>
                  <a:pt x="4771756" y="6619282"/>
                  <a:pt x="4791990" y="6599050"/>
                  <a:pt x="4791990" y="6574092"/>
                </a:cubicBezTo>
                <a:cubicBezTo>
                  <a:pt x="4791990" y="6549134"/>
                  <a:pt x="4771756" y="6528902"/>
                  <a:pt x="4746795" y="6528902"/>
                </a:cubicBezTo>
                <a:close/>
                <a:moveTo>
                  <a:pt x="4858016" y="6466047"/>
                </a:moveTo>
                <a:cubicBezTo>
                  <a:pt x="4858016" y="6466047"/>
                  <a:pt x="4858016" y="6466047"/>
                  <a:pt x="4923657" y="6466047"/>
                </a:cubicBezTo>
                <a:cubicBezTo>
                  <a:pt x="4938878" y="6466047"/>
                  <a:pt x="4949343" y="6473693"/>
                  <a:pt x="4949343" y="6488984"/>
                </a:cubicBezTo>
                <a:cubicBezTo>
                  <a:pt x="4949343" y="6509053"/>
                  <a:pt x="4934122" y="6512876"/>
                  <a:pt x="4918901" y="6512876"/>
                </a:cubicBezTo>
                <a:cubicBezTo>
                  <a:pt x="4918901" y="6512876"/>
                  <a:pt x="4918901" y="6512876"/>
                  <a:pt x="4858016" y="6512876"/>
                </a:cubicBezTo>
                <a:cubicBezTo>
                  <a:pt x="4858016" y="6512876"/>
                  <a:pt x="4858016" y="6512876"/>
                  <a:pt x="4858016" y="6466047"/>
                </a:cubicBezTo>
                <a:close/>
                <a:moveTo>
                  <a:pt x="5552687" y="6438184"/>
                </a:moveTo>
                <a:cubicBezTo>
                  <a:pt x="5574997" y="6438184"/>
                  <a:pt x="5593082" y="6456162"/>
                  <a:pt x="5593082" y="6478340"/>
                </a:cubicBezTo>
                <a:cubicBezTo>
                  <a:pt x="5593082" y="6500518"/>
                  <a:pt x="5574997" y="6518496"/>
                  <a:pt x="5552687" y="6518496"/>
                </a:cubicBezTo>
                <a:cubicBezTo>
                  <a:pt x="5530377" y="6518496"/>
                  <a:pt x="5512292" y="6500518"/>
                  <a:pt x="5512292" y="6478340"/>
                </a:cubicBezTo>
                <a:cubicBezTo>
                  <a:pt x="5512292" y="6456162"/>
                  <a:pt x="5530377" y="6438184"/>
                  <a:pt x="5552687" y="6438184"/>
                </a:cubicBezTo>
                <a:close/>
                <a:moveTo>
                  <a:pt x="5398953" y="6437247"/>
                </a:moveTo>
                <a:cubicBezTo>
                  <a:pt x="5422103" y="6437247"/>
                  <a:pt x="5440870" y="6455435"/>
                  <a:pt x="5440870" y="6477871"/>
                </a:cubicBezTo>
                <a:cubicBezTo>
                  <a:pt x="5440870" y="6500307"/>
                  <a:pt x="5422103" y="6518495"/>
                  <a:pt x="5398953" y="6518495"/>
                </a:cubicBezTo>
                <a:cubicBezTo>
                  <a:pt x="5375803" y="6518495"/>
                  <a:pt x="5357036" y="6500307"/>
                  <a:pt x="5357036" y="6477871"/>
                </a:cubicBezTo>
                <a:cubicBezTo>
                  <a:pt x="5357036" y="6455435"/>
                  <a:pt x="5375803" y="6437247"/>
                  <a:pt x="5398953" y="6437247"/>
                </a:cubicBezTo>
                <a:close/>
                <a:moveTo>
                  <a:pt x="5707349" y="6434438"/>
                </a:moveTo>
                <a:cubicBezTo>
                  <a:pt x="5722600" y="6434438"/>
                  <a:pt x="5744524" y="6441143"/>
                  <a:pt x="5748337" y="6466047"/>
                </a:cubicBezTo>
                <a:cubicBezTo>
                  <a:pt x="5748337" y="6466047"/>
                  <a:pt x="5748337" y="6466047"/>
                  <a:pt x="5667314" y="6466047"/>
                </a:cubicBezTo>
                <a:cubicBezTo>
                  <a:pt x="5672080" y="6441143"/>
                  <a:pt x="5693051" y="6434438"/>
                  <a:pt x="5707349" y="6434438"/>
                </a:cubicBezTo>
                <a:close/>
                <a:moveTo>
                  <a:pt x="4999701" y="6419557"/>
                </a:moveTo>
                <a:lnTo>
                  <a:pt x="4999701" y="6539438"/>
                </a:lnTo>
                <a:lnTo>
                  <a:pt x="5031080" y="6539438"/>
                </a:lnTo>
                <a:lnTo>
                  <a:pt x="5031080" y="6419557"/>
                </a:lnTo>
                <a:close/>
                <a:moveTo>
                  <a:pt x="5264430" y="6416747"/>
                </a:moveTo>
                <a:cubicBezTo>
                  <a:pt x="5242530" y="6416747"/>
                  <a:pt x="5227295" y="6425307"/>
                  <a:pt x="5216821" y="6437671"/>
                </a:cubicBezTo>
                <a:cubicBezTo>
                  <a:pt x="5216821" y="6437671"/>
                  <a:pt x="5216821" y="6437671"/>
                  <a:pt x="5216821" y="6419601"/>
                </a:cubicBezTo>
                <a:cubicBezTo>
                  <a:pt x="5216821" y="6419601"/>
                  <a:pt x="5216821" y="6419601"/>
                  <a:pt x="5185399" y="6419601"/>
                </a:cubicBezTo>
                <a:cubicBezTo>
                  <a:pt x="5185399" y="6419601"/>
                  <a:pt x="5185399" y="6419601"/>
                  <a:pt x="5185399" y="6539438"/>
                </a:cubicBezTo>
                <a:cubicBezTo>
                  <a:pt x="5185399" y="6539438"/>
                  <a:pt x="5185399" y="6539438"/>
                  <a:pt x="5216821" y="6539438"/>
                </a:cubicBezTo>
                <a:cubicBezTo>
                  <a:pt x="5216821" y="6539438"/>
                  <a:pt x="5216821" y="6539438"/>
                  <a:pt x="5216821" y="6474764"/>
                </a:cubicBezTo>
                <a:cubicBezTo>
                  <a:pt x="5216821" y="6449084"/>
                  <a:pt x="5237769" y="6440525"/>
                  <a:pt x="5253956" y="6440525"/>
                </a:cubicBezTo>
                <a:cubicBezTo>
                  <a:pt x="5279665" y="6440525"/>
                  <a:pt x="5283474" y="6454791"/>
                  <a:pt x="5283474" y="6468106"/>
                </a:cubicBezTo>
                <a:cubicBezTo>
                  <a:pt x="5283474" y="6468106"/>
                  <a:pt x="5283474" y="6468106"/>
                  <a:pt x="5283474" y="6539438"/>
                </a:cubicBezTo>
                <a:cubicBezTo>
                  <a:pt x="5283474" y="6539438"/>
                  <a:pt x="5283474" y="6539438"/>
                  <a:pt x="5314896" y="6539438"/>
                </a:cubicBezTo>
                <a:cubicBezTo>
                  <a:pt x="5314896" y="6539438"/>
                  <a:pt x="5314896" y="6539438"/>
                  <a:pt x="5314896" y="6458595"/>
                </a:cubicBezTo>
                <a:cubicBezTo>
                  <a:pt x="5314896" y="6426258"/>
                  <a:pt x="5290139" y="6416747"/>
                  <a:pt x="5264430" y="6416747"/>
                </a:cubicBezTo>
                <a:close/>
                <a:moveTo>
                  <a:pt x="5708296" y="6414874"/>
                </a:moveTo>
                <a:cubicBezTo>
                  <a:pt x="5665457" y="6414874"/>
                  <a:pt x="5635945" y="6440534"/>
                  <a:pt x="5635945" y="6480448"/>
                </a:cubicBezTo>
                <a:cubicBezTo>
                  <a:pt x="5635945" y="6512760"/>
                  <a:pt x="5655937" y="6544121"/>
                  <a:pt x="5710200" y="6544121"/>
                </a:cubicBezTo>
                <a:cubicBezTo>
                  <a:pt x="5755896" y="6544121"/>
                  <a:pt x="5772080" y="6517512"/>
                  <a:pt x="5778744" y="6504207"/>
                </a:cubicBezTo>
                <a:cubicBezTo>
                  <a:pt x="5778744" y="6504207"/>
                  <a:pt x="5778744" y="6504207"/>
                  <a:pt x="5744472" y="6504207"/>
                </a:cubicBezTo>
                <a:cubicBezTo>
                  <a:pt x="5738760" y="6514661"/>
                  <a:pt x="5729240" y="6521313"/>
                  <a:pt x="5709248" y="6521313"/>
                </a:cubicBezTo>
                <a:cubicBezTo>
                  <a:pt x="5677833" y="6521313"/>
                  <a:pt x="5669265" y="6501356"/>
                  <a:pt x="5668313" y="6487101"/>
                </a:cubicBezTo>
                <a:cubicBezTo>
                  <a:pt x="5668313" y="6487101"/>
                  <a:pt x="5668313" y="6487101"/>
                  <a:pt x="5781600" y="6487101"/>
                </a:cubicBezTo>
                <a:cubicBezTo>
                  <a:pt x="5781600" y="6487101"/>
                  <a:pt x="5781600" y="6487101"/>
                  <a:pt x="5781600" y="6483299"/>
                </a:cubicBezTo>
                <a:cubicBezTo>
                  <a:pt x="5781600" y="6448136"/>
                  <a:pt x="5761608" y="6414874"/>
                  <a:pt x="5708296" y="6414874"/>
                </a:cubicBezTo>
                <a:close/>
                <a:moveTo>
                  <a:pt x="5399666" y="6414874"/>
                </a:moveTo>
                <a:cubicBezTo>
                  <a:pt x="5358668" y="6414874"/>
                  <a:pt x="5325433" y="6443807"/>
                  <a:pt x="5325433" y="6479498"/>
                </a:cubicBezTo>
                <a:cubicBezTo>
                  <a:pt x="5325433" y="6515189"/>
                  <a:pt x="5358668" y="6544122"/>
                  <a:pt x="5399666" y="6544122"/>
                </a:cubicBezTo>
                <a:cubicBezTo>
                  <a:pt x="5440664" y="6544122"/>
                  <a:pt x="5473899" y="6515189"/>
                  <a:pt x="5473899" y="6479498"/>
                </a:cubicBezTo>
                <a:cubicBezTo>
                  <a:pt x="5473899" y="6443807"/>
                  <a:pt x="5440664" y="6414874"/>
                  <a:pt x="5399666" y="6414874"/>
                </a:cubicBezTo>
                <a:close/>
                <a:moveTo>
                  <a:pt x="5105384" y="6414874"/>
                </a:moveTo>
                <a:cubicBezTo>
                  <a:pt x="5085397" y="6414874"/>
                  <a:pt x="5045424" y="6419626"/>
                  <a:pt x="5045424" y="6453838"/>
                </a:cubicBezTo>
                <a:cubicBezTo>
                  <a:pt x="5045424" y="6481398"/>
                  <a:pt x="5064459" y="6485200"/>
                  <a:pt x="5101577" y="6490902"/>
                </a:cubicBezTo>
                <a:cubicBezTo>
                  <a:pt x="5135840" y="6494703"/>
                  <a:pt x="5140598" y="6498505"/>
                  <a:pt x="5140598" y="6507058"/>
                </a:cubicBezTo>
                <a:cubicBezTo>
                  <a:pt x="5140598" y="6518462"/>
                  <a:pt x="5123467" y="6523214"/>
                  <a:pt x="5108239" y="6523214"/>
                </a:cubicBezTo>
                <a:cubicBezTo>
                  <a:pt x="5096818" y="6523214"/>
                  <a:pt x="5075880" y="6520363"/>
                  <a:pt x="5074928" y="6502306"/>
                </a:cubicBezTo>
                <a:cubicBezTo>
                  <a:pt x="5074928" y="6502306"/>
                  <a:pt x="5074928" y="6502306"/>
                  <a:pt x="5041617" y="6502306"/>
                </a:cubicBezTo>
                <a:cubicBezTo>
                  <a:pt x="5042569" y="6538419"/>
                  <a:pt x="5082542" y="6544121"/>
                  <a:pt x="5108239" y="6544121"/>
                </a:cubicBezTo>
                <a:cubicBezTo>
                  <a:pt x="5145357" y="6544121"/>
                  <a:pt x="5174861" y="6533667"/>
                  <a:pt x="5174861" y="6503256"/>
                </a:cubicBezTo>
                <a:cubicBezTo>
                  <a:pt x="5174861" y="6475696"/>
                  <a:pt x="5149164" y="6471895"/>
                  <a:pt x="5109191" y="6466193"/>
                </a:cubicBezTo>
                <a:cubicBezTo>
                  <a:pt x="5079687" y="6461441"/>
                  <a:pt x="5076831" y="6459540"/>
                  <a:pt x="5076831" y="6450037"/>
                </a:cubicBezTo>
                <a:cubicBezTo>
                  <a:pt x="5076831" y="6444335"/>
                  <a:pt x="5086349" y="6436732"/>
                  <a:pt x="5103480" y="6436732"/>
                </a:cubicBezTo>
                <a:cubicBezTo>
                  <a:pt x="5113949" y="6436732"/>
                  <a:pt x="5134888" y="6438633"/>
                  <a:pt x="5137743" y="6456689"/>
                </a:cubicBezTo>
                <a:cubicBezTo>
                  <a:pt x="5137743" y="6456689"/>
                  <a:pt x="5137743" y="6456689"/>
                  <a:pt x="5170102" y="6456689"/>
                </a:cubicBezTo>
                <a:cubicBezTo>
                  <a:pt x="5168199" y="6417725"/>
                  <a:pt x="5123467" y="6414874"/>
                  <a:pt x="5105384" y="6414874"/>
                </a:cubicBezTo>
                <a:close/>
                <a:moveTo>
                  <a:pt x="4858016" y="6400955"/>
                </a:moveTo>
                <a:cubicBezTo>
                  <a:pt x="4858016" y="6400955"/>
                  <a:pt x="4858016" y="6400955"/>
                  <a:pt x="4915164" y="6400955"/>
                </a:cubicBezTo>
                <a:cubicBezTo>
                  <a:pt x="4935166" y="6400955"/>
                  <a:pt x="4942786" y="6407628"/>
                  <a:pt x="4942786" y="6420975"/>
                </a:cubicBezTo>
                <a:cubicBezTo>
                  <a:pt x="4942786" y="6439088"/>
                  <a:pt x="4930404" y="6440994"/>
                  <a:pt x="4920879" y="6440994"/>
                </a:cubicBezTo>
                <a:cubicBezTo>
                  <a:pt x="4920879" y="6440994"/>
                  <a:pt x="4920879" y="6440994"/>
                  <a:pt x="4858016" y="6440994"/>
                </a:cubicBezTo>
                <a:cubicBezTo>
                  <a:pt x="4858016" y="6440994"/>
                  <a:pt x="4858016" y="6440994"/>
                  <a:pt x="4858016" y="6400955"/>
                </a:cubicBezTo>
                <a:close/>
                <a:moveTo>
                  <a:pt x="4824540" y="6377645"/>
                </a:moveTo>
                <a:cubicBezTo>
                  <a:pt x="4824540" y="6377645"/>
                  <a:pt x="4824540" y="6377645"/>
                  <a:pt x="4824540" y="6539438"/>
                </a:cubicBezTo>
                <a:cubicBezTo>
                  <a:pt x="4824540" y="6539438"/>
                  <a:pt x="4824540" y="6539438"/>
                  <a:pt x="4930204" y="6539438"/>
                </a:cubicBezTo>
                <a:cubicBezTo>
                  <a:pt x="4973993" y="6539438"/>
                  <a:pt x="4985416" y="6509935"/>
                  <a:pt x="4985416" y="6491852"/>
                </a:cubicBezTo>
                <a:cubicBezTo>
                  <a:pt x="4985416" y="6465204"/>
                  <a:pt x="4968281" y="6455687"/>
                  <a:pt x="4955906" y="6451880"/>
                </a:cubicBezTo>
                <a:cubicBezTo>
                  <a:pt x="4964474" y="6448073"/>
                  <a:pt x="4977801" y="6441411"/>
                  <a:pt x="4977801" y="6418569"/>
                </a:cubicBezTo>
                <a:cubicBezTo>
                  <a:pt x="4977801" y="6397631"/>
                  <a:pt x="4968281" y="6377645"/>
                  <a:pt x="4931156" y="6377645"/>
                </a:cubicBezTo>
                <a:cubicBezTo>
                  <a:pt x="4931156" y="6377645"/>
                  <a:pt x="4931156" y="6377645"/>
                  <a:pt x="4824540" y="6377645"/>
                </a:cubicBezTo>
                <a:close/>
                <a:moveTo>
                  <a:pt x="5593048" y="6374835"/>
                </a:moveTo>
                <a:cubicBezTo>
                  <a:pt x="5593048" y="6374835"/>
                  <a:pt x="5593048" y="6374835"/>
                  <a:pt x="5593048" y="6436653"/>
                </a:cubicBezTo>
                <a:cubicBezTo>
                  <a:pt x="5593048" y="6436653"/>
                  <a:pt x="5593048" y="6436653"/>
                  <a:pt x="5592095" y="6436653"/>
                </a:cubicBezTo>
                <a:cubicBezTo>
                  <a:pt x="5583526" y="6422387"/>
                  <a:pt x="5565434" y="6416681"/>
                  <a:pt x="5546390" y="6416681"/>
                </a:cubicBezTo>
                <a:cubicBezTo>
                  <a:pt x="5500685" y="6416681"/>
                  <a:pt x="5480689" y="6449968"/>
                  <a:pt x="5480689" y="6480401"/>
                </a:cubicBezTo>
                <a:cubicBezTo>
                  <a:pt x="5480689" y="6510835"/>
                  <a:pt x="5500685" y="6544121"/>
                  <a:pt x="5546390" y="6544121"/>
                </a:cubicBezTo>
                <a:cubicBezTo>
                  <a:pt x="5571147" y="6544121"/>
                  <a:pt x="5590191" y="6529856"/>
                  <a:pt x="5592095" y="6523198"/>
                </a:cubicBezTo>
                <a:cubicBezTo>
                  <a:pt x="5592095" y="6523198"/>
                  <a:pt x="5592095" y="6523198"/>
                  <a:pt x="5593048" y="6523198"/>
                </a:cubicBezTo>
                <a:cubicBezTo>
                  <a:pt x="5593048" y="6523198"/>
                  <a:pt x="5593048" y="6523198"/>
                  <a:pt x="5593048" y="6539366"/>
                </a:cubicBezTo>
                <a:cubicBezTo>
                  <a:pt x="5593048" y="6539366"/>
                  <a:pt x="5593048" y="6539366"/>
                  <a:pt x="5624470" y="6539366"/>
                </a:cubicBezTo>
                <a:cubicBezTo>
                  <a:pt x="5624470" y="6539366"/>
                  <a:pt x="5624470" y="6539366"/>
                  <a:pt x="5624470" y="6374835"/>
                </a:cubicBezTo>
                <a:cubicBezTo>
                  <a:pt x="5624470" y="6374835"/>
                  <a:pt x="5624470" y="6374835"/>
                  <a:pt x="5593048" y="6374835"/>
                </a:cubicBezTo>
                <a:close/>
                <a:moveTo>
                  <a:pt x="4999701" y="6374835"/>
                </a:moveTo>
                <a:lnTo>
                  <a:pt x="4999701" y="6400591"/>
                </a:lnTo>
                <a:lnTo>
                  <a:pt x="5031080" y="6400591"/>
                </a:lnTo>
                <a:lnTo>
                  <a:pt x="5031080" y="6374835"/>
                </a:lnTo>
                <a:close/>
                <a:moveTo>
                  <a:pt x="5089623" y="6238798"/>
                </a:moveTo>
                <a:cubicBezTo>
                  <a:pt x="5057291" y="6238798"/>
                  <a:pt x="5031080" y="6265215"/>
                  <a:pt x="5031080" y="6297802"/>
                </a:cubicBezTo>
                <a:cubicBezTo>
                  <a:pt x="5031080" y="6330389"/>
                  <a:pt x="5057291" y="6356806"/>
                  <a:pt x="5089623" y="6356806"/>
                </a:cubicBezTo>
                <a:cubicBezTo>
                  <a:pt x="5121955" y="6356806"/>
                  <a:pt x="5148166" y="6330389"/>
                  <a:pt x="5148166" y="6297802"/>
                </a:cubicBezTo>
                <a:cubicBezTo>
                  <a:pt x="5148166" y="6265215"/>
                  <a:pt x="5121955" y="6238798"/>
                  <a:pt x="5089623" y="6238798"/>
                </a:cubicBezTo>
                <a:close/>
                <a:moveTo>
                  <a:pt x="0" y="0"/>
                </a:moveTo>
                <a:lnTo>
                  <a:pt x="6091200" y="0"/>
                </a:lnTo>
                <a:lnTo>
                  <a:pt x="60912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180971" marR="0" indent="-180971" algn="ctr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180971" marR="0" lvl="0" indent="-180971" algn="ctr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Click icon to add picture or drag &amp; drop</a:t>
            </a:r>
            <a:br>
              <a:rPr lang="en-US" noProof="0" dirty="0"/>
            </a:br>
            <a:endParaRPr lang="en-US" noProof="0" dirty="0"/>
          </a:p>
          <a:p>
            <a:pPr marL="180971" marR="0" lvl="0" indent="-180971" algn="ctr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endParaRPr lang="en-US" noProof="0" dirty="0"/>
          </a:p>
          <a:p>
            <a:pPr marL="180971" marR="0" lvl="0" indent="-180971" algn="ctr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If title disappears – </a:t>
            </a:r>
            <a:br>
              <a:rPr lang="en-US" noProof="0" dirty="0"/>
            </a:br>
            <a:r>
              <a:rPr lang="en-US" noProof="0" dirty="0"/>
              <a:t>Right click the picture and choose “Send to Back”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5F4411-49D0-9F4E-B74E-661E41CB11E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13147" y="2551500"/>
            <a:ext cx="4914000" cy="36355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+mn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4CCA72-2213-2348-8E67-104ABBF8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47" y="2025000"/>
            <a:ext cx="4914000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600" b="1" i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  <p:sp>
        <p:nvSpPr>
          <p:cNvPr id="6" name="Platshållare för bildnummer 4">
            <a:extLst>
              <a:ext uri="{FF2B5EF4-FFF2-40B4-BE49-F238E27FC236}">
                <a16:creationId xmlns:a16="http://schemas.microsoft.com/office/drawing/2014/main" id="{533B799E-37F1-491B-8BA5-6728FBCDE7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9374" y="4774498"/>
            <a:ext cx="353726" cy="18697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2331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F952685-CFD4-B349-8EEF-D3DE7D499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100" y="199593"/>
            <a:ext cx="8316000" cy="290849"/>
          </a:xfrm>
        </p:spPr>
        <p:txBody>
          <a:bodyPr anchor="b"/>
          <a:lstStyle>
            <a:lvl1pPr>
              <a:defRPr sz="1800" spc="0">
                <a:latin typeface="+mn-lt"/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615B50FA-56D0-3040-A856-5FF63A4A6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3100" y="490442"/>
            <a:ext cx="8316000" cy="272091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+mn-lt"/>
              </a:defRPr>
            </a:lvl1pPr>
            <a:lvl2pPr marL="180971" indent="0">
              <a:buNone/>
              <a:defRPr/>
            </a:lvl2pPr>
            <a:lvl3pPr marL="407977" indent="0">
              <a:buNone/>
              <a:defRPr/>
            </a:lvl3pPr>
            <a:lvl4pPr marL="561961" indent="0">
              <a:buNone/>
              <a:defRPr/>
            </a:lvl4pPr>
            <a:lvl5pPr marL="752456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4" name="Platshållare för bildnummer 4">
            <a:extLst>
              <a:ext uri="{FF2B5EF4-FFF2-40B4-BE49-F238E27FC236}">
                <a16:creationId xmlns:a16="http://schemas.microsoft.com/office/drawing/2014/main" id="{FACECF42-9F8D-406A-87B0-9D5EBFBE12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9374" y="4774498"/>
            <a:ext cx="353726" cy="18697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9812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rgbClr val="0051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17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4500" y="3175000"/>
            <a:ext cx="8204200" cy="787400"/>
          </a:xfrm>
        </p:spPr>
        <p:txBody>
          <a:bodyPr anchor="ctr"/>
          <a:lstStyle>
            <a:lvl1pPr marL="0" indent="0" algn="ctr">
              <a:buFont typeface="Arial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NAME, TITLE</a:t>
            </a:r>
            <a:br>
              <a:rPr lang="en-US"/>
            </a:br>
            <a:r>
              <a:rPr lang="en-US"/>
              <a:t>EMAIL</a:t>
            </a:r>
            <a:br>
              <a:rPr lang="en-US"/>
            </a:br>
            <a:r>
              <a:rPr lang="en-US"/>
              <a:t>TWITTER HANDLE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44500" y="2130625"/>
            <a:ext cx="8229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Gill Sans MT"/>
              </a:rPr>
              <a:t>Thank You</a:t>
            </a:r>
            <a:endParaRPr lang="en-US" sz="3400">
              <a:solidFill>
                <a:schemeClr val="bg1"/>
              </a:solidFill>
            </a:endParaRPr>
          </a:p>
        </p:txBody>
      </p:sp>
      <p:pic>
        <p:nvPicPr>
          <p:cNvPr id="8" name="Picture 7" descr="DB_WORDMARK_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316" y="4657249"/>
            <a:ext cx="1375965" cy="2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6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651" y="95650"/>
            <a:ext cx="8943398" cy="4946899"/>
          </a:xfrm>
          <a:prstGeom prst="rect">
            <a:avLst/>
          </a:prstGeom>
          <a:solidFill>
            <a:srgbClr val="3095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1015"/>
            <a:ext cx="7772400" cy="1639887"/>
          </a:xfrm>
        </p:spPr>
        <p:txBody>
          <a:bodyPr anchor="ctr"/>
          <a:lstStyle>
            <a:lvl1pPr algn="ctr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slide text</a:t>
            </a:r>
          </a:p>
        </p:txBody>
      </p:sp>
    </p:spTree>
    <p:extLst>
      <p:ext uri="{BB962C8B-B14F-4D97-AF65-F5344CB8AC3E}">
        <p14:creationId xmlns:p14="http://schemas.microsoft.com/office/powerpoint/2010/main" val="128968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648758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9163"/>
            <a:ext cx="8229600" cy="3813703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9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head2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476256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35467"/>
            <a:ext cx="8229600" cy="3097400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82631"/>
            <a:ext cx="8229600" cy="3429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page subhead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2567"/>
            <a:ext cx="8229600" cy="342900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095B4"/>
                </a:solidFill>
              </a:defRPr>
            </a:lvl1pPr>
            <a:lvl2pPr marL="329184" indent="0">
              <a:buNone/>
              <a:defRPr sz="1800">
                <a:solidFill>
                  <a:srgbClr val="3095B4"/>
                </a:solidFill>
              </a:defRPr>
            </a:lvl2pPr>
            <a:lvl3pPr marL="621792" indent="0">
              <a:buNone/>
              <a:defRPr sz="1800">
                <a:solidFill>
                  <a:srgbClr val="3095B4"/>
                </a:solidFill>
              </a:defRPr>
            </a:lvl3pPr>
            <a:lvl4pPr marL="914400" indent="0">
              <a:buNone/>
              <a:defRPr sz="1800">
                <a:solidFill>
                  <a:srgbClr val="3095B4"/>
                </a:solidFill>
              </a:defRPr>
            </a:lvl4pPr>
            <a:lvl5pPr marL="1234440" indent="0">
              <a:buNone/>
              <a:defRPr sz="1800">
                <a:solidFill>
                  <a:srgbClr val="3095B4"/>
                </a:solidFill>
              </a:defRPr>
            </a:lvl5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648758"/>
          </a:xfrm>
        </p:spPr>
        <p:txBody>
          <a:bodyPr/>
          <a:lstStyle/>
          <a:p>
            <a:r>
              <a:rPr lang="en-US"/>
              <a:t>Click to add page 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919163"/>
            <a:ext cx="40132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10100" y="919163"/>
            <a:ext cx="4076700" cy="3813703"/>
          </a:xfrm>
        </p:spPr>
        <p:txBody>
          <a:bodyPr/>
          <a:lstStyle>
            <a:lvl3pPr>
              <a:defRPr sz="1600"/>
            </a:lvl3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US" sz="2600" b="0" i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6487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add page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2866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8629" y="4828977"/>
            <a:ext cx="8228183" cy="0"/>
          </a:xfrm>
          <a:prstGeom prst="line">
            <a:avLst/>
          </a:prstGeom>
          <a:ln w="6350" cmpd="sng">
            <a:solidFill>
              <a:srgbClr val="0051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B_WORDMARK_RGB.png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8" y="4884899"/>
            <a:ext cx="807722" cy="11849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457827" y="4892742"/>
            <a:ext cx="0" cy="143464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52235" y="4851939"/>
            <a:ext cx="234565" cy="200170"/>
          </a:xfrm>
          <a:prstGeom prst="rect">
            <a:avLst/>
          </a:prstGeom>
        </p:spPr>
        <p:txBody>
          <a:bodyPr vert="horz" lIns="27432" tIns="45720" rIns="27432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38CA39-A4DF-E64D-A66B-28C3312FC8DB}" type="slidenum">
              <a:rPr lang="en-US" sz="800" smtClean="0">
                <a:solidFill>
                  <a:srgbClr val="3095B4"/>
                </a:solidFill>
                <a:latin typeface="Gill Sans MT" charset="0"/>
                <a:ea typeface="Gill Sans MT" charset="0"/>
                <a:cs typeface="Gill Sans MT" charset="0"/>
              </a:rPr>
              <a:pPr/>
              <a:t>‹#›</a:t>
            </a:fld>
            <a:endParaRPr lang="en-US" sz="800">
              <a:solidFill>
                <a:srgbClr val="3095B4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078" y="4851938"/>
            <a:ext cx="5103158" cy="20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0">
                <a:solidFill>
                  <a:srgbClr val="3095B4"/>
                </a:solidFill>
                <a:latin typeface="Gill Sans MT"/>
                <a:cs typeface="Gill Sans M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3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4127" r:id="rId2"/>
    <p:sldLayoutId id="2147483939" r:id="rId3"/>
    <p:sldLayoutId id="2147484128" r:id="rId4"/>
    <p:sldLayoutId id="2147483956" r:id="rId5"/>
    <p:sldLayoutId id="2147483748" r:id="rId6"/>
    <p:sldLayoutId id="2147483749" r:id="rId7"/>
    <p:sldLayoutId id="2147483762" r:id="rId8"/>
    <p:sldLayoutId id="2147483994" r:id="rId9"/>
    <p:sldLayoutId id="2147484110" r:id="rId10"/>
    <p:sldLayoutId id="2147483991" r:id="rId11"/>
    <p:sldLayoutId id="2147484002" r:id="rId12"/>
    <p:sldLayoutId id="2147483992" r:id="rId13"/>
    <p:sldLayoutId id="2147483996" r:id="rId14"/>
    <p:sldLayoutId id="2147483993" r:id="rId15"/>
    <p:sldLayoutId id="2147483997" r:id="rId16"/>
    <p:sldLayoutId id="2147483999" r:id="rId17"/>
    <p:sldLayoutId id="2147483998" r:id="rId18"/>
    <p:sldLayoutId id="2147484000" r:id="rId19"/>
    <p:sldLayoutId id="2147483772" r:id="rId20"/>
    <p:sldLayoutId id="2147483773" r:id="rId21"/>
    <p:sldLayoutId id="2147483776" r:id="rId22"/>
    <p:sldLayoutId id="2147483957" r:id="rId23"/>
    <p:sldLayoutId id="2147483774" r:id="rId24"/>
    <p:sldLayoutId id="2147483771" r:id="rId25"/>
    <p:sldLayoutId id="2147483763" r:id="rId26"/>
    <p:sldLayoutId id="2147484013" r:id="rId27"/>
    <p:sldLayoutId id="2147483960" r:id="rId28"/>
    <p:sldLayoutId id="2147483958" r:id="rId29"/>
    <p:sldLayoutId id="2147483761" r:id="rId30"/>
    <p:sldLayoutId id="2147483959" r:id="rId31"/>
    <p:sldLayoutId id="2147484130" r:id="rId3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095B4"/>
          </a:solidFill>
          <a:latin typeface="Gill Sans MT"/>
          <a:ea typeface="+mj-ea"/>
          <a:cs typeface="Gill Sans MT"/>
        </a:defRPr>
      </a:lvl1pPr>
    </p:titleStyle>
    <p:bodyStyle>
      <a:lvl1pPr marL="109728" indent="-109728" algn="l" defTabSz="457200" rtl="0" eaLnBrk="1" latinLnBrk="0" hangingPunct="1">
        <a:spcBef>
          <a:spcPct val="20000"/>
        </a:spcBef>
        <a:buFont typeface="Arial" charset="0"/>
        <a:buChar char="•"/>
        <a:defRPr sz="160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256032" indent="-137160" algn="l" defTabSz="457200" rtl="0" eaLnBrk="1" latinLnBrk="0" hangingPunct="1">
        <a:spcBef>
          <a:spcPct val="20000"/>
        </a:spcBef>
        <a:buSzPct val="90000"/>
        <a:buFont typeface=".AppleSystemUIFont" charset="-120"/>
        <a:buChar char="–"/>
        <a:defRPr sz="160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347472" indent="-109728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502920" indent="-182880" algn="l" defTabSz="457200" rtl="0" eaLnBrk="1" latinLnBrk="0" hangingPunct="1">
        <a:spcBef>
          <a:spcPct val="20000"/>
        </a:spcBef>
        <a:buSzPct val="80000"/>
        <a:buFont typeface="Wingdings" charset="2"/>
        <a:buChar char="v"/>
        <a:defRPr sz="16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594360" indent="-13716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E93EA-0144-0444-8523-7A9C353B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74" y="147484"/>
            <a:ext cx="8443913" cy="6710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2A581-4B68-AD42-850A-3C024A1DF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474" y="1000511"/>
            <a:ext cx="8443913" cy="155478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marL="114269" lvl="0" indent="-114269" defTabSz="609418">
              <a:spcBef>
                <a:spcPts val="200"/>
              </a:spcBef>
              <a:spcAft>
                <a:spcPts val="1000"/>
              </a:spcAft>
            </a:pPr>
            <a:r>
              <a:rPr lang="en-US"/>
              <a:t>Edit Master text styles</a:t>
            </a:r>
          </a:p>
          <a:p>
            <a:pPr marL="457075" lvl="1"/>
            <a:r>
              <a:rPr lang="en-US"/>
              <a:t>Second level</a:t>
            </a:r>
          </a:p>
          <a:p>
            <a:pPr marL="914150" lvl="2"/>
            <a:r>
              <a:rPr lang="en-US"/>
              <a:t>Third level</a:t>
            </a:r>
          </a:p>
          <a:p>
            <a:pPr marL="1371223" lvl="3"/>
            <a:r>
              <a:rPr lang="en-US"/>
              <a:t>Fourth level</a:t>
            </a:r>
          </a:p>
          <a:p>
            <a:pPr marL="1828297"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4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9" r:id="rId14"/>
    <p:sldLayoutId id="2147484150" r:id="rId15"/>
    <p:sldLayoutId id="2147484151" r:id="rId16"/>
    <p:sldLayoutId id="2147484152" r:id="rId17"/>
    <p:sldLayoutId id="2147484153" r:id="rId18"/>
    <p:sldLayoutId id="2147484154" r:id="rId19"/>
    <p:sldLayoutId id="2147484155" r:id="rId20"/>
    <p:sldLayoutId id="2147484158" r:id="rId21"/>
    <p:sldLayoutId id="2147484159" r:id="rId22"/>
    <p:sldLayoutId id="2147484160" r:id="rId23"/>
    <p:sldLayoutId id="2147484161" r:id="rId24"/>
    <p:sldLayoutId id="2147484162" r:id="rId25"/>
    <p:sldLayoutId id="2147484163" r:id="rId26"/>
  </p:sldLayoutIdLst>
  <p:hf hdr="0" ftr="0" dt="0"/>
  <p:txStyles>
    <p:titleStyle>
      <a:lvl1pPr marL="0" algn="l" defTabSz="685595" rtl="0" eaLnBrk="1" latinLnBrk="0" hangingPunct="1">
        <a:lnSpc>
          <a:spcPct val="70000"/>
        </a:lnSpc>
        <a:spcBef>
          <a:spcPct val="0"/>
        </a:spcBef>
        <a:buNone/>
        <a:defRPr lang="en-US" sz="2699" b="1" i="0" kern="0" cap="all" spc="-150" baseline="0" dirty="0">
          <a:solidFill>
            <a:srgbClr val="024F6C"/>
          </a:solidFill>
          <a:latin typeface="+mn-lt"/>
          <a:ea typeface="+mn-ea"/>
          <a:cs typeface="+mn-cs"/>
        </a:defRPr>
      </a:lvl1pPr>
    </p:titleStyle>
    <p:bodyStyle>
      <a:lvl1pPr marL="171407" indent="-171407" algn="l" defTabSz="457075" rtl="0" eaLnBrk="1" latinLnBrk="0" hangingPunct="1">
        <a:lnSpc>
          <a:spcPct val="90000"/>
        </a:lnSpc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514222" indent="-171407" algn="l" defTabSz="457075" rtl="0" eaLnBrk="1" latinLnBrk="0" hangingPunct="1">
        <a:lnSpc>
          <a:spcPct val="90000"/>
        </a:lnSpc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Gill Sans MT" panose="020B0502020104020203" pitchFamily="34" charset="0"/>
          <a:ea typeface="+mn-ea"/>
          <a:cs typeface="+mn-cs"/>
        </a:defRPr>
      </a:lvl2pPr>
      <a:lvl3pPr marL="857036" indent="-171407" algn="l" defTabSz="457075" rtl="0" eaLnBrk="1" latinLnBrk="0" hangingPunct="1">
        <a:lnSpc>
          <a:spcPct val="90000"/>
        </a:lnSpc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Gill Sans MT" panose="020B0502020104020203" pitchFamily="34" charset="0"/>
          <a:ea typeface="+mn-ea"/>
          <a:cs typeface="+mn-cs"/>
        </a:defRPr>
      </a:lvl3pPr>
      <a:lvl4pPr marL="1199850" indent="-171407" algn="l" defTabSz="457075" rtl="0" eaLnBrk="1" latinLnBrk="0" hangingPunct="1">
        <a:lnSpc>
          <a:spcPct val="90000"/>
        </a:lnSpc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Gill Sans MT" panose="020B0502020104020203" pitchFamily="34" charset="0"/>
          <a:ea typeface="+mn-ea"/>
          <a:cs typeface="+mn-cs"/>
        </a:defRPr>
      </a:lvl4pPr>
      <a:lvl5pPr marL="1542665" indent="-171407" algn="l" defTabSz="457075" rtl="0" eaLnBrk="1" latinLnBrk="0" hangingPunct="1">
        <a:lnSpc>
          <a:spcPct val="90000"/>
        </a:lnSpc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65000"/>
              <a:lumOff val="35000"/>
            </a:schemeClr>
          </a:solidFill>
          <a:latin typeface="Gill Sans MT" panose="020B0502020104020203" pitchFamily="34" charset="0"/>
          <a:ea typeface="+mn-ea"/>
          <a:cs typeface="+mn-cs"/>
        </a:defRPr>
      </a:lvl5pPr>
      <a:lvl6pPr marL="1885478" indent="-171407" algn="l" defTabSz="6856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3" indent="-171407" algn="l" defTabSz="6856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07" indent="-171407" algn="l" defTabSz="6856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1" indent="-171407" algn="l" defTabSz="6856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5" algn="l" defTabSz="6856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28" algn="l" defTabSz="6856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3" algn="l" defTabSz="6856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57" algn="l" defTabSz="6856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2" algn="l" defTabSz="6856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6" algn="l" defTabSz="6856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5" algn="l" defTabSz="68562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287">
          <p15:clr>
            <a:srgbClr val="F26B43"/>
          </p15:clr>
        </p15:guide>
        <p15:guide id="4" pos="9841">
          <p15:clr>
            <a:srgbClr val="F26B43"/>
          </p15:clr>
        </p15:guide>
        <p15:guide id="5" pos="7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848570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s://fr.wikipedia.org/wiki/Drapeau_de_la_Su%C3%A8de" TargetMode="Externa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s://fr.wikipedia.org/wiki/Drapeau_de_la_Su%C3%A8de" TargetMode="Externa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380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0F09D466-7329-4C4B-BD42-17E2B1ADFE8E}"/>
              </a:ext>
            </a:extLst>
          </p:cNvPr>
          <p:cNvSpPr txBox="1"/>
          <p:nvPr/>
        </p:nvSpPr>
        <p:spPr>
          <a:xfrm>
            <a:off x="0" y="1778717"/>
            <a:ext cx="4733238" cy="1989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Näringslivsanalys </a:t>
            </a:r>
            <a:endParaRPr kumimoji="0" lang="sv-SE" sz="2000" b="0" i="0" u="none" strike="noStrike" kern="1200" cap="none" spc="10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Region Jönköping 2015-2020</a:t>
            </a:r>
            <a:endParaRPr kumimoji="0" lang="sv-SE" sz="1600" b="1" i="0" u="none" strike="noStrike" kern="1200" cap="none" spc="10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10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10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10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82D9F21-5FC0-4826-9504-4F987A13BD58}"/>
              </a:ext>
            </a:extLst>
          </p:cNvPr>
          <p:cNvSpPr txBox="1"/>
          <p:nvPr/>
        </p:nvSpPr>
        <p:spPr>
          <a:xfrm>
            <a:off x="6334496" y="4764375"/>
            <a:ext cx="2809504" cy="2971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b="1" spc="100" dirty="0">
                <a:solidFill>
                  <a:srgbClr val="FFFFFF"/>
                </a:solidFill>
                <a:latin typeface="Century Gothic" panose="020B0502020202020204" pitchFamily="34" charset="0"/>
              </a:rPr>
              <a:t>Philip Dang</a:t>
            </a:r>
            <a:endParaRPr kumimoji="0" lang="sv-SE" sz="1400" b="1" i="0" u="none" strike="noStrike" kern="1200" cap="none" spc="10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642D61E-A084-4660-9583-3B892A7DCEBB}"/>
              </a:ext>
            </a:extLst>
          </p:cNvPr>
          <p:cNvSpPr txBox="1"/>
          <p:nvPr/>
        </p:nvSpPr>
        <p:spPr>
          <a:xfrm>
            <a:off x="-136373" y="4941021"/>
            <a:ext cx="2179577" cy="24106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03609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620F36-D226-4181-9C30-422889F0607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0885" y="2522134"/>
            <a:ext cx="3974386" cy="571301"/>
          </a:xfrm>
        </p:spPr>
        <p:txBody>
          <a:bodyPr/>
          <a:lstStyle/>
          <a:p>
            <a:r>
              <a:rPr lang="sv-SE" sz="1800" dirty="0"/>
              <a:t>Effekter på korttidspermitteringar, konkurser/rekonstruktioner och varsel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726910D-46AA-4D48-B8BF-6854ABC7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84" y="2086184"/>
            <a:ext cx="4914000" cy="387798"/>
          </a:xfrm>
        </p:spPr>
        <p:txBody>
          <a:bodyPr/>
          <a:lstStyle/>
          <a:p>
            <a:r>
              <a:rPr lang="sv-SE" sz="2800" dirty="0"/>
              <a:t>Pandemins Effekter</a:t>
            </a:r>
          </a:p>
        </p:txBody>
      </p:sp>
      <p:pic>
        <p:nvPicPr>
          <p:cNvPr id="10" name="Bildobjekt 9" descr="Rött AD Gree stapeldiagram och tal ovanför staden Horisont">
            <a:extLst>
              <a:ext uri="{FF2B5EF4-FFF2-40B4-BE49-F238E27FC236}">
                <a16:creationId xmlns:a16="http://schemas.microsoft.com/office/drawing/2014/main" id="{C381A869-B28A-45F8-AFB1-E94B6BE6E3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443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203825-3554-4E47-8C2F-B18B1626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6831"/>
            <a:ext cx="8316000" cy="290849"/>
          </a:xfrm>
        </p:spPr>
        <p:txBody>
          <a:bodyPr/>
          <a:lstStyle/>
          <a:p>
            <a:r>
              <a:rPr lang="sv-SE" dirty="0"/>
              <a:t>Konkurser och Rekonstruktioner 2019-2021</a:t>
            </a:r>
            <a:br>
              <a:rPr lang="sv-SE" dirty="0"/>
            </a:br>
            <a:r>
              <a:rPr lang="sv-SE" dirty="0"/>
              <a:t>Aktiebolag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98A0956-49F0-4D80-AB0C-B12806464964}"/>
              </a:ext>
            </a:extLst>
          </p:cNvPr>
          <p:cNvSpPr txBox="1"/>
          <p:nvPr/>
        </p:nvSpPr>
        <p:spPr>
          <a:xfrm>
            <a:off x="5880216" y="664213"/>
            <a:ext cx="2935129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 err="1"/>
              <a:t>Fr.o.m</a:t>
            </a:r>
            <a:r>
              <a:rPr lang="sv-SE" sz="1200" dirty="0"/>
              <a:t> v13 2020 sker en svag uppgång av berörda anställa till följd av konkurser. </a:t>
            </a:r>
          </a:p>
          <a:p>
            <a:endParaRPr lang="sv-SE" sz="1200" dirty="0"/>
          </a:p>
          <a:p>
            <a:r>
              <a:rPr lang="sv-SE" sz="1200" dirty="0"/>
              <a:t>Antalet berörda av konkurser till följd av pandemin är emellertid tillbaka på samma nivå som för  2019 redan v 44 år 2020. </a:t>
            </a:r>
          </a:p>
          <a:p>
            <a:endParaRPr lang="sv-SE" sz="1200" dirty="0"/>
          </a:p>
          <a:p>
            <a:r>
              <a:rPr lang="sv-SE" sz="1200" dirty="0"/>
              <a:t>Antal anställda berörda av konkurser år 2021 ligger konstant under både 2019 och 2020.</a:t>
            </a:r>
          </a:p>
          <a:p>
            <a:endParaRPr lang="sv-SE" sz="1200" dirty="0"/>
          </a:p>
          <a:p>
            <a:r>
              <a:rPr lang="sv-SE" sz="1200" dirty="0"/>
              <a:t>Anställda berörda av rekonstruktioner är betydligt färre. En uppgång syns </a:t>
            </a:r>
            <a:r>
              <a:rPr lang="sv-SE" sz="1200" dirty="0" err="1"/>
              <a:t>f.o.m</a:t>
            </a:r>
            <a:r>
              <a:rPr lang="sv-SE" sz="1200" dirty="0"/>
              <a:t>. v 13 </a:t>
            </a:r>
            <a:r>
              <a:rPr lang="sv-SE" sz="1200" dirty="0" err="1"/>
              <a:t>t.o.m</a:t>
            </a:r>
            <a:r>
              <a:rPr lang="sv-SE" sz="1200" dirty="0"/>
              <a:t> v 27. Därefter avtar effekten, men v 53 år 2020 har </a:t>
            </a:r>
            <a:r>
              <a:rPr lang="sv-SE" sz="1200" b="1" u="sng" dirty="0"/>
              <a:t>3329 fler anställda berörts </a:t>
            </a:r>
            <a:r>
              <a:rPr lang="sv-SE" sz="1200" dirty="0"/>
              <a:t>av rekonstruktioner jämfört med 2019. Samtidigt har antalet berörda av rekonstruktioner 2021 konstant legat lågt.</a:t>
            </a:r>
          </a:p>
          <a:p>
            <a:endParaRPr lang="sv-SE" sz="1200" dirty="0"/>
          </a:p>
          <a:p>
            <a:r>
              <a:rPr lang="sv-SE" sz="1200" b="1" dirty="0"/>
              <a:t>Slutsats:</a:t>
            </a:r>
          </a:p>
          <a:p>
            <a:r>
              <a:rPr lang="sv-SE" sz="1200" b="1" dirty="0"/>
              <a:t>Antalet anställda under pandemin påverkas marginellt av konkurser och rekonstruktioner</a:t>
            </a:r>
            <a:endParaRPr lang="sv-SE" sz="12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08AE124-7CEF-4454-91BB-DC2480930F66}"/>
              </a:ext>
            </a:extLst>
          </p:cNvPr>
          <p:cNvGraphicFramePr>
            <a:graphicFrameLocks/>
          </p:cNvGraphicFramePr>
          <p:nvPr/>
        </p:nvGraphicFramePr>
        <p:xfrm>
          <a:off x="172030" y="674866"/>
          <a:ext cx="5510621" cy="2085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DF7B5D2-3588-4C8D-B0A2-E00A8433D882}"/>
              </a:ext>
            </a:extLst>
          </p:cNvPr>
          <p:cNvGraphicFramePr>
            <a:graphicFrameLocks/>
          </p:cNvGraphicFramePr>
          <p:nvPr/>
        </p:nvGraphicFramePr>
        <p:xfrm>
          <a:off x="172030" y="2877410"/>
          <a:ext cx="5510620" cy="218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984638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203825-3554-4E47-8C2F-B18B1626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Nystartade Aktiebolag i riket 2019-2021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E7CAC9-4500-4C32-B505-ED824C2C0A50}"/>
              </a:ext>
            </a:extLst>
          </p:cNvPr>
          <p:cNvSpPr txBox="1"/>
          <p:nvPr/>
        </p:nvSpPr>
        <p:spPr>
          <a:xfrm>
            <a:off x="6155599" y="1119689"/>
            <a:ext cx="29351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dirty="0"/>
              <a:t>Antal nystartade företag blir högre för varje år och tycks inte påverkas av Corona pandemin.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AD5943-0490-4FD3-904F-56CAC8373B9A}"/>
              </a:ext>
            </a:extLst>
          </p:cNvPr>
          <p:cNvGraphicFramePr>
            <a:graphicFrameLocks/>
          </p:cNvGraphicFramePr>
          <p:nvPr/>
        </p:nvGraphicFramePr>
        <p:xfrm>
          <a:off x="413100" y="1119689"/>
          <a:ext cx="5527010" cy="207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88D87B2E-22FD-4541-BF66-0ED66B21FE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100" y="509976"/>
            <a:ext cx="8316000" cy="272091"/>
          </a:xfrm>
        </p:spPr>
        <p:txBody>
          <a:bodyPr/>
          <a:lstStyle/>
          <a:p>
            <a:r>
              <a:rPr lang="sv-SE" dirty="0"/>
              <a:t>Antal nystartade företag registrerade hos Bolagsverket veckovist</a:t>
            </a:r>
          </a:p>
        </p:txBody>
      </p:sp>
    </p:spTree>
    <p:extLst>
      <p:ext uri="{BB962C8B-B14F-4D97-AF65-F5344CB8AC3E}">
        <p14:creationId xmlns:p14="http://schemas.microsoft.com/office/powerpoint/2010/main" val="116884078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B260A3B-A41C-485E-85AA-500145DC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Korttidsarbete per Region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1A6551-FC3D-4D7D-B267-436A517356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Andel korttidsarbete per anställd i näringslivet 2020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DC04C6-7411-4E21-A57F-746E9587E5A9}"/>
              </a:ext>
            </a:extLst>
          </p:cNvPr>
          <p:cNvGraphicFramePr>
            <a:graphicFrameLocks/>
          </p:cNvGraphicFramePr>
          <p:nvPr/>
        </p:nvGraphicFramePr>
        <p:xfrm>
          <a:off x="1136650" y="1184274"/>
          <a:ext cx="6845300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9F9E01E4-E20C-4029-8A84-E9E35F2B2888}"/>
              </a:ext>
            </a:extLst>
          </p:cNvPr>
          <p:cNvSpPr txBox="1"/>
          <p:nvPr/>
        </p:nvSpPr>
        <p:spPr>
          <a:xfrm>
            <a:off x="1025982" y="484000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dirty="0">
                <a:solidFill>
                  <a:schemeClr val="bg1"/>
                </a:solidFill>
              </a:rPr>
              <a:t>Källa: Tillväxtverket</a:t>
            </a:r>
          </a:p>
        </p:txBody>
      </p:sp>
    </p:spTree>
    <p:extLst>
      <p:ext uri="{BB962C8B-B14F-4D97-AF65-F5344CB8AC3E}">
        <p14:creationId xmlns:p14="http://schemas.microsoft.com/office/powerpoint/2010/main" val="19061075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561964-D7F1-4A2F-B283-08606CE4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Varsel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7F65F3-CCCC-4A54-8E08-BF8EB4523A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939A8E2-FE00-4934-A728-C1BD5F029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00" y="828174"/>
            <a:ext cx="3724979" cy="275563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0265301-A597-4D6F-BC86-00CB12F20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894" y="828174"/>
            <a:ext cx="3724979" cy="275563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0CB0DAD-58F4-4B5C-AB3A-CEC73D20AE33}"/>
              </a:ext>
            </a:extLst>
          </p:cNvPr>
          <p:cNvSpPr txBox="1"/>
          <p:nvPr/>
        </p:nvSpPr>
        <p:spPr>
          <a:xfrm>
            <a:off x="352933" y="3695441"/>
            <a:ext cx="8436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Antalet varsel ökar kraftigt under mars 2020 därefter avtar </a:t>
            </a:r>
            <a:r>
              <a:rPr lang="sv-SE" dirty="0" err="1">
                <a:solidFill>
                  <a:schemeClr val="bg1"/>
                </a:solidFill>
              </a:rPr>
              <a:t>varseln</a:t>
            </a:r>
            <a:r>
              <a:rPr lang="sv-SE" dirty="0">
                <a:solidFill>
                  <a:schemeClr val="bg1"/>
                </a:solidFill>
              </a:rPr>
              <a:t> och återgår till mer normala nivåer. 2019 sker 50 000 varsel motsvarande siffra 2020 är 123 000 varsel.</a:t>
            </a:r>
          </a:p>
          <a:p>
            <a:r>
              <a:rPr lang="sv-SE" dirty="0">
                <a:solidFill>
                  <a:schemeClr val="bg1"/>
                </a:solidFill>
              </a:rPr>
              <a:t>De sju första månaderna 2021 sker 17 000 varsel.</a:t>
            </a:r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312F9E0-2EC4-430F-9E9B-6072D127EA95}"/>
              </a:ext>
            </a:extLst>
          </p:cNvPr>
          <p:cNvSpPr txBox="1"/>
          <p:nvPr/>
        </p:nvSpPr>
        <p:spPr>
          <a:xfrm>
            <a:off x="352933" y="4620570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900" dirty="0">
                <a:solidFill>
                  <a:schemeClr val="bg1"/>
                </a:solidFill>
              </a:rPr>
              <a:t>Källa: Arbetsförmedlingen</a:t>
            </a:r>
          </a:p>
        </p:txBody>
      </p:sp>
    </p:spTree>
    <p:extLst>
      <p:ext uri="{BB962C8B-B14F-4D97-AF65-F5344CB8AC3E}">
        <p14:creationId xmlns:p14="http://schemas.microsoft.com/office/powerpoint/2010/main" val="2353813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A320388-28E5-4820-9824-4EF60531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83352"/>
            <a:ext cx="8316000" cy="41701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sv-SE" dirty="0"/>
              <a:t>Konkurser och rekonstruktioner påverkas marginellt av pandemin</a:t>
            </a:r>
          </a:p>
          <a:p>
            <a:pPr>
              <a:spcBef>
                <a:spcPts val="600"/>
              </a:spcBef>
              <a:buSzPct val="90000"/>
            </a:pPr>
            <a:r>
              <a:rPr lang="sv-SE" dirty="0"/>
              <a:t>Korttidsarbete (permitteringar) har en stor negativ inverkan på antalet anställda under Coronapandemins första veckor </a:t>
            </a:r>
          </a:p>
          <a:p>
            <a:pPr>
              <a:spcBef>
                <a:spcPts val="600"/>
              </a:spcBef>
              <a:buSzPct val="90000"/>
            </a:pPr>
            <a:r>
              <a:rPr lang="sv-SE" dirty="0"/>
              <a:t>Andelen nystartade bolag ligger på en jämn nivå och fördelar sig över branscherna som tidigare</a:t>
            </a:r>
          </a:p>
          <a:p>
            <a:pPr>
              <a:spcBef>
                <a:spcPts val="600"/>
              </a:spcBef>
              <a:buSzPct val="90000"/>
            </a:pPr>
            <a:r>
              <a:rPr lang="sv-SE" dirty="0"/>
              <a:t>Antalet heltidstjänster som berörs av varsel mer än fördubblas under 2020, speciellt berörs de inledande månaderna därefter avtar och försvinner effekten</a:t>
            </a:r>
          </a:p>
          <a:p>
            <a:pPr marL="342815" lvl="1" indent="0">
              <a:spcBef>
                <a:spcPts val="600"/>
              </a:spcBef>
              <a:buSzPct val="90000"/>
              <a:buNone/>
            </a:pPr>
            <a:endParaRPr lang="sv-SE" b="1" dirty="0"/>
          </a:p>
          <a:p>
            <a:pPr marL="342815" lvl="1" indent="0">
              <a:spcBef>
                <a:spcPts val="600"/>
              </a:spcBef>
              <a:buSzPct val="90000"/>
              <a:buNone/>
            </a:pPr>
            <a:endParaRPr lang="sv-SE" b="1" dirty="0"/>
          </a:p>
          <a:p>
            <a:pPr marL="342815" lvl="1" indent="0">
              <a:spcBef>
                <a:spcPts val="600"/>
              </a:spcBef>
              <a:buSzPct val="90000"/>
              <a:buNone/>
            </a:pPr>
            <a:r>
              <a:rPr lang="sv-SE" b="1" dirty="0"/>
              <a:t>Slutkommentar</a:t>
            </a:r>
            <a:r>
              <a:rPr lang="sv-SE" dirty="0"/>
              <a:t>:  Coronapandemin har marginell påverkan på antalet konkurser, rekonstruktioner och nyföretagandet. Största skillnaden vi se är antalet varsel i näringslivet under pandemins inledning</a:t>
            </a:r>
          </a:p>
          <a:p>
            <a:pPr lvl="1">
              <a:spcBef>
                <a:spcPts val="600"/>
              </a:spcBef>
              <a:buSzPct val="90000"/>
            </a:pPr>
            <a:endParaRPr lang="sv-SE" dirty="0"/>
          </a:p>
          <a:p>
            <a:pPr marL="342815" lvl="1" indent="0">
              <a:spcBef>
                <a:spcPts val="600"/>
              </a:spcBef>
              <a:buSzPct val="90000"/>
              <a:buNone/>
            </a:pPr>
            <a:endParaRPr lang="sv-SE" dirty="0"/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14D48EB-DF87-4B79-8A25-8FE4E1EA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22" y="83839"/>
            <a:ext cx="8316000" cy="290849"/>
          </a:xfrm>
        </p:spPr>
        <p:txBody>
          <a:bodyPr/>
          <a:lstStyle/>
          <a:p>
            <a:r>
              <a:rPr lang="sv-SE" dirty="0"/>
              <a:t>Sammanfattning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E17498CD-C92B-4942-AB97-A31A34E86E89}"/>
              </a:ext>
            </a:extLst>
          </p:cNvPr>
          <p:cNvSpPr txBox="1">
            <a:spLocks/>
          </p:cNvSpPr>
          <p:nvPr/>
        </p:nvSpPr>
        <p:spPr>
          <a:xfrm>
            <a:off x="494622" y="366814"/>
            <a:ext cx="4913806" cy="258269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500" dirty="0">
                <a:solidFill>
                  <a:schemeClr val="bg1"/>
                </a:solidFill>
              </a:rPr>
              <a:t>Konkurser, Rekonstruktioner &amp; Varsel</a:t>
            </a:r>
          </a:p>
        </p:txBody>
      </p:sp>
    </p:spTree>
    <p:extLst>
      <p:ext uri="{BB962C8B-B14F-4D97-AF65-F5344CB8AC3E}">
        <p14:creationId xmlns:p14="http://schemas.microsoft.com/office/powerpoint/2010/main" val="2083467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620F36-D226-4181-9C30-422889F0607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9614" y="2571750"/>
            <a:ext cx="4158853" cy="1553108"/>
          </a:xfrm>
        </p:spPr>
        <p:txBody>
          <a:bodyPr/>
          <a:lstStyle/>
          <a:p>
            <a:r>
              <a:rPr lang="sv-SE" sz="1800" dirty="0"/>
              <a:t>Effekter på Sveriges branscher och kommungrupper</a:t>
            </a:r>
          </a:p>
          <a:p>
            <a:endParaRPr lang="sv-SE" sz="1800" dirty="0"/>
          </a:p>
          <a:p>
            <a:r>
              <a:rPr lang="sv-SE" sz="1800" dirty="0"/>
              <a:t>Indata från Bolagsverket Januari 2022.</a:t>
            </a:r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726910D-46AA-4D48-B8BF-6854ABC7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4" y="2135800"/>
            <a:ext cx="4914000" cy="387798"/>
          </a:xfrm>
        </p:spPr>
        <p:txBody>
          <a:bodyPr/>
          <a:lstStyle/>
          <a:p>
            <a:r>
              <a:rPr lang="sv-SE" sz="2800" dirty="0"/>
              <a:t>Pandemins Effekter</a:t>
            </a:r>
          </a:p>
        </p:txBody>
      </p:sp>
      <p:pic>
        <p:nvPicPr>
          <p:cNvPr id="7" name="Bildobjekt 6" descr="Moderkort">
            <a:extLst>
              <a:ext uri="{FF2B5EF4-FFF2-40B4-BE49-F238E27FC236}">
                <a16:creationId xmlns:a16="http://schemas.microsoft.com/office/drawing/2014/main" id="{1A322FD6-849E-455E-8A0E-2D3B8170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106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AC9970C-82D3-40ED-8D4E-AA390B5DF382}"/>
              </a:ext>
            </a:extLst>
          </p:cNvPr>
          <p:cNvGraphicFramePr>
            <a:graphicFrameLocks noGrp="1"/>
          </p:cNvGraphicFramePr>
          <p:nvPr/>
        </p:nvGraphicFramePr>
        <p:xfrm>
          <a:off x="267043" y="682067"/>
          <a:ext cx="5965904" cy="336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142" y="228303"/>
            <a:ext cx="8316000" cy="290849"/>
          </a:xfrm>
        </p:spPr>
        <p:txBody>
          <a:bodyPr/>
          <a:lstStyle/>
          <a:p>
            <a:r>
              <a:rPr lang="sv-SE" dirty="0"/>
              <a:t>Näringslivet i Sverige 2015-2020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D8FD2C3-7D5F-45F9-9D22-49058A43520B}"/>
              </a:ext>
            </a:extLst>
          </p:cNvPr>
          <p:cNvSpPr txBox="1"/>
          <p:nvPr/>
        </p:nvSpPr>
        <p:spPr>
          <a:xfrm>
            <a:off x="6232947" y="682067"/>
            <a:ext cx="293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Sveriges näringsliv har en positiv tillväxt i förädlingsvärde under tidsperioden. Under 2020 sjunker lönsamheten något. </a:t>
            </a:r>
          </a:p>
          <a:p>
            <a:endParaRPr lang="sv-SE" sz="1200" dirty="0"/>
          </a:p>
          <a:p>
            <a:r>
              <a:rPr lang="sv-SE" sz="1200" dirty="0"/>
              <a:t>Tillväxt i förädlingsvärde: +33%</a:t>
            </a:r>
          </a:p>
          <a:p>
            <a:r>
              <a:rPr lang="sv-SE" sz="1200" dirty="0"/>
              <a:t>Tillväxt i antal anställda: +8%</a:t>
            </a:r>
          </a:p>
          <a:p>
            <a:r>
              <a:rPr lang="sv-SE" sz="1200" dirty="0"/>
              <a:t>Tillväxt i antal företag: +30%</a:t>
            </a:r>
            <a:br>
              <a:rPr lang="sv-SE" sz="1200" dirty="0"/>
            </a:br>
            <a:r>
              <a:rPr lang="sv-SE" sz="1200" dirty="0"/>
              <a:t>(+140 299 företag netto)</a:t>
            </a:r>
          </a:p>
          <a:p>
            <a:endParaRPr lang="sv-SE" sz="1200" dirty="0">
              <a:solidFill>
                <a:srgbClr val="FF0000"/>
              </a:solidFill>
            </a:endParaRPr>
          </a:p>
          <a:p>
            <a:r>
              <a:rPr lang="sv-SE" sz="1200" u="sng" dirty="0"/>
              <a:t>Sveriges näringsliv exkl. Region Stockholm</a:t>
            </a:r>
          </a:p>
          <a:p>
            <a:r>
              <a:rPr lang="sv-SE" sz="1200" dirty="0"/>
              <a:t>Tillväxt i förädlingsvärde: +32% </a:t>
            </a:r>
          </a:p>
          <a:p>
            <a:r>
              <a:rPr lang="sv-SE" sz="1200" dirty="0"/>
              <a:t>Tillväxt i antal anställda: +7%</a:t>
            </a:r>
          </a:p>
          <a:p>
            <a:r>
              <a:rPr lang="sv-SE" sz="1200" dirty="0"/>
              <a:t>Tillväxt i antal företag: +28%</a:t>
            </a:r>
          </a:p>
          <a:p>
            <a:endParaRPr lang="sv-SE" sz="1200" dirty="0"/>
          </a:p>
        </p:txBody>
      </p:sp>
      <p:sp>
        <p:nvSpPr>
          <p:cNvPr id="22" name="textruta 1">
            <a:extLst>
              <a:ext uri="{FF2B5EF4-FFF2-40B4-BE49-F238E27FC236}">
                <a16:creationId xmlns:a16="http://schemas.microsoft.com/office/drawing/2014/main" id="{B841B6FD-9401-48C9-9937-D254F0115D8A}"/>
              </a:ext>
            </a:extLst>
          </p:cNvPr>
          <p:cNvSpPr txBox="1"/>
          <p:nvPr/>
        </p:nvSpPr>
        <p:spPr>
          <a:xfrm>
            <a:off x="3738629" y="2168785"/>
            <a:ext cx="339589" cy="1896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/>
              <a:t>2018</a:t>
            </a:r>
          </a:p>
        </p:txBody>
      </p:sp>
      <p:sp>
        <p:nvSpPr>
          <p:cNvPr id="23" name="textruta 1">
            <a:extLst>
              <a:ext uri="{FF2B5EF4-FFF2-40B4-BE49-F238E27FC236}">
                <a16:creationId xmlns:a16="http://schemas.microsoft.com/office/drawing/2014/main" id="{A3C303FE-256A-4E31-A5CE-080AB7B6B9BF}"/>
              </a:ext>
            </a:extLst>
          </p:cNvPr>
          <p:cNvSpPr txBox="1"/>
          <p:nvPr/>
        </p:nvSpPr>
        <p:spPr>
          <a:xfrm>
            <a:off x="5506195" y="1747832"/>
            <a:ext cx="339589" cy="1896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4" name="textruta 1">
            <a:extLst>
              <a:ext uri="{FF2B5EF4-FFF2-40B4-BE49-F238E27FC236}">
                <a16:creationId xmlns:a16="http://schemas.microsoft.com/office/drawing/2014/main" id="{5C768762-22FB-404F-A4CD-E83FB8B260A7}"/>
              </a:ext>
            </a:extLst>
          </p:cNvPr>
          <p:cNvSpPr txBox="1"/>
          <p:nvPr/>
        </p:nvSpPr>
        <p:spPr>
          <a:xfrm>
            <a:off x="915581" y="2054114"/>
            <a:ext cx="339589" cy="1867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/>
              <a:t>2015</a:t>
            </a:r>
          </a:p>
        </p:txBody>
      </p:sp>
      <p:sp>
        <p:nvSpPr>
          <p:cNvPr id="25" name="textruta 1">
            <a:extLst>
              <a:ext uri="{FF2B5EF4-FFF2-40B4-BE49-F238E27FC236}">
                <a16:creationId xmlns:a16="http://schemas.microsoft.com/office/drawing/2014/main" id="{F4186A60-15A6-4D90-8654-EA6FBB8A5025}"/>
              </a:ext>
            </a:extLst>
          </p:cNvPr>
          <p:cNvSpPr txBox="1"/>
          <p:nvPr/>
        </p:nvSpPr>
        <p:spPr>
          <a:xfrm>
            <a:off x="2102401" y="1957863"/>
            <a:ext cx="339589" cy="1896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/>
              <a:t>2016</a:t>
            </a:r>
          </a:p>
        </p:txBody>
      </p:sp>
      <p:sp>
        <p:nvSpPr>
          <p:cNvPr id="26" name="textruta 1">
            <a:extLst>
              <a:ext uri="{FF2B5EF4-FFF2-40B4-BE49-F238E27FC236}">
                <a16:creationId xmlns:a16="http://schemas.microsoft.com/office/drawing/2014/main" id="{44FE7DAA-DF06-4F60-ACDC-F50A086B44C7}"/>
              </a:ext>
            </a:extLst>
          </p:cNvPr>
          <p:cNvSpPr txBox="1"/>
          <p:nvPr/>
        </p:nvSpPr>
        <p:spPr>
          <a:xfrm>
            <a:off x="4897802" y="1555241"/>
            <a:ext cx="316400" cy="1925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7" name="textruta 1">
            <a:extLst>
              <a:ext uri="{FF2B5EF4-FFF2-40B4-BE49-F238E27FC236}">
                <a16:creationId xmlns:a16="http://schemas.microsoft.com/office/drawing/2014/main" id="{A49B9865-3783-4B8F-9E48-FED4FCAC736C}"/>
              </a:ext>
            </a:extLst>
          </p:cNvPr>
          <p:cNvSpPr txBox="1"/>
          <p:nvPr/>
        </p:nvSpPr>
        <p:spPr>
          <a:xfrm>
            <a:off x="2864678" y="2073972"/>
            <a:ext cx="339589" cy="1896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/>
              <a:t>2017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87E1BC-5B16-487D-9701-E59B5FE4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262" y="3768099"/>
            <a:ext cx="6767880" cy="11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203825-3554-4E47-8C2F-B18B1626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SKR - Kommungrupper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C001F53-6D6F-4FE9-BF86-855984738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0" y="636469"/>
            <a:ext cx="6340475" cy="40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6789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7">
            <a:extLst>
              <a:ext uri="{FF2B5EF4-FFF2-40B4-BE49-F238E27FC236}">
                <a16:creationId xmlns:a16="http://schemas.microsoft.com/office/drawing/2014/main" id="{5122F462-4B85-4747-BBEE-B7B50279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Pandemins påverkan på kommungrupperna</a:t>
            </a:r>
            <a:endParaRPr lang="sv-SE" u="sng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07260154-A773-4846-AA6A-9D09BAAAEEE0}"/>
              </a:ext>
            </a:extLst>
          </p:cNvPr>
          <p:cNvSpPr txBox="1">
            <a:spLocks/>
          </p:cNvSpPr>
          <p:nvPr/>
        </p:nvSpPr>
        <p:spPr>
          <a:xfrm>
            <a:off x="1069718" y="533649"/>
            <a:ext cx="2393975" cy="133071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500" b="1" u="sng" dirty="0">
                <a:solidFill>
                  <a:schemeClr val="bg1"/>
                </a:solidFill>
              </a:rPr>
              <a:t>Före pandemin 2018-2019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endParaRPr lang="sv-SE" sz="1500" dirty="0">
              <a:solidFill>
                <a:schemeClr val="bg1"/>
              </a:solidFill>
            </a:endParaRP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63035F1A-7B0A-4A87-997C-03189DFC8DD0}"/>
              </a:ext>
            </a:extLst>
          </p:cNvPr>
          <p:cNvSpPr txBox="1">
            <a:spLocks/>
          </p:cNvSpPr>
          <p:nvPr/>
        </p:nvSpPr>
        <p:spPr>
          <a:xfrm>
            <a:off x="5521826" y="514583"/>
            <a:ext cx="2552456" cy="272091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500" b="1" u="sng" dirty="0">
                <a:solidFill>
                  <a:schemeClr val="bg1"/>
                </a:solidFill>
              </a:rPr>
              <a:t>Under pandemin 2019-2020</a:t>
            </a:r>
            <a:r>
              <a:rPr lang="sv-SE" sz="15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789626D-735D-4DFC-A579-FEA4658C1181}"/>
              </a:ext>
            </a:extLst>
          </p:cNvPr>
          <p:cNvGraphicFramePr>
            <a:graphicFrameLocks noGrp="1"/>
          </p:cNvGraphicFramePr>
          <p:nvPr/>
        </p:nvGraphicFramePr>
        <p:xfrm>
          <a:off x="119074" y="820234"/>
          <a:ext cx="4317195" cy="416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9C4EC9-502A-4113-9585-84EAE0A84B98}"/>
              </a:ext>
            </a:extLst>
          </p:cNvPr>
          <p:cNvGraphicFramePr>
            <a:graphicFrameLocks noGrp="1"/>
          </p:cNvGraphicFramePr>
          <p:nvPr/>
        </p:nvGraphicFramePr>
        <p:xfrm>
          <a:off x="4502633" y="820236"/>
          <a:ext cx="4597223" cy="416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9435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86025B8-686B-4559-98BC-5527C886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00" y="764931"/>
            <a:ext cx="8316000" cy="3685111"/>
          </a:xfrm>
        </p:spPr>
        <p:txBody>
          <a:bodyPr/>
          <a:lstStyle/>
          <a:p>
            <a:r>
              <a:rPr lang="sv-SE" dirty="0"/>
              <a:t>Vi analyserar;</a:t>
            </a:r>
          </a:p>
          <a:p>
            <a:pPr lvl="1"/>
            <a:r>
              <a:rPr lang="sv-SE" dirty="0"/>
              <a:t>Hur ser Region Jönköpings näringsliv ut? </a:t>
            </a:r>
          </a:p>
          <a:p>
            <a:pPr lvl="1"/>
            <a:r>
              <a:rPr lang="sv-SE" dirty="0"/>
              <a:t>Hur fort växer det? </a:t>
            </a:r>
          </a:p>
          <a:p>
            <a:pPr lvl="1"/>
            <a:r>
              <a:rPr lang="sv-SE" dirty="0"/>
              <a:t>Bättre eller sämre än Sverige? </a:t>
            </a:r>
          </a:p>
          <a:p>
            <a:pPr lvl="1"/>
            <a:r>
              <a:rPr lang="sv-SE" dirty="0"/>
              <a:t>Vilka Branscher växer? </a:t>
            </a:r>
          </a:p>
          <a:p>
            <a:pPr marL="342815" lvl="1" indent="0">
              <a:buNone/>
            </a:pPr>
            <a:endParaRPr lang="sv-SE" dirty="0"/>
          </a:p>
          <a:p>
            <a:r>
              <a:rPr lang="sv-SE" dirty="0"/>
              <a:t>Viktigt med </a:t>
            </a:r>
            <a:r>
              <a:rPr lang="sv-SE" b="1" dirty="0"/>
              <a:t>gemensam syn och bra faktaunderlag </a:t>
            </a:r>
            <a:r>
              <a:rPr lang="sv-SE" dirty="0"/>
              <a:t>till anställda, politiker, samverkansgrupper och andra beslutsfattare för att kunna agera rätt  - att få företagen att blomstra!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Databas;</a:t>
            </a:r>
          </a:p>
          <a:p>
            <a:pPr lvl="1"/>
            <a:r>
              <a:rPr lang="sv-SE" dirty="0"/>
              <a:t>Alla bolag som har arbetsställe i regionen. </a:t>
            </a:r>
          </a:p>
          <a:p>
            <a:pPr lvl="1"/>
            <a:r>
              <a:rPr lang="sv-SE" dirty="0"/>
              <a:t>Aktiebolag, samt ett antal större Ekonomiska föreningar och Kommanditbolag som har offentlig årsredovisning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B260A3B-A41C-485E-85AA-500145DC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 Jönköping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D87769B-025C-4251-B795-4C38A6A841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370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7">
            <a:extLst>
              <a:ext uri="{FF2B5EF4-FFF2-40B4-BE49-F238E27FC236}">
                <a16:creationId xmlns:a16="http://schemas.microsoft.com/office/drawing/2014/main" id="{5122F462-4B85-4747-BBEE-B7B50279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Pandemins påverkan på rikets största branscher</a:t>
            </a:r>
            <a:endParaRPr lang="sv-SE" u="sng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07260154-A773-4846-AA6A-9D09BAAAEEE0}"/>
              </a:ext>
            </a:extLst>
          </p:cNvPr>
          <p:cNvSpPr txBox="1">
            <a:spLocks/>
          </p:cNvSpPr>
          <p:nvPr/>
        </p:nvSpPr>
        <p:spPr>
          <a:xfrm>
            <a:off x="1069718" y="510803"/>
            <a:ext cx="2552456" cy="200059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500" b="1" dirty="0">
                <a:solidFill>
                  <a:schemeClr val="bg1"/>
                </a:solidFill>
              </a:rPr>
              <a:t>2018-2019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endParaRPr lang="sv-SE" sz="1500" dirty="0">
              <a:solidFill>
                <a:schemeClr val="bg1"/>
              </a:solidFill>
            </a:endParaRP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63035F1A-7B0A-4A87-997C-03189DFC8DD0}"/>
              </a:ext>
            </a:extLst>
          </p:cNvPr>
          <p:cNvSpPr txBox="1">
            <a:spLocks/>
          </p:cNvSpPr>
          <p:nvPr/>
        </p:nvSpPr>
        <p:spPr>
          <a:xfrm>
            <a:off x="5521826" y="506346"/>
            <a:ext cx="2552456" cy="290849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500" b="1" dirty="0">
                <a:solidFill>
                  <a:schemeClr val="bg1"/>
                </a:solidFill>
              </a:rPr>
              <a:t>2019-2020</a:t>
            </a:r>
            <a:r>
              <a:rPr lang="sv-SE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ruta 1">
            <a:extLst>
              <a:ext uri="{FF2B5EF4-FFF2-40B4-BE49-F238E27FC236}">
                <a16:creationId xmlns:a16="http://schemas.microsoft.com/office/drawing/2014/main" id="{0E2E908C-7DD6-46D2-9783-CA950477D66F}"/>
              </a:ext>
            </a:extLst>
          </p:cNvPr>
          <p:cNvSpPr txBox="1"/>
          <p:nvPr/>
        </p:nvSpPr>
        <p:spPr>
          <a:xfrm>
            <a:off x="3463693" y="4955478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sv-SE" sz="800" dirty="0">
                <a:solidFill>
                  <a:schemeClr val="bg1"/>
                </a:solidFill>
              </a:rPr>
              <a:t>Not: Branscher som anställer fler än 150 000 personer</a:t>
            </a:r>
          </a:p>
          <a:p>
            <a:pPr lvl="0"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714128E-8C2A-4A2F-B2FB-EBE6CA22B7F9}"/>
              </a:ext>
            </a:extLst>
          </p:cNvPr>
          <p:cNvGraphicFramePr>
            <a:graphicFrameLocks noGrp="1"/>
          </p:cNvGraphicFramePr>
          <p:nvPr/>
        </p:nvGraphicFramePr>
        <p:xfrm>
          <a:off x="44071" y="859094"/>
          <a:ext cx="4408038" cy="40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477060F-1C9A-4CF7-B24C-B84506674DF8}"/>
              </a:ext>
            </a:extLst>
          </p:cNvPr>
          <p:cNvGraphicFramePr>
            <a:graphicFrameLocks noGrp="1"/>
          </p:cNvGraphicFramePr>
          <p:nvPr/>
        </p:nvGraphicFramePr>
        <p:xfrm>
          <a:off x="4572001" y="859094"/>
          <a:ext cx="4572000" cy="40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7070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A320388-28E5-4820-9824-4EF60531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89485"/>
            <a:ext cx="8316000" cy="41701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Pct val="90000"/>
            </a:pPr>
            <a:r>
              <a:rPr lang="sv-SE" dirty="0"/>
              <a:t>Alla större branscher har en klart lägre tillväxt i anställda och antal företag. Besöksnäringen påverkas speciellt hårt samtidigt som Hälsa/Sjukvård och IT/Telekom får en liten ökning. Branschernas utveckling skiljer sig lokalt, regionalt och i sin sammansättning. (T ex växer delar av Detaljhandeln såsom E-handel, Dagligvaruhandel (Matbutiker) och Apoteksverksamheter samtidigt som Gränshandeln och Butikshandeln krymper)</a:t>
            </a:r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pPr>
              <a:spcBef>
                <a:spcPts val="600"/>
              </a:spcBef>
              <a:buSzPct val="90000"/>
            </a:pPr>
            <a:r>
              <a:rPr lang="sv-SE" dirty="0"/>
              <a:t>Kommungrupperna skiljer sig något mer åt, företags tillväxten ökar med några procent i samtliga under pandemiåret och Pendlingskommuner nära storstad ökar något i anställda. Hårdast drabbas Landsbygdskommun med Besöksnäring, Storstäderna och Mindre stad tätort.</a:t>
            </a:r>
          </a:p>
          <a:p>
            <a:pPr>
              <a:spcBef>
                <a:spcPts val="600"/>
              </a:spcBef>
              <a:buSzPct val="90000"/>
            </a:pPr>
            <a:endParaRPr lang="sv-SE" b="1" dirty="0"/>
          </a:p>
          <a:p>
            <a:pPr marL="342815" lvl="1" indent="0">
              <a:spcBef>
                <a:spcPts val="600"/>
              </a:spcBef>
              <a:buSzPct val="90000"/>
              <a:buNone/>
            </a:pPr>
            <a:r>
              <a:rPr lang="sv-SE" b="1" dirty="0"/>
              <a:t>Slutkommentar</a:t>
            </a:r>
            <a:r>
              <a:rPr lang="sv-SE" dirty="0"/>
              <a:t>: Större kommuner drabbas hårdare än mindre kommuner alla branscher krymper i anställda och företag förutom Hälsa/Sjukvård och IT/Telekom.</a:t>
            </a:r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pPr>
              <a:spcBef>
                <a:spcPts val="600"/>
              </a:spcBef>
              <a:buSzPct val="90000"/>
            </a:pPr>
            <a:endParaRPr lang="sv-SE" dirty="0"/>
          </a:p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14D48EB-DF87-4B79-8A25-8FE4E1EA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22" y="83839"/>
            <a:ext cx="8316000" cy="290849"/>
          </a:xfrm>
        </p:spPr>
        <p:txBody>
          <a:bodyPr/>
          <a:lstStyle/>
          <a:p>
            <a:r>
              <a:rPr lang="sv-SE" dirty="0"/>
              <a:t>Sammanfattning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4EDA8EC7-ACAD-4FC2-8947-1EAF7E6E82D2}"/>
              </a:ext>
            </a:extLst>
          </p:cNvPr>
          <p:cNvSpPr txBox="1">
            <a:spLocks/>
          </p:cNvSpPr>
          <p:nvPr/>
        </p:nvSpPr>
        <p:spPr>
          <a:xfrm>
            <a:off x="494622" y="366814"/>
            <a:ext cx="4913806" cy="258269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500" dirty="0">
                <a:solidFill>
                  <a:schemeClr val="bg1"/>
                </a:solidFill>
              </a:rPr>
              <a:t>Sveriges branscher och kommungrupper</a:t>
            </a:r>
          </a:p>
        </p:txBody>
      </p:sp>
    </p:spTree>
    <p:extLst>
      <p:ext uri="{BB962C8B-B14F-4D97-AF65-F5344CB8AC3E}">
        <p14:creationId xmlns:p14="http://schemas.microsoft.com/office/powerpoint/2010/main" val="282570702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0F09D466-7329-4C4B-BD42-17E2B1ADFE8E}"/>
              </a:ext>
            </a:extLst>
          </p:cNvPr>
          <p:cNvSpPr txBox="1"/>
          <p:nvPr/>
        </p:nvSpPr>
        <p:spPr>
          <a:xfrm>
            <a:off x="0" y="2064530"/>
            <a:ext cx="4733238" cy="12340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Region Jönköping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spc="100" dirty="0">
                <a:solidFill>
                  <a:srgbClr val="FFFFFF"/>
                </a:solidFill>
                <a:latin typeface="Century Gothic" panose="020B0502020202020204" pitchFamily="34" charset="0"/>
              </a:rPr>
              <a:t>2015 - 2020</a:t>
            </a:r>
            <a:endParaRPr kumimoji="0" lang="sv-SE" sz="1800" b="0" i="0" u="none" strike="noStrike" kern="1200" cap="none" spc="10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10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10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05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C9BA840-15F2-478A-AA07-51F558B9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92E1C82-5D77-4ABA-A386-27E370373AB5}"/>
              </a:ext>
            </a:extLst>
          </p:cNvPr>
          <p:cNvSpPr txBox="1"/>
          <p:nvPr/>
        </p:nvSpPr>
        <p:spPr>
          <a:xfrm rot="16200000">
            <a:off x="-551253" y="1043741"/>
            <a:ext cx="237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sv-SE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</a:rPr>
              <a:t>Lönsamehtsindex 2020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53B0835-1BD0-446D-B9F3-5A7A54BCCBA0}"/>
              </a:ext>
            </a:extLst>
          </p:cNvPr>
          <p:cNvSpPr txBox="1"/>
          <p:nvPr/>
        </p:nvSpPr>
        <p:spPr>
          <a:xfrm>
            <a:off x="5494609" y="4624497"/>
            <a:ext cx="356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sv-SE" b="1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</a:rPr>
              <a:t>Tillväxt i förädlingsvärde 2015-2020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F050603-1C4B-46A0-83B8-56A69925B98E}"/>
              </a:ext>
            </a:extLst>
          </p:cNvPr>
          <p:cNvSpPr txBox="1"/>
          <p:nvPr/>
        </p:nvSpPr>
        <p:spPr>
          <a:xfrm>
            <a:off x="5906459" y="759508"/>
            <a:ext cx="1236859" cy="300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350" dirty="0"/>
              <a:t>Husqvarna AB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36CC2DA-8DB2-41E4-BC3A-5D3D4D37D74D}"/>
              </a:ext>
            </a:extLst>
          </p:cNvPr>
          <p:cNvCxnSpPr>
            <a:cxnSpLocks/>
          </p:cNvCxnSpPr>
          <p:nvPr/>
        </p:nvCxnSpPr>
        <p:spPr bwMode="gray">
          <a:xfrm flipH="1">
            <a:off x="5350165" y="955305"/>
            <a:ext cx="460161" cy="3582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56371214-8290-4136-853E-ED5675560A60}"/>
              </a:ext>
            </a:extLst>
          </p:cNvPr>
          <p:cNvSpPr txBox="1"/>
          <p:nvPr/>
        </p:nvSpPr>
        <p:spPr>
          <a:xfrm>
            <a:off x="7000407" y="3634782"/>
            <a:ext cx="132544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800"/>
            </a:lvl1pPr>
          </a:lstStyle>
          <a:p>
            <a:r>
              <a:rPr lang="sv-SE" sz="1200" dirty="0"/>
              <a:t>OBOS Sverige AB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11AF51D7-55FB-4412-8878-33ABEAF9CCED}"/>
              </a:ext>
            </a:extLst>
          </p:cNvPr>
          <p:cNvCxnSpPr>
            <a:cxnSpLocks/>
          </p:cNvCxnSpPr>
          <p:nvPr/>
        </p:nvCxnSpPr>
        <p:spPr bwMode="gray">
          <a:xfrm flipH="1">
            <a:off x="6637293" y="3753050"/>
            <a:ext cx="3278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073BD3FC-A559-4368-A029-59E7477D32DF}"/>
              </a:ext>
            </a:extLst>
          </p:cNvPr>
          <p:cNvSpPr txBox="1"/>
          <p:nvPr/>
        </p:nvSpPr>
        <p:spPr>
          <a:xfrm>
            <a:off x="1124920" y="3077909"/>
            <a:ext cx="88622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800"/>
            </a:lvl1pPr>
          </a:lstStyle>
          <a:p>
            <a:r>
              <a:rPr lang="sv-SE" sz="1200" dirty="0" err="1"/>
              <a:t>Weland</a:t>
            </a:r>
            <a:r>
              <a:rPr lang="sv-SE" sz="1200" dirty="0"/>
              <a:t> AB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BD06D15F-E0AF-41AD-A543-453992471E73}"/>
              </a:ext>
            </a:extLst>
          </p:cNvPr>
          <p:cNvCxnSpPr>
            <a:cxnSpLocks/>
          </p:cNvCxnSpPr>
          <p:nvPr/>
        </p:nvCxnSpPr>
        <p:spPr bwMode="gray">
          <a:xfrm>
            <a:off x="2011147" y="3216408"/>
            <a:ext cx="420981" cy="764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469A7359-EFEE-42A5-8579-BA3595AA72D3}"/>
              </a:ext>
            </a:extLst>
          </p:cNvPr>
          <p:cNvCxnSpPr>
            <a:cxnSpLocks/>
          </p:cNvCxnSpPr>
          <p:nvPr/>
        </p:nvCxnSpPr>
        <p:spPr bwMode="gray">
          <a:xfrm>
            <a:off x="3237542" y="0"/>
            <a:ext cx="0" cy="4993829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ABBDAFAD-D358-4E58-AC40-D02A9878C76A}"/>
              </a:ext>
            </a:extLst>
          </p:cNvPr>
          <p:cNvSpPr txBox="1"/>
          <p:nvPr/>
        </p:nvSpPr>
        <p:spPr>
          <a:xfrm>
            <a:off x="921027" y="3547236"/>
            <a:ext cx="98520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800"/>
            </a:lvl1pPr>
          </a:lstStyle>
          <a:p>
            <a:r>
              <a:rPr lang="sv-SE" sz="1200" dirty="0" err="1"/>
              <a:t>Scandbio</a:t>
            </a:r>
            <a:r>
              <a:rPr lang="sv-SE" sz="1200" dirty="0"/>
              <a:t> AB</a:t>
            </a:r>
          </a:p>
        </p:txBody>
      </p: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DC117079-BCC2-4210-A19A-BF710F24C05C}"/>
              </a:ext>
            </a:extLst>
          </p:cNvPr>
          <p:cNvCxnSpPr>
            <a:cxnSpLocks/>
          </p:cNvCxnSpPr>
          <p:nvPr/>
        </p:nvCxnSpPr>
        <p:spPr bwMode="gray">
          <a:xfrm>
            <a:off x="1369577" y="3824235"/>
            <a:ext cx="0" cy="2243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2716FC12-AD32-4D5E-A0D0-CB29E6F2A719}"/>
              </a:ext>
            </a:extLst>
          </p:cNvPr>
          <p:cNvCxnSpPr>
            <a:cxnSpLocks/>
            <a:stCxn id="32" idx="3"/>
          </p:cNvCxnSpPr>
          <p:nvPr/>
        </p:nvCxnSpPr>
        <p:spPr bwMode="gray">
          <a:xfrm flipV="1">
            <a:off x="2342299" y="755410"/>
            <a:ext cx="358737" cy="31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ruta 31">
            <a:extLst>
              <a:ext uri="{FF2B5EF4-FFF2-40B4-BE49-F238E27FC236}">
                <a16:creationId xmlns:a16="http://schemas.microsoft.com/office/drawing/2014/main" id="{A304DB97-9705-4332-9D94-5E5BE7C79B68}"/>
              </a:ext>
            </a:extLst>
          </p:cNvPr>
          <p:cNvSpPr txBox="1"/>
          <p:nvPr/>
        </p:nvSpPr>
        <p:spPr>
          <a:xfrm>
            <a:off x="1269875" y="504656"/>
            <a:ext cx="1072424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350" dirty="0"/>
              <a:t>TeliaSonera Sverige AB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2873220-CB73-4BF6-A102-B4521EC71921}"/>
              </a:ext>
            </a:extLst>
          </p:cNvPr>
          <p:cNvSpPr txBox="1"/>
          <p:nvPr/>
        </p:nvSpPr>
        <p:spPr>
          <a:xfrm>
            <a:off x="7438955" y="986448"/>
            <a:ext cx="151076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800"/>
            </a:lvl1pPr>
          </a:lstStyle>
          <a:p>
            <a:r>
              <a:rPr lang="sv-SE" sz="1200" dirty="0"/>
              <a:t>Södra skogsägarna EF</a:t>
            </a:r>
          </a:p>
        </p:txBody>
      </p: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F54BAC7A-6C9D-4C1D-9391-FF26C79455A5}"/>
              </a:ext>
            </a:extLst>
          </p:cNvPr>
          <p:cNvCxnSpPr>
            <a:cxnSpLocks/>
          </p:cNvCxnSpPr>
          <p:nvPr/>
        </p:nvCxnSpPr>
        <p:spPr bwMode="gray">
          <a:xfrm>
            <a:off x="8431013" y="1274619"/>
            <a:ext cx="0" cy="3059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89A4221-3FB5-4E33-9C26-D9E91391F4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2731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142" y="228303"/>
            <a:ext cx="8316000" cy="290849"/>
          </a:xfrm>
        </p:spPr>
        <p:txBody>
          <a:bodyPr/>
          <a:lstStyle/>
          <a:p>
            <a:r>
              <a:rPr lang="sv-SE" dirty="0"/>
              <a:t>Näringslivet i Region Jönköping 2015-2020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D8FD2C3-7D5F-45F9-9D22-49058A43520B}"/>
              </a:ext>
            </a:extLst>
          </p:cNvPr>
          <p:cNvSpPr txBox="1"/>
          <p:nvPr/>
        </p:nvSpPr>
        <p:spPr>
          <a:xfrm>
            <a:off x="6213855" y="683202"/>
            <a:ext cx="293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Region Jönköpings näringsliv växer och är lönsamt under perioden. Lönsamheten och tillväxten i förädlingsvärdet år 2020 minskar.</a:t>
            </a:r>
          </a:p>
          <a:p>
            <a:endParaRPr lang="sv-SE" sz="1200" dirty="0"/>
          </a:p>
          <a:p>
            <a:r>
              <a:rPr lang="sv-SE" sz="1200" dirty="0"/>
              <a:t>Tillväxt i förädlingsvärde: +22%</a:t>
            </a:r>
          </a:p>
          <a:p>
            <a:r>
              <a:rPr lang="sv-SE" sz="1200" dirty="0"/>
              <a:t>Tillväxt i antal anställda: +5%</a:t>
            </a:r>
          </a:p>
          <a:p>
            <a:r>
              <a:rPr lang="sv-SE" sz="1200" dirty="0"/>
              <a:t>Tillväxt i antal företag: +24%</a:t>
            </a:r>
            <a:br>
              <a:rPr lang="sv-SE" sz="1200" dirty="0"/>
            </a:br>
            <a:r>
              <a:rPr lang="sv-SE" sz="1200" dirty="0"/>
              <a:t>(+3 653 företag netto)</a:t>
            </a:r>
          </a:p>
          <a:p>
            <a:endParaRPr lang="sv-SE" sz="1200" dirty="0">
              <a:solidFill>
                <a:srgbClr val="FF0000"/>
              </a:solidFill>
            </a:endParaRPr>
          </a:p>
          <a:p>
            <a:r>
              <a:rPr lang="sv-SE" sz="1200" u="sng" dirty="0"/>
              <a:t>Sveriges näringsliv (Exkl. Region Stockholm)</a:t>
            </a:r>
          </a:p>
          <a:p>
            <a:r>
              <a:rPr lang="sv-SE" sz="1200" dirty="0"/>
              <a:t>Tillväxt i förädlingsvärde: +33% (+32%)</a:t>
            </a:r>
          </a:p>
          <a:p>
            <a:r>
              <a:rPr lang="sv-SE" sz="1200" dirty="0"/>
              <a:t>Tillväxt i antal anställda: +8% (+7%)</a:t>
            </a:r>
          </a:p>
          <a:p>
            <a:r>
              <a:rPr lang="sv-SE" sz="1200" dirty="0"/>
              <a:t>Tillväxt i antal företag: +30% (+28%)</a:t>
            </a:r>
          </a:p>
          <a:p>
            <a:endParaRPr lang="sv-SE" sz="1200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AC9970C-82D3-40ED-8D4E-AA390B5DF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85486"/>
              </p:ext>
            </p:extLst>
          </p:nvPr>
        </p:nvGraphicFramePr>
        <p:xfrm>
          <a:off x="267043" y="682067"/>
          <a:ext cx="5965904" cy="336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ruta 1">
            <a:extLst>
              <a:ext uri="{FF2B5EF4-FFF2-40B4-BE49-F238E27FC236}">
                <a16:creationId xmlns:a16="http://schemas.microsoft.com/office/drawing/2014/main" id="{B841B6FD-9401-48C9-9937-D254F0115D8A}"/>
              </a:ext>
            </a:extLst>
          </p:cNvPr>
          <p:cNvSpPr txBox="1"/>
          <p:nvPr/>
        </p:nvSpPr>
        <p:spPr>
          <a:xfrm>
            <a:off x="4742794" y="1517257"/>
            <a:ext cx="339589" cy="1896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/>
              <a:t>2018</a:t>
            </a:r>
          </a:p>
        </p:txBody>
      </p:sp>
      <p:sp>
        <p:nvSpPr>
          <p:cNvPr id="23" name="textruta 1">
            <a:extLst>
              <a:ext uri="{FF2B5EF4-FFF2-40B4-BE49-F238E27FC236}">
                <a16:creationId xmlns:a16="http://schemas.microsoft.com/office/drawing/2014/main" id="{A3C303FE-256A-4E31-A5CE-080AB7B6B9BF}"/>
              </a:ext>
            </a:extLst>
          </p:cNvPr>
          <p:cNvSpPr txBox="1"/>
          <p:nvPr/>
        </p:nvSpPr>
        <p:spPr>
          <a:xfrm>
            <a:off x="5302198" y="1228596"/>
            <a:ext cx="339589" cy="1896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4" name="textruta 1">
            <a:extLst>
              <a:ext uri="{FF2B5EF4-FFF2-40B4-BE49-F238E27FC236}">
                <a16:creationId xmlns:a16="http://schemas.microsoft.com/office/drawing/2014/main" id="{5C768762-22FB-404F-A4CD-E83FB8B260A7}"/>
              </a:ext>
            </a:extLst>
          </p:cNvPr>
          <p:cNvSpPr txBox="1"/>
          <p:nvPr/>
        </p:nvSpPr>
        <p:spPr>
          <a:xfrm>
            <a:off x="939916" y="2179235"/>
            <a:ext cx="339589" cy="1867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/>
              <a:t>2015</a:t>
            </a:r>
          </a:p>
        </p:txBody>
      </p:sp>
      <p:sp>
        <p:nvSpPr>
          <p:cNvPr id="25" name="textruta 1">
            <a:extLst>
              <a:ext uri="{FF2B5EF4-FFF2-40B4-BE49-F238E27FC236}">
                <a16:creationId xmlns:a16="http://schemas.microsoft.com/office/drawing/2014/main" id="{F4186A60-15A6-4D90-8654-EA6FBB8A5025}"/>
              </a:ext>
            </a:extLst>
          </p:cNvPr>
          <p:cNvSpPr txBox="1"/>
          <p:nvPr/>
        </p:nvSpPr>
        <p:spPr>
          <a:xfrm>
            <a:off x="2057395" y="1841343"/>
            <a:ext cx="339589" cy="1896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/>
              <a:t>2016</a:t>
            </a:r>
          </a:p>
        </p:txBody>
      </p:sp>
      <p:sp>
        <p:nvSpPr>
          <p:cNvPr id="26" name="textruta 1">
            <a:extLst>
              <a:ext uri="{FF2B5EF4-FFF2-40B4-BE49-F238E27FC236}">
                <a16:creationId xmlns:a16="http://schemas.microsoft.com/office/drawing/2014/main" id="{44FE7DAA-DF06-4F60-ACDC-F50A086B44C7}"/>
              </a:ext>
            </a:extLst>
          </p:cNvPr>
          <p:cNvSpPr txBox="1"/>
          <p:nvPr/>
        </p:nvSpPr>
        <p:spPr>
          <a:xfrm>
            <a:off x="3948772" y="1758634"/>
            <a:ext cx="316400" cy="1925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7" name="textruta 1">
            <a:extLst>
              <a:ext uri="{FF2B5EF4-FFF2-40B4-BE49-F238E27FC236}">
                <a16:creationId xmlns:a16="http://schemas.microsoft.com/office/drawing/2014/main" id="{A49B9865-3783-4B8F-9E48-FED4FCAC736C}"/>
              </a:ext>
            </a:extLst>
          </p:cNvPr>
          <p:cNvSpPr txBox="1"/>
          <p:nvPr/>
        </p:nvSpPr>
        <p:spPr>
          <a:xfrm>
            <a:off x="3371326" y="1695810"/>
            <a:ext cx="339589" cy="1896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900" b="1" dirty="0"/>
              <a:t>2017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8C9B774-C78C-4F75-8310-198CF55918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DA3C5A5-6C81-4140-99C2-9C0DA79FF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790" y="3796907"/>
            <a:ext cx="7029187" cy="12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3219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620F36-D226-4181-9C30-422889F0607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34727" y="2571750"/>
            <a:ext cx="4158853" cy="36355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726910D-46AA-4D48-B8BF-6854ABC7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7" y="1692601"/>
            <a:ext cx="4914000" cy="830997"/>
          </a:xfrm>
        </p:spPr>
        <p:txBody>
          <a:bodyPr/>
          <a:lstStyle/>
          <a:p>
            <a:r>
              <a:rPr lang="sv-SE" sz="3000" dirty="0"/>
              <a:t>Kommuner i Region Jönköping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6029E08-CC45-4ECA-95BE-520A690A6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7C7D8C5-F3DE-4FE0-9117-9A264B7708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5458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D6890F5B-34A3-40E7-8AF3-0455985A171B}"/>
              </a:ext>
            </a:extLst>
          </p:cNvPr>
          <p:cNvSpPr txBox="1"/>
          <p:nvPr/>
        </p:nvSpPr>
        <p:spPr>
          <a:xfrm>
            <a:off x="126385" y="3086100"/>
            <a:ext cx="2205335" cy="1516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graphicFrame>
        <p:nvGraphicFramePr>
          <p:cNvPr id="20" name="Diagram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772708"/>
              </p:ext>
            </p:extLst>
          </p:nvPr>
        </p:nvGraphicFramePr>
        <p:xfrm>
          <a:off x="251520" y="897564"/>
          <a:ext cx="6426714" cy="377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F72424D-35B9-43B6-AC9F-580583E9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Anställda och företag 2020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951936" y="897564"/>
            <a:ext cx="206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Jönköping är den kommun som har flest antal anställda och företag.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1F0BE00-4C4C-4B4D-8030-581B9A922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782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51057"/>
              </p:ext>
            </p:extLst>
          </p:nvPr>
        </p:nvGraphicFramePr>
        <p:xfrm>
          <a:off x="251520" y="897564"/>
          <a:ext cx="6426714" cy="377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F72424D-35B9-43B6-AC9F-580583E9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Anställda och företag 2020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1F0BE00-4C4C-4B4D-8030-581B9A922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8591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40360"/>
              </p:ext>
            </p:extLst>
          </p:nvPr>
        </p:nvGraphicFramePr>
        <p:xfrm>
          <a:off x="434812" y="951570"/>
          <a:ext cx="6321966" cy="373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F72424D-35B9-43B6-AC9F-580583E9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 i anställda och Företag 2015-2020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965042" y="1142012"/>
            <a:ext cx="199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Störst tillväxt i anställda och företag har Jönköpings kommun.</a:t>
            </a:r>
          </a:p>
          <a:p>
            <a:endParaRPr lang="sv-SE" sz="1200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ED2A0D8-2740-43E2-8E1C-1964A0166E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3CB6BB1-1E8A-45E3-9A8B-9BB4710F1874}"/>
              </a:ext>
            </a:extLst>
          </p:cNvPr>
          <p:cNvSpPr txBox="1"/>
          <p:nvPr/>
        </p:nvSpPr>
        <p:spPr>
          <a:xfrm>
            <a:off x="1224643" y="3608614"/>
            <a:ext cx="1273628" cy="7511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74088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23823"/>
              </p:ext>
            </p:extLst>
          </p:nvPr>
        </p:nvGraphicFramePr>
        <p:xfrm>
          <a:off x="434812" y="951570"/>
          <a:ext cx="6321966" cy="373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F72424D-35B9-43B6-AC9F-580583E9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 i anställda och Företag 2015-2020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965042" y="1142012"/>
            <a:ext cx="199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Sävsjö, Vetlanda, Aneby och Vaggeryd minskar i anställda under perioden. </a:t>
            </a:r>
          </a:p>
          <a:p>
            <a:endParaRPr lang="sv-SE" sz="1200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ED2A0D8-2740-43E2-8E1C-1964A0166E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704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F14C619-197B-4186-95F9-1B6B9CE0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00" y="1103586"/>
            <a:ext cx="5076000" cy="1470146"/>
          </a:xfrm>
        </p:spPr>
        <p:txBody>
          <a:bodyPr/>
          <a:lstStyle/>
          <a:p>
            <a:r>
              <a:rPr lang="sv-SE" dirty="0"/>
              <a:t>Max Burgers har bara ett bokslut och har säte i Luleå.</a:t>
            </a:r>
            <a:br>
              <a:rPr lang="sv-SE" dirty="0"/>
            </a:br>
            <a:r>
              <a:rPr lang="sv-SE" dirty="0"/>
              <a:t>Gör vi inget hamnar deras resultat och alla anställda i Luleå kommun</a:t>
            </a:r>
          </a:p>
          <a:p>
            <a:r>
              <a:rPr lang="sv-SE" dirty="0"/>
              <a:t>Bolaget har år 2020; 124 arbetsställen från Haparanda till Ystad</a:t>
            </a:r>
          </a:p>
          <a:p>
            <a:r>
              <a:rPr lang="sv-SE" dirty="0"/>
              <a:t>Vi delar upp bokslutet för Max i 124 delar baserat på andel anställda och lägger i respektive kommun. 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7E6E376-2A55-414B-9AEF-A22FE4A1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00" y="237458"/>
            <a:ext cx="5076000" cy="290849"/>
          </a:xfrm>
        </p:spPr>
        <p:txBody>
          <a:bodyPr/>
          <a:lstStyle/>
          <a:p>
            <a:r>
              <a:rPr lang="sv-SE" sz="2000" dirty="0">
                <a:solidFill>
                  <a:schemeClr val="bg1"/>
                </a:solidFill>
              </a:rPr>
              <a:t>Arbetsställefördelad databas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A5AC08-FF36-449D-8D0F-360D20763A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100" y="572290"/>
            <a:ext cx="5076000" cy="272091"/>
          </a:xfrm>
        </p:spPr>
        <p:txBody>
          <a:bodyPr/>
          <a:lstStyle/>
          <a:p>
            <a:r>
              <a:rPr lang="sv-SE" dirty="0"/>
              <a:t>Vi visar företagen där de har sin verksamhet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E6B8CD-67A3-4BA5-A8E7-FE2A4C38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07" y="3062054"/>
            <a:ext cx="3237257" cy="201979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7F76A696-460D-4A98-8EEF-F9C75431AAE2}"/>
              </a:ext>
            </a:extLst>
          </p:cNvPr>
          <p:cNvSpPr txBox="1"/>
          <p:nvPr/>
        </p:nvSpPr>
        <p:spPr bwMode="gray">
          <a:xfrm>
            <a:off x="2822331" y="2874223"/>
            <a:ext cx="876458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v-SE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1600" dirty="0">
                <a:solidFill>
                  <a:schemeClr val="bg1"/>
                </a:solidFill>
              </a:rPr>
              <a:t>Stockholm</a:t>
            </a:r>
          </a:p>
        </p:txBody>
      </p:sp>
      <p:sp>
        <p:nvSpPr>
          <p:cNvPr id="12" name="textruta 27">
            <a:extLst>
              <a:ext uri="{FF2B5EF4-FFF2-40B4-BE49-F238E27FC236}">
                <a16:creationId xmlns:a16="http://schemas.microsoft.com/office/drawing/2014/main" id="{3B4729AA-A232-4CFC-B2FD-AD926CE4DC24}"/>
              </a:ext>
            </a:extLst>
          </p:cNvPr>
          <p:cNvSpPr txBox="1"/>
          <p:nvPr/>
        </p:nvSpPr>
        <p:spPr bwMode="gray">
          <a:xfrm>
            <a:off x="3567054" y="3145119"/>
            <a:ext cx="66742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v-SE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1600" dirty="0">
                <a:solidFill>
                  <a:schemeClr val="bg1"/>
                </a:solidFill>
              </a:rPr>
              <a:t>Uppsala</a:t>
            </a:r>
          </a:p>
        </p:txBody>
      </p:sp>
      <p:sp>
        <p:nvSpPr>
          <p:cNvPr id="13" name="textruta 28">
            <a:extLst>
              <a:ext uri="{FF2B5EF4-FFF2-40B4-BE49-F238E27FC236}">
                <a16:creationId xmlns:a16="http://schemas.microsoft.com/office/drawing/2014/main" id="{CF9919B5-0D6E-4A8C-85C4-BF99819C850D}"/>
              </a:ext>
            </a:extLst>
          </p:cNvPr>
          <p:cNvSpPr txBox="1"/>
          <p:nvPr/>
        </p:nvSpPr>
        <p:spPr bwMode="gray">
          <a:xfrm>
            <a:off x="3956345" y="3405875"/>
            <a:ext cx="44082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v-SE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1600" dirty="0">
                <a:solidFill>
                  <a:schemeClr val="bg1"/>
                </a:solidFill>
              </a:rPr>
              <a:t>Luleå</a:t>
            </a:r>
          </a:p>
        </p:txBody>
      </p:sp>
      <p:sp>
        <p:nvSpPr>
          <p:cNvPr id="14" name="textruta 29">
            <a:extLst>
              <a:ext uri="{FF2B5EF4-FFF2-40B4-BE49-F238E27FC236}">
                <a16:creationId xmlns:a16="http://schemas.microsoft.com/office/drawing/2014/main" id="{FB0BC955-C0D0-4E4D-B202-C662EDABC180}"/>
              </a:ext>
            </a:extLst>
          </p:cNvPr>
          <p:cNvSpPr txBox="1"/>
          <p:nvPr/>
        </p:nvSpPr>
        <p:spPr bwMode="gray">
          <a:xfrm>
            <a:off x="4109513" y="3627474"/>
            <a:ext cx="898387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v-SE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1600" dirty="0">
                <a:solidFill>
                  <a:schemeClr val="bg1"/>
                </a:solidFill>
              </a:rPr>
              <a:t>Trollhättan</a:t>
            </a:r>
          </a:p>
        </p:txBody>
      </p:sp>
      <p:sp>
        <p:nvSpPr>
          <p:cNvPr id="15" name="textruta 30">
            <a:extLst>
              <a:ext uri="{FF2B5EF4-FFF2-40B4-BE49-F238E27FC236}">
                <a16:creationId xmlns:a16="http://schemas.microsoft.com/office/drawing/2014/main" id="{9CD10424-52A7-4D70-8746-414EC31DBB13}"/>
              </a:ext>
            </a:extLst>
          </p:cNvPr>
          <p:cNvSpPr txBox="1"/>
          <p:nvPr/>
        </p:nvSpPr>
        <p:spPr bwMode="gray">
          <a:xfrm>
            <a:off x="4146813" y="3860495"/>
            <a:ext cx="593496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v-SE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1600" dirty="0">
                <a:solidFill>
                  <a:schemeClr val="bg1"/>
                </a:solidFill>
              </a:rPr>
              <a:t>Örebro</a:t>
            </a:r>
          </a:p>
        </p:txBody>
      </p:sp>
      <p:sp>
        <p:nvSpPr>
          <p:cNvPr id="16" name="textruta 31">
            <a:extLst>
              <a:ext uri="{FF2B5EF4-FFF2-40B4-BE49-F238E27FC236}">
                <a16:creationId xmlns:a16="http://schemas.microsoft.com/office/drawing/2014/main" id="{7ED46030-E87A-445A-B220-61667E7D4F3C}"/>
              </a:ext>
            </a:extLst>
          </p:cNvPr>
          <p:cNvSpPr txBox="1"/>
          <p:nvPr/>
        </p:nvSpPr>
        <p:spPr bwMode="gray">
          <a:xfrm>
            <a:off x="4205497" y="4051800"/>
            <a:ext cx="455253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v-SE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1600" dirty="0">
                <a:solidFill>
                  <a:schemeClr val="bg1"/>
                </a:solidFill>
              </a:rPr>
              <a:t>Solna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7C348BC6-6BAB-4CA2-98CC-56B5CF3CD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471" y="0"/>
            <a:ext cx="3218529" cy="5143500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57C9494-B35E-44AC-BCD7-54F9F36E1B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5592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52621"/>
              </p:ext>
            </p:extLst>
          </p:nvPr>
        </p:nvGraphicFramePr>
        <p:xfrm>
          <a:off x="434812" y="951570"/>
          <a:ext cx="6321966" cy="373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F72424D-35B9-43B6-AC9F-580583E9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Relativ Tillväxt i anställda och Företag 2015-2020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965042" y="1142012"/>
            <a:ext cx="199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Snabbast relativa tillväxt i anställda och företag har Jönköping.</a:t>
            </a:r>
          </a:p>
          <a:p>
            <a:endParaRPr lang="sv-SE" sz="1200" dirty="0"/>
          </a:p>
          <a:p>
            <a:r>
              <a:rPr lang="sv-SE" sz="1200" dirty="0"/>
              <a:t>Sävsjö, Vaggeryd och Aneby minskar i anställda.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162195B-2153-430F-AB5C-3ED2F5FEEF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B80252C-4169-48F6-BB1A-8F0F751E82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66580" y="1576458"/>
            <a:ext cx="265148" cy="1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8629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01AEC7-6F41-4F41-B268-2717E6D5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 2015-2020 och Lönsamhet 2020</a:t>
            </a:r>
          </a:p>
        </p:txBody>
      </p:sp>
      <p:graphicFrame>
        <p:nvGraphicFramePr>
          <p:cNvPr id="19" name="Diagram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24333"/>
              </p:ext>
            </p:extLst>
          </p:nvPr>
        </p:nvGraphicFramePr>
        <p:xfrm>
          <a:off x="147931" y="843559"/>
          <a:ext cx="6530303" cy="383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44F07E23-3019-4B66-AF3F-324F62F1B460}"/>
              </a:ext>
            </a:extLst>
          </p:cNvPr>
          <p:cNvSpPr txBox="1"/>
          <p:nvPr/>
        </p:nvSpPr>
        <p:spPr>
          <a:xfrm>
            <a:off x="6965042" y="1142012"/>
            <a:ext cx="199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God lönsamhet och tillväxt i samtliga kommuner. Gnosjö kommun har den högsta lönsamheten och Värnamo kommun har störst tillväxt i förädlingsvärde.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5F7078A-4AC9-406E-B82E-4674FC1BED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204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7">
            <a:extLst>
              <a:ext uri="{FF2B5EF4-FFF2-40B4-BE49-F238E27FC236}">
                <a16:creationId xmlns:a16="http://schemas.microsoft.com/office/drawing/2014/main" id="{5122F462-4B85-4747-BBEE-B7B50279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19954"/>
            <a:ext cx="8316000" cy="290849"/>
          </a:xfrm>
        </p:spPr>
        <p:txBody>
          <a:bodyPr/>
          <a:lstStyle/>
          <a:p>
            <a:r>
              <a:rPr lang="sv-SE" dirty="0"/>
              <a:t>Pandemins påverkan på kommunerna i Region Jönköping </a:t>
            </a:r>
            <a:endParaRPr lang="sv-SE" u="sng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07260154-A773-4846-AA6A-9D09BAAAEEE0}"/>
              </a:ext>
            </a:extLst>
          </p:cNvPr>
          <p:cNvSpPr txBox="1">
            <a:spLocks/>
          </p:cNvSpPr>
          <p:nvPr/>
        </p:nvSpPr>
        <p:spPr>
          <a:xfrm>
            <a:off x="1069718" y="510803"/>
            <a:ext cx="2552456" cy="200059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500" b="1" dirty="0">
                <a:solidFill>
                  <a:schemeClr val="bg1"/>
                </a:solidFill>
              </a:rPr>
              <a:t>2018-2019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endParaRPr lang="sv-SE" sz="1500" dirty="0">
              <a:solidFill>
                <a:schemeClr val="bg1"/>
              </a:solidFill>
            </a:endParaRP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63035F1A-7B0A-4A87-997C-03189DFC8DD0}"/>
              </a:ext>
            </a:extLst>
          </p:cNvPr>
          <p:cNvSpPr txBox="1">
            <a:spLocks/>
          </p:cNvSpPr>
          <p:nvPr/>
        </p:nvSpPr>
        <p:spPr>
          <a:xfrm>
            <a:off x="5521826" y="506346"/>
            <a:ext cx="2552456" cy="290849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500" b="1" dirty="0">
                <a:solidFill>
                  <a:schemeClr val="bg1"/>
                </a:solidFill>
              </a:rPr>
              <a:t>2019-2020</a:t>
            </a:r>
            <a:r>
              <a:rPr lang="sv-SE" sz="15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714128E-8C2A-4A2F-B2FB-EBE6CA22B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85845"/>
              </p:ext>
            </p:extLst>
          </p:nvPr>
        </p:nvGraphicFramePr>
        <p:xfrm>
          <a:off x="44071" y="859094"/>
          <a:ext cx="4408038" cy="40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477060F-1C9A-4CF7-B24C-B84506674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10296"/>
              </p:ext>
            </p:extLst>
          </p:nvPr>
        </p:nvGraphicFramePr>
        <p:xfrm>
          <a:off x="4527929" y="859094"/>
          <a:ext cx="4572000" cy="40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1333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620F36-D226-4181-9C30-422889F0607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3147" y="2571750"/>
            <a:ext cx="4158853" cy="36355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726910D-46AA-4D48-B8BF-6854ABC7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2025000"/>
            <a:ext cx="4914000" cy="498598"/>
          </a:xfrm>
        </p:spPr>
        <p:txBody>
          <a:bodyPr/>
          <a:lstStyle/>
          <a:p>
            <a:r>
              <a:rPr lang="sv-SE" dirty="0"/>
              <a:t>Benchmark</a:t>
            </a:r>
          </a:p>
        </p:txBody>
      </p:sp>
      <p:pic>
        <p:nvPicPr>
          <p:cNvPr id="14" name="Bildobjekt 13" descr="Nät av metalltrådar som visar kopplingar mellan grupper och ensamma">
            <a:extLst>
              <a:ext uri="{FF2B5EF4-FFF2-40B4-BE49-F238E27FC236}">
                <a16:creationId xmlns:a16="http://schemas.microsoft.com/office/drawing/2014/main" id="{5E32CE15-F5FB-4C06-985E-4BE45E0BB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40D60FB-DDA9-4CA2-90EB-3CFA9BC75A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4164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92562"/>
              </p:ext>
            </p:extLst>
          </p:nvPr>
        </p:nvGraphicFramePr>
        <p:xfrm>
          <a:off x="251520" y="897564"/>
          <a:ext cx="6426714" cy="3773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F72424D-35B9-43B6-AC9F-580583E9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Anställda och företag 2020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951936" y="897564"/>
            <a:ext cx="206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Östergötland är den region som har flest antal anställda, Halland har flest antal företag.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ACA136A-AB67-41C5-B548-FF537EC7F3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3486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78700"/>
              </p:ext>
            </p:extLst>
          </p:nvPr>
        </p:nvGraphicFramePr>
        <p:xfrm>
          <a:off x="434812" y="951570"/>
          <a:ext cx="6321966" cy="373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F72424D-35B9-43B6-AC9F-580583E9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Relativ Tillväxt i anställda och Företag 2015-2020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6965042" y="1142012"/>
            <a:ext cx="1993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Snabbast relativa tillväxt i anställda har Östergötland.</a:t>
            </a:r>
          </a:p>
          <a:p>
            <a:endParaRPr lang="sv-SE" sz="1200" dirty="0"/>
          </a:p>
          <a:p>
            <a:r>
              <a:rPr lang="sv-SE" sz="1200" dirty="0"/>
              <a:t>Halland har snabbast relativa tillväxt i företag.</a:t>
            </a:r>
          </a:p>
          <a:p>
            <a:endParaRPr lang="sv-SE" sz="1200" dirty="0"/>
          </a:p>
          <a:p>
            <a:r>
              <a:rPr lang="sv-SE" sz="1200" dirty="0"/>
              <a:t>Kalmar har negativ tillväxt i anställda under perioden.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162195B-2153-430F-AB5C-3ED2F5FEEF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B80252C-4169-48F6-BB1A-8F0F751E82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23197" y="2157675"/>
            <a:ext cx="265148" cy="1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4331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01AEC7-6F41-4F41-B268-2717E6D5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 2015-2020 och Lönsamhet 2020</a:t>
            </a:r>
          </a:p>
        </p:txBody>
      </p:sp>
      <p:graphicFrame>
        <p:nvGraphicFramePr>
          <p:cNvPr id="19" name="Diagram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3415"/>
              </p:ext>
            </p:extLst>
          </p:nvPr>
        </p:nvGraphicFramePr>
        <p:xfrm>
          <a:off x="147931" y="843559"/>
          <a:ext cx="6530303" cy="383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44F07E23-3019-4B66-AF3F-324F62F1B460}"/>
              </a:ext>
            </a:extLst>
          </p:cNvPr>
          <p:cNvSpPr txBox="1"/>
          <p:nvPr/>
        </p:nvSpPr>
        <p:spPr>
          <a:xfrm>
            <a:off x="6965042" y="1142012"/>
            <a:ext cx="199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God lönsamhet och positiv tillväxt i förädlingsvärde för samtliga regioner.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F422405-F5D7-4ED6-ABC0-52992342B0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89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7">
            <a:extLst>
              <a:ext uri="{FF2B5EF4-FFF2-40B4-BE49-F238E27FC236}">
                <a16:creationId xmlns:a16="http://schemas.microsoft.com/office/drawing/2014/main" id="{5122F462-4B85-4747-BBEE-B7B50279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3598"/>
            <a:ext cx="8316000" cy="290849"/>
          </a:xfrm>
        </p:spPr>
        <p:txBody>
          <a:bodyPr/>
          <a:lstStyle/>
          <a:p>
            <a:r>
              <a:rPr lang="sv-SE" dirty="0"/>
              <a:t>Pandemins påverkan på Benchmark regionerna/länen</a:t>
            </a:r>
            <a:endParaRPr lang="sv-SE" u="sng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07260154-A773-4846-AA6A-9D09BAAAEEE0}"/>
              </a:ext>
            </a:extLst>
          </p:cNvPr>
          <p:cNvSpPr txBox="1">
            <a:spLocks/>
          </p:cNvSpPr>
          <p:nvPr/>
        </p:nvSpPr>
        <p:spPr>
          <a:xfrm>
            <a:off x="1069718" y="510803"/>
            <a:ext cx="2552456" cy="200059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500" b="1" dirty="0">
                <a:solidFill>
                  <a:schemeClr val="bg1"/>
                </a:solidFill>
              </a:rPr>
              <a:t>2018-2019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endParaRPr lang="sv-SE" sz="1500" dirty="0">
              <a:solidFill>
                <a:schemeClr val="bg1"/>
              </a:solidFill>
            </a:endParaRP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63035F1A-7B0A-4A87-997C-03189DFC8DD0}"/>
              </a:ext>
            </a:extLst>
          </p:cNvPr>
          <p:cNvSpPr txBox="1">
            <a:spLocks/>
          </p:cNvSpPr>
          <p:nvPr/>
        </p:nvSpPr>
        <p:spPr>
          <a:xfrm>
            <a:off x="5521826" y="506346"/>
            <a:ext cx="2552456" cy="290849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500" b="1" dirty="0">
                <a:solidFill>
                  <a:schemeClr val="bg1"/>
                </a:solidFill>
              </a:rPr>
              <a:t>2019-2020</a:t>
            </a:r>
            <a:r>
              <a:rPr lang="sv-SE" sz="15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714128E-8C2A-4A2F-B2FB-EBE6CA22B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24404"/>
              </p:ext>
            </p:extLst>
          </p:nvPr>
        </p:nvGraphicFramePr>
        <p:xfrm>
          <a:off x="44071" y="859094"/>
          <a:ext cx="4408038" cy="40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477060F-1C9A-4CF7-B24C-B84506674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350253"/>
              </p:ext>
            </p:extLst>
          </p:nvPr>
        </p:nvGraphicFramePr>
        <p:xfrm>
          <a:off x="4527929" y="859094"/>
          <a:ext cx="4572000" cy="40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4573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620F36-D226-4181-9C30-422889F0607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3147" y="2571750"/>
            <a:ext cx="4158853" cy="36355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726910D-46AA-4D48-B8BF-6854ABC7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1526402"/>
            <a:ext cx="4914000" cy="997196"/>
          </a:xfrm>
        </p:spPr>
        <p:txBody>
          <a:bodyPr/>
          <a:lstStyle/>
          <a:p>
            <a:r>
              <a:rPr lang="sv-SE" dirty="0"/>
              <a:t>Branschernas Utveckling</a:t>
            </a:r>
          </a:p>
        </p:txBody>
      </p:sp>
      <p:pic>
        <p:nvPicPr>
          <p:cNvPr id="5" name="Bildobjekt 4" descr="Moderkort">
            <a:extLst>
              <a:ext uri="{FF2B5EF4-FFF2-40B4-BE49-F238E27FC236}">
                <a16:creationId xmlns:a16="http://schemas.microsoft.com/office/drawing/2014/main" id="{F77616F2-75F7-4EF4-97FC-67047398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A9562B0-36A9-48E9-9ED3-B5ED1B5341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08267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99437"/>
              </p:ext>
            </p:extLst>
          </p:nvPr>
        </p:nvGraphicFramePr>
        <p:xfrm>
          <a:off x="428325" y="810000"/>
          <a:ext cx="621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901F2B5-4076-40F9-B935-D5C6A74B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 och anställda i de olika branscherna 2020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65DC3CD-FF4E-4486-8F5C-FF5583CEB95B}"/>
              </a:ext>
            </a:extLst>
          </p:cNvPr>
          <p:cNvSpPr txBox="1"/>
          <p:nvPr/>
        </p:nvSpPr>
        <p:spPr>
          <a:xfrm>
            <a:off x="6638325" y="1050669"/>
            <a:ext cx="224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kern="0" dirty="0"/>
              <a:t>Bygg och Verkstad är de branscher med flest antal anställda. Företagstjänster har flest företag.</a:t>
            </a:r>
          </a:p>
          <a:p>
            <a:endParaRPr lang="sv-SE" sz="1200" kern="0" dirty="0"/>
          </a:p>
        </p:txBody>
      </p:sp>
      <p:sp>
        <p:nvSpPr>
          <p:cNvPr id="11" name="textruta 1">
            <a:extLst>
              <a:ext uri="{FF2B5EF4-FFF2-40B4-BE49-F238E27FC236}">
                <a16:creationId xmlns:a16="http://schemas.microsoft.com/office/drawing/2014/main" id="{DBCA6BA5-6F61-4CA8-89A7-11663F9F02FA}"/>
              </a:ext>
            </a:extLst>
          </p:cNvPr>
          <p:cNvSpPr txBox="1"/>
          <p:nvPr/>
        </p:nvSpPr>
        <p:spPr>
          <a:xfrm>
            <a:off x="218536" y="4618965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sv-SE" sz="600" dirty="0">
                <a:solidFill>
                  <a:srgbClr val="000000"/>
                </a:solidFill>
              </a:rPr>
              <a:t>Not: Alla branscher som totalt anställer minst 1583 heltidstjänster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729200-830F-4C75-939C-217602F1E9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598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66"/>
          <p:cNvSpPr>
            <a:spLocks noChangeArrowheads="1"/>
          </p:cNvSpPr>
          <p:nvPr/>
        </p:nvSpPr>
        <p:spPr bwMode="auto">
          <a:xfrm>
            <a:off x="1290673" y="2787958"/>
            <a:ext cx="1121569" cy="594122"/>
          </a:xfrm>
          <a:prstGeom prst="chevron">
            <a:avLst>
              <a:gd name="adj" fmla="val 1073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sz="1350" b="1" dirty="0">
              <a:solidFill>
                <a:schemeClr val="bg1"/>
              </a:solidFill>
            </a:endParaRPr>
          </a:p>
        </p:txBody>
      </p:sp>
      <p:sp>
        <p:nvSpPr>
          <p:cNvPr id="86" name="AutoShape 66"/>
          <p:cNvSpPr>
            <a:spLocks noChangeArrowheads="1"/>
          </p:cNvSpPr>
          <p:nvPr/>
        </p:nvSpPr>
        <p:spPr bwMode="auto">
          <a:xfrm>
            <a:off x="1830732" y="2787958"/>
            <a:ext cx="324036" cy="594122"/>
          </a:xfrm>
          <a:prstGeom prst="chevron">
            <a:avLst>
              <a:gd name="adj" fmla="val 20715"/>
            </a:avLst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sz="1350" b="1" dirty="0">
              <a:solidFill>
                <a:schemeClr val="bg1"/>
              </a:solidFill>
            </a:endParaRPr>
          </a:p>
        </p:txBody>
      </p:sp>
      <p:sp>
        <p:nvSpPr>
          <p:cNvPr id="92" name="AutoShape 66"/>
          <p:cNvSpPr>
            <a:spLocks noChangeArrowheads="1"/>
          </p:cNvSpPr>
          <p:nvPr/>
        </p:nvSpPr>
        <p:spPr bwMode="auto">
          <a:xfrm>
            <a:off x="2100762" y="2787958"/>
            <a:ext cx="324036" cy="594122"/>
          </a:xfrm>
          <a:prstGeom prst="chevron">
            <a:avLst>
              <a:gd name="adj" fmla="val 20715"/>
            </a:avLst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sz="1350" b="1" dirty="0">
              <a:solidFill>
                <a:schemeClr val="bg1"/>
              </a:solidFill>
            </a:endParaRPr>
          </a:p>
        </p:txBody>
      </p:sp>
      <p:sp>
        <p:nvSpPr>
          <p:cNvPr id="52" name="AutoShape 66">
            <a:extLst>
              <a:ext uri="{FF2B5EF4-FFF2-40B4-BE49-F238E27FC236}">
                <a16:creationId xmlns:a16="http://schemas.microsoft.com/office/drawing/2014/main" id="{4EC6826A-C648-4747-BE5D-CF3982E28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394" y="2788028"/>
            <a:ext cx="594066" cy="594122"/>
          </a:xfrm>
          <a:prstGeom prst="chevron">
            <a:avLst>
              <a:gd name="adj" fmla="val 10732"/>
            </a:avLst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sz="1350" b="1" dirty="0">
              <a:solidFill>
                <a:schemeClr val="bg1"/>
              </a:solidFill>
            </a:endParaRPr>
          </a:p>
        </p:txBody>
      </p:sp>
      <p:sp>
        <p:nvSpPr>
          <p:cNvPr id="53" name="AutoShape 66">
            <a:extLst>
              <a:ext uri="{FF2B5EF4-FFF2-40B4-BE49-F238E27FC236}">
                <a16:creationId xmlns:a16="http://schemas.microsoft.com/office/drawing/2014/main" id="{9680C703-1961-4672-AB98-7739563A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992" y="2787775"/>
            <a:ext cx="594066" cy="594122"/>
          </a:xfrm>
          <a:prstGeom prst="chevron">
            <a:avLst>
              <a:gd name="adj" fmla="val 10732"/>
            </a:avLst>
          </a:prstGeom>
          <a:solidFill>
            <a:schemeClr val="accent1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sz="1350" b="1" dirty="0">
              <a:solidFill>
                <a:schemeClr val="bg1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1B305F4-EBF3-4FDC-959E-3F999BDD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297" y="1091982"/>
            <a:ext cx="5093650" cy="3328705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13100" y="303498"/>
            <a:ext cx="8316000" cy="290849"/>
          </a:xfrm>
        </p:spPr>
        <p:txBody>
          <a:bodyPr/>
          <a:lstStyle/>
          <a:p>
            <a:r>
              <a:rPr lang="sv-SE" sz="1800" dirty="0" err="1"/>
              <a:t>Simplermetoden</a:t>
            </a:r>
            <a:r>
              <a:rPr lang="sv-SE" sz="1800" dirty="0"/>
              <a:t> visar företagens relativa lönsamhet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4D1EAB-5DB7-442F-B465-33AA0F1517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2" name="AutoShape 66"/>
          <p:cNvSpPr>
            <a:spLocks noChangeArrowheads="1"/>
          </p:cNvSpPr>
          <p:nvPr/>
        </p:nvSpPr>
        <p:spPr bwMode="auto">
          <a:xfrm>
            <a:off x="1286785" y="1517638"/>
            <a:ext cx="1121569" cy="594122"/>
          </a:xfrm>
          <a:prstGeom prst="chevron">
            <a:avLst>
              <a:gd name="adj" fmla="val 10732"/>
            </a:avLst>
          </a:prstGeom>
          <a:solidFill>
            <a:schemeClr val="accent3"/>
          </a:solidFill>
          <a:ln>
            <a:solidFill>
              <a:schemeClr val="tx2">
                <a:lumMod val="75000"/>
              </a:schemeClr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sz="1350">
              <a:solidFill>
                <a:schemeClr val="bg1"/>
              </a:solidFill>
            </a:endParaRPr>
          </a:p>
        </p:txBody>
      </p:sp>
      <p:sp>
        <p:nvSpPr>
          <p:cNvPr id="73" name="Line 67"/>
          <p:cNvSpPr>
            <a:spLocks noChangeShapeType="1"/>
          </p:cNvSpPr>
          <p:nvPr/>
        </p:nvSpPr>
        <p:spPr bwMode="auto">
          <a:xfrm flipV="1">
            <a:off x="993547" y="1851175"/>
            <a:ext cx="343244" cy="131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 sz="1350">
              <a:solidFill>
                <a:schemeClr val="bg1"/>
              </a:solidFill>
            </a:endParaRPr>
          </a:p>
        </p:txBody>
      </p:sp>
      <p:sp>
        <p:nvSpPr>
          <p:cNvPr id="74" name="Text Box 68"/>
          <p:cNvSpPr txBox="1">
            <a:spLocks noChangeArrowheads="1"/>
          </p:cNvSpPr>
          <p:nvPr/>
        </p:nvSpPr>
        <p:spPr bwMode="auto">
          <a:xfrm>
            <a:off x="399480" y="1491389"/>
            <a:ext cx="81009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b="1" dirty="0">
                <a:solidFill>
                  <a:schemeClr val="bg1"/>
                </a:solidFill>
              </a:rPr>
              <a:t>Inköp av</a:t>
            </a:r>
          </a:p>
          <a:p>
            <a:r>
              <a:rPr lang="sv-SE" sz="900" b="1" dirty="0">
                <a:solidFill>
                  <a:schemeClr val="bg1"/>
                </a:solidFill>
              </a:rPr>
              <a:t>varor och</a:t>
            </a:r>
          </a:p>
          <a:p>
            <a:r>
              <a:rPr lang="sv-SE" sz="900" b="1" dirty="0">
                <a:solidFill>
                  <a:schemeClr val="bg1"/>
                </a:solidFill>
              </a:rPr>
              <a:t>tjänster</a:t>
            </a:r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2433355" y="1815293"/>
            <a:ext cx="672704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 sz="1350">
              <a:solidFill>
                <a:schemeClr val="bg1"/>
              </a:solidFill>
            </a:endParaRPr>
          </a:p>
        </p:txBody>
      </p:sp>
      <p:sp>
        <p:nvSpPr>
          <p:cNvPr id="76" name="Text Box 70"/>
          <p:cNvSpPr txBox="1">
            <a:spLocks noChangeArrowheads="1"/>
          </p:cNvSpPr>
          <p:nvPr/>
        </p:nvSpPr>
        <p:spPr bwMode="auto">
          <a:xfrm>
            <a:off x="2442924" y="1511380"/>
            <a:ext cx="77777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900" b="1" dirty="0">
                <a:solidFill>
                  <a:schemeClr val="bg1"/>
                </a:solidFill>
              </a:rPr>
              <a:t>Försäljning</a:t>
            </a:r>
          </a:p>
        </p:txBody>
      </p:sp>
      <p:sp>
        <p:nvSpPr>
          <p:cNvPr id="77" name="Line 71"/>
          <p:cNvSpPr>
            <a:spLocks noChangeShapeType="1"/>
          </p:cNvSpPr>
          <p:nvPr/>
        </p:nvSpPr>
        <p:spPr bwMode="auto">
          <a:xfrm flipV="1">
            <a:off x="1890539" y="2139145"/>
            <a:ext cx="0" cy="270272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 sz="1350" dirty="0">
              <a:solidFill>
                <a:schemeClr val="bg1"/>
              </a:solidFill>
            </a:endParaRPr>
          </a:p>
        </p:txBody>
      </p:sp>
      <p:sp>
        <p:nvSpPr>
          <p:cNvPr id="78" name="Text Box 72"/>
          <p:cNvSpPr txBox="1">
            <a:spLocks noChangeArrowheads="1"/>
          </p:cNvSpPr>
          <p:nvPr/>
        </p:nvSpPr>
        <p:spPr bwMode="auto">
          <a:xfrm>
            <a:off x="1205128" y="1205826"/>
            <a:ext cx="65434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900" b="1" dirty="0">
                <a:solidFill>
                  <a:schemeClr val="bg1"/>
                </a:solidFill>
              </a:rPr>
              <a:t>Personal</a:t>
            </a:r>
          </a:p>
        </p:txBody>
      </p:sp>
      <p:sp>
        <p:nvSpPr>
          <p:cNvPr id="79" name="Line 73"/>
          <p:cNvSpPr>
            <a:spLocks noChangeShapeType="1"/>
          </p:cNvSpPr>
          <p:nvPr/>
        </p:nvSpPr>
        <p:spPr bwMode="auto">
          <a:xfrm flipH="1">
            <a:off x="1884478" y="1239482"/>
            <a:ext cx="0" cy="270272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 sz="1350">
              <a:solidFill>
                <a:schemeClr val="bg1"/>
              </a:solidFill>
            </a:endParaRPr>
          </a:p>
        </p:txBody>
      </p:sp>
      <p:sp>
        <p:nvSpPr>
          <p:cNvPr id="80" name="Text Box 74"/>
          <p:cNvSpPr txBox="1">
            <a:spLocks noChangeArrowheads="1"/>
          </p:cNvSpPr>
          <p:nvPr/>
        </p:nvSpPr>
        <p:spPr bwMode="auto">
          <a:xfrm>
            <a:off x="1275616" y="2200087"/>
            <a:ext cx="5677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900" b="1" dirty="0">
                <a:solidFill>
                  <a:schemeClr val="bg1"/>
                </a:solidFill>
              </a:rPr>
              <a:t>Kapital</a:t>
            </a:r>
          </a:p>
        </p:txBody>
      </p:sp>
      <p:sp>
        <p:nvSpPr>
          <p:cNvPr id="81" name="Line 75"/>
          <p:cNvSpPr>
            <a:spLocks noChangeShapeType="1"/>
          </p:cNvSpPr>
          <p:nvPr/>
        </p:nvSpPr>
        <p:spPr bwMode="auto">
          <a:xfrm flipV="1">
            <a:off x="1385605" y="1851176"/>
            <a:ext cx="947738" cy="0"/>
          </a:xfrm>
          <a:prstGeom prst="line">
            <a:avLst/>
          </a:prstGeom>
          <a:noFill/>
          <a:ln w="9525">
            <a:solidFill>
              <a:srgbClr val="232A45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 sz="1350">
              <a:solidFill>
                <a:schemeClr val="bg1"/>
              </a:solidFill>
            </a:endParaRPr>
          </a:p>
        </p:txBody>
      </p:sp>
      <p:sp>
        <p:nvSpPr>
          <p:cNvPr id="82" name="Text Box 76"/>
          <p:cNvSpPr txBox="1">
            <a:spLocks noChangeArrowheads="1"/>
          </p:cNvSpPr>
          <p:nvPr/>
        </p:nvSpPr>
        <p:spPr bwMode="auto">
          <a:xfrm>
            <a:off x="1411801" y="1609316"/>
            <a:ext cx="97975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900" b="1" i="1" dirty="0"/>
              <a:t>Förädlingsvärde</a:t>
            </a:r>
          </a:p>
        </p:txBody>
      </p:sp>
      <p:sp>
        <p:nvSpPr>
          <p:cNvPr id="87" name="Text Box 64"/>
          <p:cNvSpPr txBox="1">
            <a:spLocks noChangeArrowheads="1"/>
          </p:cNvSpPr>
          <p:nvPr/>
        </p:nvSpPr>
        <p:spPr bwMode="auto">
          <a:xfrm>
            <a:off x="1335273" y="3544041"/>
            <a:ext cx="873769" cy="272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947" indent="-336947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</a:pPr>
            <a:r>
              <a:rPr lang="sv-SE" sz="900" b="1" dirty="0">
                <a:solidFill>
                  <a:schemeClr val="bg1"/>
                </a:solidFill>
              </a:rPr>
              <a:t>Ersättning</a:t>
            </a:r>
          </a:p>
          <a:p>
            <a:pPr marL="336947" indent="-336947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</a:pPr>
            <a:r>
              <a:rPr lang="sv-SE" sz="900" b="1" dirty="0">
                <a:solidFill>
                  <a:schemeClr val="bg1"/>
                </a:solidFill>
              </a:rPr>
              <a:t>till långivare</a:t>
            </a:r>
          </a:p>
        </p:txBody>
      </p:sp>
      <p:sp>
        <p:nvSpPr>
          <p:cNvPr id="88" name="Text Box 64"/>
          <p:cNvSpPr txBox="1">
            <a:spLocks noChangeArrowheads="1"/>
          </p:cNvSpPr>
          <p:nvPr/>
        </p:nvSpPr>
        <p:spPr bwMode="auto">
          <a:xfrm>
            <a:off x="2176438" y="3544041"/>
            <a:ext cx="998810" cy="272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947" indent="-336947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</a:pPr>
            <a:r>
              <a:rPr lang="sv-SE" sz="900" b="1" dirty="0">
                <a:solidFill>
                  <a:schemeClr val="bg1"/>
                </a:solidFill>
              </a:rPr>
              <a:t>Ersättning</a:t>
            </a:r>
          </a:p>
          <a:p>
            <a:pPr marL="336947" indent="-336947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</a:pPr>
            <a:r>
              <a:rPr lang="sv-SE" sz="900" b="1" dirty="0">
                <a:solidFill>
                  <a:schemeClr val="bg1"/>
                </a:solidFill>
              </a:rPr>
              <a:t>till aktieägare</a:t>
            </a:r>
          </a:p>
        </p:txBody>
      </p:sp>
      <p:cxnSp>
        <p:nvCxnSpPr>
          <p:cNvPr id="90" name="Rak pil 24"/>
          <p:cNvCxnSpPr/>
          <p:nvPr/>
        </p:nvCxnSpPr>
        <p:spPr bwMode="auto">
          <a:xfrm flipH="1" flipV="1">
            <a:off x="2235777" y="3409026"/>
            <a:ext cx="81009" cy="108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Text Box 76"/>
          <p:cNvSpPr txBox="1">
            <a:spLocks noChangeArrowheads="1"/>
          </p:cNvSpPr>
          <p:nvPr/>
        </p:nvSpPr>
        <p:spPr bwMode="auto">
          <a:xfrm>
            <a:off x="903063" y="2533052"/>
            <a:ext cx="19607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900" b="1" i="1" dirty="0">
                <a:solidFill>
                  <a:schemeClr val="bg1"/>
                </a:solidFill>
              </a:rPr>
              <a:t>Vad ska Förädlingsvärdet räcka till?</a:t>
            </a:r>
          </a:p>
        </p:txBody>
      </p:sp>
      <p:sp>
        <p:nvSpPr>
          <p:cNvPr id="94" name="Text Box 64"/>
          <p:cNvSpPr txBox="1">
            <a:spLocks noChangeArrowheads="1"/>
          </p:cNvSpPr>
          <p:nvPr/>
        </p:nvSpPr>
        <p:spPr bwMode="auto">
          <a:xfrm>
            <a:off x="1884738" y="3000015"/>
            <a:ext cx="559769" cy="2522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6947" indent="-336947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</a:pPr>
            <a:r>
              <a:rPr lang="sv-SE" sz="800" b="1" dirty="0">
                <a:solidFill>
                  <a:schemeClr val="bg1"/>
                </a:solidFill>
              </a:rPr>
              <a:t>Kapital-</a:t>
            </a:r>
          </a:p>
          <a:p>
            <a:pPr marL="336947" indent="-336947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</a:pPr>
            <a:r>
              <a:rPr lang="sv-SE" sz="800" b="1" dirty="0">
                <a:solidFill>
                  <a:schemeClr val="bg1"/>
                </a:solidFill>
              </a:rPr>
              <a:t>kostnad</a:t>
            </a:r>
          </a:p>
        </p:txBody>
      </p:sp>
      <p:sp>
        <p:nvSpPr>
          <p:cNvPr id="95" name="Text Box 64"/>
          <p:cNvSpPr txBox="1">
            <a:spLocks noChangeArrowheads="1"/>
          </p:cNvSpPr>
          <p:nvPr/>
        </p:nvSpPr>
        <p:spPr bwMode="auto">
          <a:xfrm>
            <a:off x="1331641" y="3002101"/>
            <a:ext cx="594065" cy="3014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947" indent="-336947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</a:pPr>
            <a:r>
              <a:rPr lang="sv-SE" sz="800" b="1" dirty="0">
                <a:solidFill>
                  <a:schemeClr val="bg1"/>
                </a:solidFill>
              </a:rPr>
              <a:t>Personal-</a:t>
            </a:r>
          </a:p>
          <a:p>
            <a:pPr marL="336947" indent="-336947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</a:pPr>
            <a:r>
              <a:rPr lang="sv-SE" sz="800" b="1" dirty="0">
                <a:solidFill>
                  <a:schemeClr val="bg1"/>
                </a:solidFill>
              </a:rPr>
              <a:t>kostnad</a:t>
            </a:r>
          </a:p>
        </p:txBody>
      </p:sp>
      <p:sp>
        <p:nvSpPr>
          <p:cNvPr id="96" name="textruta 95"/>
          <p:cNvSpPr txBox="1"/>
          <p:nvPr/>
        </p:nvSpPr>
        <p:spPr>
          <a:xfrm>
            <a:off x="2051846" y="3511383"/>
            <a:ext cx="2856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0" name="Text Box 76">
            <a:extLst>
              <a:ext uri="{FF2B5EF4-FFF2-40B4-BE49-F238E27FC236}">
                <a16:creationId xmlns:a16="http://schemas.microsoft.com/office/drawing/2014/main" id="{96ABB30B-BBAF-43A6-B984-195DE600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813889"/>
            <a:ext cx="2818897" cy="5078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900" i="1" dirty="0">
                <a:solidFill>
                  <a:schemeClr val="bg1"/>
                </a:solidFill>
              </a:rPr>
              <a:t>Om företagets förädlingsvärde räcker till att betala löner,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räntor och ge aktieägarna en genomsnittlig avkastning är</a:t>
            </a:r>
            <a:br>
              <a:rPr lang="sv-SE" sz="900" i="1" dirty="0">
                <a:solidFill>
                  <a:schemeClr val="bg1"/>
                </a:solidFill>
              </a:rPr>
            </a:br>
            <a:r>
              <a:rPr lang="sv-SE" sz="900" i="1" dirty="0">
                <a:solidFill>
                  <a:schemeClr val="bg1"/>
                </a:solidFill>
              </a:rPr>
              <a:t>Lönsamhetsindex 0 (se diagram)</a:t>
            </a:r>
          </a:p>
        </p:txBody>
      </p:sp>
      <p:cxnSp>
        <p:nvCxnSpPr>
          <p:cNvPr id="10" name="Koppling: vinklad 9">
            <a:extLst>
              <a:ext uri="{FF2B5EF4-FFF2-40B4-BE49-F238E27FC236}">
                <a16:creationId xmlns:a16="http://schemas.microsoft.com/office/drawing/2014/main" id="{672583BE-CF84-4C44-80FB-E1CC8CBE431A}"/>
              </a:ext>
            </a:extLst>
          </p:cNvPr>
          <p:cNvCxnSpPr>
            <a:cxnSpLocks/>
            <a:stCxn id="40" idx="3"/>
            <a:endCxn id="8" idx="1"/>
          </p:cNvCxnSpPr>
          <p:nvPr/>
        </p:nvCxnSpPr>
        <p:spPr bwMode="gray">
          <a:xfrm flipV="1">
            <a:off x="3286441" y="2756335"/>
            <a:ext cx="374856" cy="13114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Högerpil 39">
            <a:extLst>
              <a:ext uri="{FF2B5EF4-FFF2-40B4-BE49-F238E27FC236}">
                <a16:creationId xmlns:a16="http://schemas.microsoft.com/office/drawing/2014/main" id="{598EC6AD-7AC5-47DE-B62A-03DA461C10BD}"/>
              </a:ext>
            </a:extLst>
          </p:cNvPr>
          <p:cNvSpPr/>
          <p:nvPr/>
        </p:nvSpPr>
        <p:spPr>
          <a:xfrm>
            <a:off x="3883912" y="2452421"/>
            <a:ext cx="3820436" cy="288230"/>
          </a:xfrm>
          <a:prstGeom prst="rightArrow">
            <a:avLst>
              <a:gd name="adj1" fmla="val 65114"/>
              <a:gd name="adj2" fmla="val 76450"/>
            </a:avLst>
          </a:prstGeom>
          <a:solidFill>
            <a:srgbClr val="232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8">
              <a:defRPr/>
            </a:pPr>
            <a:r>
              <a:rPr lang="sv-SE" sz="1200" b="1" dirty="0">
                <a:solidFill>
                  <a:schemeClr val="bg1"/>
                </a:solidFill>
                <a:latin typeface="Calibri"/>
              </a:rPr>
              <a:t>Tillväxt i förädlingsvärde 2015-2020</a:t>
            </a:r>
          </a:p>
        </p:txBody>
      </p:sp>
      <p:sp>
        <p:nvSpPr>
          <p:cNvPr id="45" name="Vänster-höger-pil 41">
            <a:extLst>
              <a:ext uri="{FF2B5EF4-FFF2-40B4-BE49-F238E27FC236}">
                <a16:creationId xmlns:a16="http://schemas.microsoft.com/office/drawing/2014/main" id="{E29EB750-483B-41E1-A05A-50FE83372BE7}"/>
              </a:ext>
            </a:extLst>
          </p:cNvPr>
          <p:cNvSpPr/>
          <p:nvPr/>
        </p:nvSpPr>
        <p:spPr>
          <a:xfrm rot="5400000">
            <a:off x="5119876" y="2661229"/>
            <a:ext cx="2822579" cy="294139"/>
          </a:xfrm>
          <a:prstGeom prst="leftRightArrow">
            <a:avLst>
              <a:gd name="adj1" fmla="val 68119"/>
              <a:gd name="adj2" fmla="val 50000"/>
            </a:avLst>
          </a:prstGeom>
          <a:solidFill>
            <a:srgbClr val="232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sv-SE" sz="1200" b="1" dirty="0" err="1">
                <a:solidFill>
                  <a:schemeClr val="bg1"/>
                </a:solidFill>
                <a:latin typeface="Calibri"/>
              </a:rPr>
              <a:t>Lönsamhetsindex</a:t>
            </a:r>
            <a:r>
              <a:rPr lang="sv-SE" sz="1200" b="1" dirty="0">
                <a:solidFill>
                  <a:schemeClr val="bg1"/>
                </a:solidFill>
                <a:latin typeface="Calibri"/>
              </a:rPr>
              <a:t> 2020</a:t>
            </a:r>
          </a:p>
        </p:txBody>
      </p:sp>
      <p:sp>
        <p:nvSpPr>
          <p:cNvPr id="46" name="Rektangel med rundade hörn 65">
            <a:extLst>
              <a:ext uri="{FF2B5EF4-FFF2-40B4-BE49-F238E27FC236}">
                <a16:creationId xmlns:a16="http://schemas.microsoft.com/office/drawing/2014/main" id="{92A5FCFE-F8FF-4CB6-A917-92FFC6C6AA33}"/>
              </a:ext>
            </a:extLst>
          </p:cNvPr>
          <p:cNvSpPr/>
          <p:nvPr/>
        </p:nvSpPr>
        <p:spPr>
          <a:xfrm>
            <a:off x="7407420" y="1397009"/>
            <a:ext cx="945000" cy="9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900" b="1" dirty="0">
                <a:solidFill>
                  <a:schemeClr val="bg1"/>
                </a:solidFill>
                <a:latin typeface="Calibri"/>
              </a:rPr>
              <a:t>God lönsamhet</a:t>
            </a:r>
          </a:p>
          <a:p>
            <a:pPr algn="ctr"/>
            <a:r>
              <a:rPr lang="sv-SE" sz="900" b="1" dirty="0">
                <a:solidFill>
                  <a:schemeClr val="bg1"/>
                </a:solidFill>
                <a:latin typeface="Calibri"/>
              </a:rPr>
              <a:t>och</a:t>
            </a:r>
          </a:p>
          <a:p>
            <a:pPr algn="ctr"/>
            <a:r>
              <a:rPr lang="sv-SE" sz="900" b="1" dirty="0">
                <a:solidFill>
                  <a:schemeClr val="bg1"/>
                </a:solidFill>
                <a:latin typeface="Calibri"/>
              </a:rPr>
              <a:t>Tillväxt</a:t>
            </a:r>
          </a:p>
        </p:txBody>
      </p:sp>
      <p:sp>
        <p:nvSpPr>
          <p:cNvPr id="47" name="Rektangel med rundade hörn 67">
            <a:extLst>
              <a:ext uri="{FF2B5EF4-FFF2-40B4-BE49-F238E27FC236}">
                <a16:creationId xmlns:a16="http://schemas.microsoft.com/office/drawing/2014/main" id="{FE0668C6-106A-4640-B6E3-09D56F453394}"/>
              </a:ext>
            </a:extLst>
          </p:cNvPr>
          <p:cNvSpPr/>
          <p:nvPr/>
        </p:nvSpPr>
        <p:spPr>
          <a:xfrm>
            <a:off x="7313268" y="3127879"/>
            <a:ext cx="1039152" cy="995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sv-SE" sz="900" b="1" dirty="0">
                <a:solidFill>
                  <a:schemeClr val="bg1"/>
                </a:solidFill>
                <a:latin typeface="Calibri"/>
              </a:rPr>
              <a:t>Lägre lönsamhet</a:t>
            </a:r>
          </a:p>
          <a:p>
            <a:pPr algn="ctr" defTabSz="914378">
              <a:defRPr/>
            </a:pPr>
            <a:r>
              <a:rPr lang="sv-SE" sz="900" b="1" dirty="0">
                <a:solidFill>
                  <a:schemeClr val="bg1"/>
                </a:solidFill>
                <a:latin typeface="Calibri"/>
              </a:rPr>
              <a:t>och</a:t>
            </a:r>
          </a:p>
          <a:p>
            <a:pPr algn="ctr" defTabSz="914378">
              <a:defRPr/>
            </a:pPr>
            <a:r>
              <a:rPr lang="sv-SE" sz="900" b="1" dirty="0">
                <a:solidFill>
                  <a:schemeClr val="bg1"/>
                </a:solidFill>
                <a:latin typeface="Calibri"/>
              </a:rPr>
              <a:t>Tillväxt</a:t>
            </a:r>
          </a:p>
        </p:txBody>
      </p:sp>
      <p:sp>
        <p:nvSpPr>
          <p:cNvPr id="48" name="Rektangel med rundade hörn 67">
            <a:extLst>
              <a:ext uri="{FF2B5EF4-FFF2-40B4-BE49-F238E27FC236}">
                <a16:creationId xmlns:a16="http://schemas.microsoft.com/office/drawing/2014/main" id="{10F4064E-CF62-497A-AEC2-E659743450A6}"/>
              </a:ext>
            </a:extLst>
          </p:cNvPr>
          <p:cNvSpPr/>
          <p:nvPr/>
        </p:nvSpPr>
        <p:spPr>
          <a:xfrm>
            <a:off x="4115466" y="1397009"/>
            <a:ext cx="945000" cy="94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78">
              <a:defRPr/>
            </a:pPr>
            <a:r>
              <a:rPr lang="sv-SE" sz="900" b="1" dirty="0">
                <a:solidFill>
                  <a:schemeClr val="bg1"/>
                </a:solidFill>
                <a:latin typeface="Calibri"/>
              </a:rPr>
              <a:t>God lönsamhet</a:t>
            </a:r>
          </a:p>
          <a:p>
            <a:pPr algn="ctr" defTabSz="914378">
              <a:defRPr/>
            </a:pPr>
            <a:r>
              <a:rPr lang="sv-SE" sz="900" b="1" dirty="0">
                <a:solidFill>
                  <a:schemeClr val="bg1"/>
                </a:solidFill>
                <a:latin typeface="Calibri"/>
              </a:rPr>
              <a:t>och</a:t>
            </a:r>
          </a:p>
          <a:p>
            <a:pPr algn="ctr" defTabSz="914378">
              <a:defRPr/>
            </a:pPr>
            <a:r>
              <a:rPr lang="sv-SE" sz="900" b="1" dirty="0">
                <a:solidFill>
                  <a:schemeClr val="bg1"/>
                </a:solidFill>
                <a:latin typeface="Calibri"/>
              </a:rPr>
              <a:t>Negativ tillväxt</a:t>
            </a:r>
          </a:p>
        </p:txBody>
      </p:sp>
      <p:sp>
        <p:nvSpPr>
          <p:cNvPr id="49" name="Rektangel med rundade hörn 67">
            <a:extLst>
              <a:ext uri="{FF2B5EF4-FFF2-40B4-BE49-F238E27FC236}">
                <a16:creationId xmlns:a16="http://schemas.microsoft.com/office/drawing/2014/main" id="{8230EE6A-EE71-4B8C-8E0E-0BA67BFA1E61}"/>
              </a:ext>
            </a:extLst>
          </p:cNvPr>
          <p:cNvSpPr/>
          <p:nvPr/>
        </p:nvSpPr>
        <p:spPr>
          <a:xfrm>
            <a:off x="4115466" y="3178404"/>
            <a:ext cx="945000" cy="945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900" b="1" dirty="0">
                <a:solidFill>
                  <a:schemeClr val="bg1"/>
                </a:solidFill>
                <a:latin typeface="Calibri"/>
              </a:rPr>
              <a:t>Lägre lönsamhet</a:t>
            </a:r>
          </a:p>
          <a:p>
            <a:pPr algn="ctr"/>
            <a:r>
              <a:rPr lang="sv-SE" sz="900" b="1" dirty="0">
                <a:solidFill>
                  <a:schemeClr val="bg1"/>
                </a:solidFill>
                <a:latin typeface="Calibri"/>
              </a:rPr>
              <a:t>och</a:t>
            </a:r>
          </a:p>
          <a:p>
            <a:pPr algn="ctr"/>
            <a:r>
              <a:rPr lang="sv-SE" sz="900" b="1" dirty="0">
                <a:solidFill>
                  <a:schemeClr val="bg1"/>
                </a:solidFill>
                <a:latin typeface="Calibri"/>
              </a:rPr>
              <a:t>Negativ tillväxt</a:t>
            </a:r>
          </a:p>
        </p:txBody>
      </p:sp>
      <p:cxnSp>
        <p:nvCxnSpPr>
          <p:cNvPr id="89" name="Rak pil 23"/>
          <p:cNvCxnSpPr>
            <a:cxnSpLocks/>
          </p:cNvCxnSpPr>
          <p:nvPr/>
        </p:nvCxnSpPr>
        <p:spPr bwMode="auto">
          <a:xfrm flipV="1">
            <a:off x="1938744" y="3409027"/>
            <a:ext cx="0" cy="135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E4BF197-1CD1-44D1-B24A-878A369C06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32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92" grpId="0" animBg="1"/>
      <p:bldP spid="52" grpId="0" animBg="1"/>
      <p:bldP spid="53" grpId="0" animBg="1"/>
      <p:bldP spid="73" grpId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  <p:bldP spid="87" grpId="0"/>
      <p:bldP spid="88" grpId="0"/>
      <p:bldP spid="91" grpId="0"/>
      <p:bldP spid="94" grpId="0"/>
      <p:bldP spid="95" grpId="0"/>
      <p:bldP spid="96" grpId="0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47FE3E67-A1BF-4C6C-86FB-C9DB95D6D54A}"/>
              </a:ext>
            </a:extLst>
          </p:cNvPr>
          <p:cNvSpPr txBox="1"/>
          <p:nvPr/>
        </p:nvSpPr>
        <p:spPr>
          <a:xfrm>
            <a:off x="413100" y="2571750"/>
            <a:ext cx="2888040" cy="150391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graphicFrame>
        <p:nvGraphicFramePr>
          <p:cNvPr id="18" name="Diagram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2101"/>
              </p:ext>
            </p:extLst>
          </p:nvPr>
        </p:nvGraphicFramePr>
        <p:xfrm>
          <a:off x="218536" y="838965"/>
          <a:ext cx="621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901F2B5-4076-40F9-B935-D5C6A74B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vilka branscher skapas nya jobb och företag 2015-2020 </a:t>
            </a:r>
          </a:p>
        </p:txBody>
      </p:sp>
      <p:sp>
        <p:nvSpPr>
          <p:cNvPr id="9" name="textruta 1">
            <a:extLst>
              <a:ext uri="{FF2B5EF4-FFF2-40B4-BE49-F238E27FC236}">
                <a16:creationId xmlns:a16="http://schemas.microsoft.com/office/drawing/2014/main" id="{C038A426-F979-4F7A-91EE-1ECE7C32FE27}"/>
              </a:ext>
            </a:extLst>
          </p:cNvPr>
          <p:cNvSpPr txBox="1"/>
          <p:nvPr/>
        </p:nvSpPr>
        <p:spPr>
          <a:xfrm>
            <a:off x="218536" y="4618965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sv-SE" sz="600" dirty="0">
                <a:solidFill>
                  <a:srgbClr val="000000"/>
                </a:solidFill>
              </a:rPr>
              <a:t>Not: Alla branscher som totalt anställer minst 1583 heltidstjänster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629B110-FD9C-478E-8276-CC38018007AF}"/>
              </a:ext>
            </a:extLst>
          </p:cNvPr>
          <p:cNvSpPr txBox="1"/>
          <p:nvPr/>
        </p:nvSpPr>
        <p:spPr>
          <a:xfrm>
            <a:off x="6638325" y="1050669"/>
            <a:ext cx="224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kern="0" dirty="0"/>
              <a:t>Bygg har haft störst tillväxt i anställda sedan kommer Verkstad. Störst tillväxt i företag har Företagstjänster.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4BB648F-8476-4463-B24F-0BD45B991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2200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79493"/>
              </p:ext>
            </p:extLst>
          </p:nvPr>
        </p:nvGraphicFramePr>
        <p:xfrm>
          <a:off x="218536" y="838965"/>
          <a:ext cx="621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901F2B5-4076-40F9-B935-D5C6A74B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vilka branscher skapas nya jobb och företag 2015-2020 </a:t>
            </a:r>
          </a:p>
        </p:txBody>
      </p:sp>
      <p:sp>
        <p:nvSpPr>
          <p:cNvPr id="9" name="textruta 1">
            <a:extLst>
              <a:ext uri="{FF2B5EF4-FFF2-40B4-BE49-F238E27FC236}">
                <a16:creationId xmlns:a16="http://schemas.microsoft.com/office/drawing/2014/main" id="{C038A426-F979-4F7A-91EE-1ECE7C32FE27}"/>
              </a:ext>
            </a:extLst>
          </p:cNvPr>
          <p:cNvSpPr txBox="1"/>
          <p:nvPr/>
        </p:nvSpPr>
        <p:spPr>
          <a:xfrm>
            <a:off x="218536" y="4618965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sv-SE" sz="600" dirty="0">
                <a:solidFill>
                  <a:srgbClr val="000000"/>
                </a:solidFill>
              </a:rPr>
              <a:t>Not: Alla branscher som totalt anställer minst 1583 heltidstjänster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629B110-FD9C-478E-8276-CC38018007AF}"/>
              </a:ext>
            </a:extLst>
          </p:cNvPr>
          <p:cNvSpPr txBox="1"/>
          <p:nvPr/>
        </p:nvSpPr>
        <p:spPr>
          <a:xfrm>
            <a:off x="6638325" y="1050669"/>
            <a:ext cx="224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kern="0" dirty="0"/>
              <a:t>I absoluta termer har branscherna Livsmedelsindustri, Metallvaruindustri och Trävaruindustri har minskat i anställda. 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4BB648F-8476-4463-B24F-0BD45B991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6624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04091"/>
              </p:ext>
            </p:extLst>
          </p:nvPr>
        </p:nvGraphicFramePr>
        <p:xfrm>
          <a:off x="236237" y="664703"/>
          <a:ext cx="621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ubrik 7">
            <a:extLst>
              <a:ext uri="{FF2B5EF4-FFF2-40B4-BE49-F238E27FC236}">
                <a16:creationId xmlns:a16="http://schemas.microsoft.com/office/drawing/2014/main" id="{33CD1006-F6FE-4FDC-9FBE-89FBE1B8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 i anställda och Företag % 2015-2020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6644956" y="810000"/>
            <a:ext cx="2499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ts val="450"/>
              </a:spcAft>
              <a:buSzPct val="70000"/>
              <a:defRPr/>
            </a:pPr>
            <a:r>
              <a:rPr lang="sv-SE" sz="1200" kern="0" dirty="0"/>
              <a:t>I relativa termer så har IT/Telekom ökat snabbast i anställda, denna bransch har även störst tillväxt i företag.</a:t>
            </a:r>
          </a:p>
        </p:txBody>
      </p:sp>
      <p:sp>
        <p:nvSpPr>
          <p:cNvPr id="10" name="textruta 1">
            <a:extLst>
              <a:ext uri="{FF2B5EF4-FFF2-40B4-BE49-F238E27FC236}">
                <a16:creationId xmlns:a16="http://schemas.microsoft.com/office/drawing/2014/main" id="{FF7155D2-81EC-441F-98DC-2296BC12E9C7}"/>
              </a:ext>
            </a:extLst>
          </p:cNvPr>
          <p:cNvSpPr txBox="1"/>
          <p:nvPr/>
        </p:nvSpPr>
        <p:spPr>
          <a:xfrm>
            <a:off x="218536" y="4618965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sv-SE" sz="600" dirty="0">
                <a:solidFill>
                  <a:srgbClr val="000000"/>
                </a:solidFill>
              </a:rPr>
              <a:t>Not: Alla branscher som totalt anställer minst 1583 heltidstjänster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4B5C025-7881-4D25-8CA2-52DA9C9B9F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2588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55723"/>
              </p:ext>
            </p:extLst>
          </p:nvPr>
        </p:nvGraphicFramePr>
        <p:xfrm>
          <a:off x="312023" y="810000"/>
          <a:ext cx="621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9243AE25-82D7-4B8C-BDF3-B6725DC3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2020 och tillväxt i förädlingsvärde 2015-2020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6659500" y="1017004"/>
            <a:ext cx="2379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kern="0" dirty="0"/>
              <a:t>Lönsammaste branschen är Fastigheter följt av Partihandel. </a:t>
            </a:r>
          </a:p>
          <a:p>
            <a:endParaRPr lang="sv-SE" sz="1200" kern="0" dirty="0"/>
          </a:p>
          <a:p>
            <a:r>
              <a:rPr lang="sv-SE" sz="1200" kern="0" dirty="0"/>
              <a:t>Papper/Massa och Gummi/Plast har skapat störst tillväxt i förädlingsvärde under perioden.</a:t>
            </a:r>
          </a:p>
          <a:p>
            <a:endParaRPr lang="sv-SE" sz="1200" kern="0" dirty="0"/>
          </a:p>
          <a:p>
            <a:r>
              <a:rPr lang="sv-SE" sz="1200" kern="0" dirty="0"/>
              <a:t>Branschen Besöksnäring minskar i lönsamhet och minskar samtidigt i förädlingsvärde.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62A73943-522E-4B87-B2DB-51D355F5E303}"/>
              </a:ext>
            </a:extLst>
          </p:cNvPr>
          <p:cNvSpPr txBox="1"/>
          <p:nvPr/>
        </p:nvSpPr>
        <p:spPr>
          <a:xfrm rot="16200000">
            <a:off x="891300" y="1380924"/>
            <a:ext cx="1379954" cy="2381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1200" b="1" dirty="0"/>
              <a:t>Lönsamhetsindex</a:t>
            </a:r>
          </a:p>
        </p:txBody>
      </p:sp>
      <p:sp>
        <p:nvSpPr>
          <p:cNvPr id="11" name="textruta 1">
            <a:extLst>
              <a:ext uri="{FF2B5EF4-FFF2-40B4-BE49-F238E27FC236}">
                <a16:creationId xmlns:a16="http://schemas.microsoft.com/office/drawing/2014/main" id="{B07207DE-5BA8-4787-8E09-4718C7B1A55F}"/>
              </a:ext>
            </a:extLst>
          </p:cNvPr>
          <p:cNvSpPr txBox="1"/>
          <p:nvPr/>
        </p:nvSpPr>
        <p:spPr>
          <a:xfrm>
            <a:off x="218536" y="4618965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sv-SE" sz="600" dirty="0">
                <a:solidFill>
                  <a:srgbClr val="000000"/>
                </a:solidFill>
              </a:rPr>
              <a:t>Not: Alla branscher som totalt anställer minst 1583 heltidstjänster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BF4B45C3-3616-4C14-B10E-C17291CB7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8789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56203"/>
              </p:ext>
            </p:extLst>
          </p:nvPr>
        </p:nvGraphicFramePr>
        <p:xfrm>
          <a:off x="198642" y="810000"/>
          <a:ext cx="621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E4776EC4-FC5D-449C-8F9F-5034DBDD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Nystartade företag, 0-3 år gamla företag 2020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7F7628C-96B8-4571-A451-DF8DE761ACAB}"/>
              </a:ext>
            </a:extLst>
          </p:cNvPr>
          <p:cNvSpPr txBox="1"/>
          <p:nvPr/>
        </p:nvSpPr>
        <p:spPr bwMode="gray">
          <a:xfrm>
            <a:off x="6630108" y="810000"/>
            <a:ext cx="2236616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1200" dirty="0"/>
              <a:t>Bland nyföretagandet har Detaljhandeln, Bygg och Besöksnäringen flest antal anställda. </a:t>
            </a:r>
          </a:p>
          <a:p>
            <a:pPr>
              <a:lnSpc>
                <a:spcPct val="90000"/>
              </a:lnSpc>
            </a:pPr>
            <a:endParaRPr lang="sv-SE" sz="1200" dirty="0"/>
          </a:p>
          <a:p>
            <a:pPr>
              <a:lnSpc>
                <a:spcPct val="90000"/>
              </a:lnSpc>
            </a:pPr>
            <a:r>
              <a:rPr lang="sv-SE" sz="1200" dirty="0"/>
              <a:t>Detaljhandeln har även flest nystartade företag.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824F4A9-E541-41D9-A2B9-489B77F70A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500A396-6DF4-41DC-B35F-58D6AF439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108" y="1898361"/>
            <a:ext cx="2436515" cy="28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668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7">
            <a:extLst>
              <a:ext uri="{FF2B5EF4-FFF2-40B4-BE49-F238E27FC236}">
                <a16:creationId xmlns:a16="http://schemas.microsoft.com/office/drawing/2014/main" id="{5122F462-4B85-4747-BBEE-B7B50279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3605"/>
            <a:ext cx="8316000" cy="290849"/>
          </a:xfrm>
        </p:spPr>
        <p:txBody>
          <a:bodyPr/>
          <a:lstStyle/>
          <a:p>
            <a:r>
              <a:rPr lang="sv-SE" dirty="0"/>
              <a:t>Pandemins påverkan på region Jönköpings största branscher sett till antal anställda</a:t>
            </a:r>
            <a:endParaRPr lang="sv-SE" u="sng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07260154-A773-4846-AA6A-9D09BAAAEEE0}"/>
              </a:ext>
            </a:extLst>
          </p:cNvPr>
          <p:cNvSpPr txBox="1">
            <a:spLocks/>
          </p:cNvSpPr>
          <p:nvPr/>
        </p:nvSpPr>
        <p:spPr>
          <a:xfrm>
            <a:off x="1069718" y="510803"/>
            <a:ext cx="2552456" cy="200059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500" b="1" dirty="0">
                <a:solidFill>
                  <a:schemeClr val="bg1"/>
                </a:solidFill>
              </a:rPr>
              <a:t>2018-2019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endParaRPr lang="sv-SE" sz="1500" dirty="0">
              <a:solidFill>
                <a:schemeClr val="bg1"/>
              </a:solidFill>
            </a:endParaRP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63035F1A-7B0A-4A87-997C-03189DFC8DD0}"/>
              </a:ext>
            </a:extLst>
          </p:cNvPr>
          <p:cNvSpPr txBox="1">
            <a:spLocks/>
          </p:cNvSpPr>
          <p:nvPr/>
        </p:nvSpPr>
        <p:spPr>
          <a:xfrm>
            <a:off x="5521826" y="506346"/>
            <a:ext cx="2552456" cy="290849"/>
          </a:xfrm>
          <a:prstGeom prst="rect">
            <a:avLst/>
          </a:prstGeom>
        </p:spPr>
        <p:txBody>
          <a:bodyPr vert="horz" lIns="0" tIns="13500" rIns="0" bIns="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defRPr sz="2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241294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543969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Calibri" panose="02000000000000000000" pitchFamily="2" charset="0"/>
              <a:buNone/>
              <a:defRPr sz="12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749281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1003275" indent="0" algn="l" defTabSz="121917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Font typeface="Calibri" panose="02000000000000000000" pitchFamily="2" charset="0"/>
              <a:buNone/>
              <a:defRPr sz="1000" b="0" i="0" kern="1200" spc="0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500" b="1" dirty="0">
                <a:solidFill>
                  <a:schemeClr val="bg1"/>
                </a:solidFill>
              </a:rPr>
              <a:t>2019-2020</a:t>
            </a:r>
            <a:r>
              <a:rPr lang="sv-SE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ruta 1">
            <a:extLst>
              <a:ext uri="{FF2B5EF4-FFF2-40B4-BE49-F238E27FC236}">
                <a16:creationId xmlns:a16="http://schemas.microsoft.com/office/drawing/2014/main" id="{0E2E908C-7DD6-46D2-9783-CA950477D66F}"/>
              </a:ext>
            </a:extLst>
          </p:cNvPr>
          <p:cNvSpPr txBox="1"/>
          <p:nvPr/>
        </p:nvSpPr>
        <p:spPr>
          <a:xfrm>
            <a:off x="3463693" y="4955478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sv-SE" sz="800" dirty="0">
                <a:solidFill>
                  <a:schemeClr val="bg1"/>
                </a:solidFill>
              </a:rPr>
              <a:t>Not: Branscher som anställer fler än 3 465 personer</a:t>
            </a:r>
          </a:p>
          <a:p>
            <a:pPr lvl="0"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714128E-8C2A-4A2F-B2FB-EBE6CA22B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42886"/>
              </p:ext>
            </p:extLst>
          </p:nvPr>
        </p:nvGraphicFramePr>
        <p:xfrm>
          <a:off x="44071" y="859094"/>
          <a:ext cx="4408038" cy="40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477060F-1C9A-4CF7-B24C-B84506674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35475"/>
              </p:ext>
            </p:extLst>
          </p:nvPr>
        </p:nvGraphicFramePr>
        <p:xfrm>
          <a:off x="4527929" y="859094"/>
          <a:ext cx="4572000" cy="40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1058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5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620F36-D226-4181-9C30-422889F0607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3147" y="2881496"/>
            <a:ext cx="4914000" cy="36355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726910D-46AA-4D48-B8BF-6854ABC7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1419258"/>
            <a:ext cx="4158853" cy="1495794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Växande &amp; Krympande Sektorer</a:t>
            </a:r>
          </a:p>
        </p:txBody>
      </p:sp>
      <p:pic>
        <p:nvPicPr>
          <p:cNvPr id="6" name="Bildobjekt 5" descr="Terrasserade risfält">
            <a:extLst>
              <a:ext uri="{FF2B5EF4-FFF2-40B4-BE49-F238E27FC236}">
                <a16:creationId xmlns:a16="http://schemas.microsoft.com/office/drawing/2014/main" id="{98C2A824-9380-4952-8DDA-F166CD8D7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AD94A68-EFE3-40B9-9E80-3D620A9DE6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9992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6443F90-407B-244F-A32D-237B421C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spc="0" dirty="0">
                <a:latin typeface="+mj-lt"/>
                <a:cs typeface="Arial" panose="020B0604020202020204" pitchFamily="34" charset="0"/>
              </a:rPr>
              <a:t>Finns jobben inom Sveriges växande eller krympande branscher?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84A5D9D-7AAB-D54F-9A37-B60735FD0241}"/>
              </a:ext>
            </a:extLst>
          </p:cNvPr>
          <p:cNvSpPr txBox="1"/>
          <p:nvPr/>
        </p:nvSpPr>
        <p:spPr bwMode="gray">
          <a:xfrm>
            <a:off x="575556" y="4655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sv-SE" sz="45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3FD6A4AB-07C6-C040-8E4E-2D1CBCDB228E}"/>
              </a:ext>
            </a:extLst>
          </p:cNvPr>
          <p:cNvGrpSpPr/>
          <p:nvPr/>
        </p:nvGrpSpPr>
        <p:grpSpPr>
          <a:xfrm>
            <a:off x="5943217" y="1054445"/>
            <a:ext cx="2295001" cy="2966604"/>
            <a:chOff x="560558" y="1700809"/>
            <a:chExt cx="2453531" cy="4176462"/>
          </a:xfrm>
        </p:grpSpPr>
        <p:sp>
          <p:nvSpPr>
            <p:cNvPr id="43" name="Rektangel med rundade hörn 42">
              <a:extLst>
                <a:ext uri="{FF2B5EF4-FFF2-40B4-BE49-F238E27FC236}">
                  <a16:creationId xmlns:a16="http://schemas.microsoft.com/office/drawing/2014/main" id="{DFCF2DF5-97AD-624B-AC6A-ADEA698DC270}"/>
                </a:ext>
              </a:extLst>
            </p:cNvPr>
            <p:cNvSpPr/>
            <p:nvPr/>
          </p:nvSpPr>
          <p:spPr>
            <a:xfrm>
              <a:off x="560558" y="1706052"/>
              <a:ext cx="2453531" cy="4067209"/>
            </a:xfrm>
            <a:prstGeom prst="roundRect">
              <a:avLst>
                <a:gd name="adj" fmla="val 7166"/>
              </a:avLst>
            </a:prstGeom>
            <a:solidFill>
              <a:srgbClr val="505469"/>
            </a:solidFill>
          </p:spPr>
          <p:txBody>
            <a:bodyPr wrap="square" lIns="135000" tIns="54000" rIns="135000" bIns="135000" anchor="ctr" anchorCtr="0">
              <a:noAutofit/>
            </a:bodyPr>
            <a:lstStyle/>
            <a:p>
              <a:pPr defTabSz="685800">
                <a:defRPr/>
              </a:pPr>
              <a:endParaRPr lang="sv-SE" sz="1200" kern="0" dirty="0">
                <a:solidFill>
                  <a:schemeClr val="bg1"/>
                </a:solidFill>
                <a:ea typeface="Helvetica Neue LT Pro 87 Heavy Condensed" charset="0"/>
                <a:cs typeface="Helvetica Neue LT Pro 87 Heavy Condensed" charset="0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82AF3F98-69EB-EF42-9D5A-DE0AF8FB9CA2}"/>
                </a:ext>
              </a:extLst>
            </p:cNvPr>
            <p:cNvSpPr/>
            <p:nvPr/>
          </p:nvSpPr>
          <p:spPr>
            <a:xfrm>
              <a:off x="560559" y="1700809"/>
              <a:ext cx="2439097" cy="4176462"/>
            </a:xfrm>
            <a:prstGeom prst="rect">
              <a:avLst/>
            </a:prstGeom>
            <a:noFill/>
          </p:spPr>
          <p:txBody>
            <a:bodyPr wrap="square" lIns="135000" tIns="108000" rIns="135000" bIns="135000" anchor="t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sv-SE" sz="1350" b="1" dirty="0">
                  <a:solidFill>
                    <a:schemeClr val="bg1"/>
                  </a:solidFill>
                </a:rPr>
                <a:t>Krympande branscher</a:t>
              </a:r>
            </a:p>
            <a:p>
              <a:pPr>
                <a:buClr>
                  <a:schemeClr val="bg1"/>
                </a:buClr>
              </a:pPr>
              <a:endParaRPr lang="sv-SE" sz="450" kern="0" spc="-38" dirty="0">
                <a:solidFill>
                  <a:schemeClr val="bg1"/>
                </a:solidFill>
                <a:latin typeface="Bisnode Sans" panose="00000500000000000000" pitchFamily="2" charset="0"/>
              </a:endParaRP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Metallvaruindustri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Livsmedelsindustri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Gummi/Plast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Trävaruindustri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Offentlig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Textilindustri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Intresseorganisationer.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Övrig tillverkningsindustri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Media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Papper/Massa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Elektronikindustri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Stål/Metall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Offentlig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FoU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sv-SE" sz="1050" kern="0" spc="-38" dirty="0">
                <a:solidFill>
                  <a:schemeClr val="bg1"/>
                </a:solidFill>
                <a:latin typeface="Bisnode Sans" panose="00000500000000000000" pitchFamily="2" charset="0"/>
              </a:endParaRP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5C24B9A1-910C-334A-B5F9-25EFF88CF5A8}"/>
              </a:ext>
            </a:extLst>
          </p:cNvPr>
          <p:cNvGrpSpPr/>
          <p:nvPr/>
        </p:nvGrpSpPr>
        <p:grpSpPr>
          <a:xfrm>
            <a:off x="3458941" y="1060507"/>
            <a:ext cx="2281500" cy="2889000"/>
            <a:chOff x="8688288" y="1700809"/>
            <a:chExt cx="2439098" cy="3928591"/>
          </a:xfrm>
        </p:grpSpPr>
        <p:sp>
          <p:nvSpPr>
            <p:cNvPr id="61" name="Rektangel med rundade hörn 60">
              <a:extLst>
                <a:ext uri="{FF2B5EF4-FFF2-40B4-BE49-F238E27FC236}">
                  <a16:creationId xmlns:a16="http://schemas.microsoft.com/office/drawing/2014/main" id="{D97F8F19-1018-D142-AD53-3825F95A3D99}"/>
                </a:ext>
              </a:extLst>
            </p:cNvPr>
            <p:cNvSpPr/>
            <p:nvPr/>
          </p:nvSpPr>
          <p:spPr>
            <a:xfrm>
              <a:off x="8688288" y="1706053"/>
              <a:ext cx="2439098" cy="3923347"/>
            </a:xfrm>
            <a:prstGeom prst="roundRect">
              <a:avLst>
                <a:gd name="adj" fmla="val 7166"/>
              </a:avLst>
            </a:prstGeom>
            <a:solidFill>
              <a:schemeClr val="accent1"/>
            </a:solidFill>
          </p:spPr>
          <p:txBody>
            <a:bodyPr wrap="square" lIns="135000" tIns="135000" rIns="135000" bIns="135000" anchor="ctr" anchorCtr="0">
              <a:noAutofit/>
            </a:bodyPr>
            <a:lstStyle/>
            <a:p>
              <a:pPr defTabSz="685800">
                <a:defRPr/>
              </a:pPr>
              <a:endParaRPr lang="sv-SE" sz="1200" kern="0">
                <a:solidFill>
                  <a:schemeClr val="bg1"/>
                </a:solidFill>
                <a:ea typeface="Helvetica Neue LT Pro 87 Heavy Condensed" charset="0"/>
                <a:cs typeface="Helvetica Neue LT Pro 87 Heavy Condensed" charset="0"/>
              </a:endParaRP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84CDF20D-14E9-4642-B2D2-7E38820FBBA8}"/>
                </a:ext>
              </a:extLst>
            </p:cNvPr>
            <p:cNvSpPr/>
            <p:nvPr/>
          </p:nvSpPr>
          <p:spPr>
            <a:xfrm>
              <a:off x="8688289" y="1700809"/>
              <a:ext cx="2439097" cy="3928591"/>
            </a:xfrm>
            <a:prstGeom prst="rect">
              <a:avLst/>
            </a:prstGeom>
            <a:noFill/>
          </p:spPr>
          <p:txBody>
            <a:bodyPr wrap="square" lIns="135000" tIns="108000" rIns="135000" bIns="135000" anchor="t" anchorCtr="0">
              <a:noAutofit/>
            </a:bodyPr>
            <a:lstStyle/>
            <a:p>
              <a:pPr algn="ctr">
                <a:lnSpc>
                  <a:spcPts val="1500"/>
                </a:lnSpc>
              </a:pPr>
              <a:r>
                <a:rPr lang="sv-SE" sz="1350" b="1" dirty="0">
                  <a:solidFill>
                    <a:schemeClr val="bg1"/>
                  </a:solidFill>
                </a:rPr>
                <a:t>Medelväxande branscher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sv-SE" sz="1050" spc="-38" dirty="0">
                <a:solidFill>
                  <a:schemeClr val="bg1"/>
                </a:solidFill>
                <a:latin typeface="Bisnode Sans" panose="00000500000000000000" pitchFamily="2" charset="0"/>
                <a:ea typeface="Helvetica Neue LT Pro 77 Bold Condensed" charset="0"/>
                <a:cs typeface="Helvetica Neue LT Pro 77 Bold Condensed" charset="0"/>
              </a:endParaRP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Företagsservice</a:t>
              </a:r>
              <a:endParaRPr lang="sv-SE" sz="1050" kern="0" spc="-38" dirty="0">
                <a:solidFill>
                  <a:schemeClr val="bg1"/>
                </a:solidFill>
                <a:latin typeface="Bisnode Sans" panose="00000500000000000000" pitchFamily="2" charset="0"/>
              </a:endParaRP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Verkstad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Hälsa/Sjukvård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Areella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Finans/Försäkring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Logistik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Kemisk industri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Detaljhandel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Utvinningsindustri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Partihandel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Besöksnäring</a:t>
              </a:r>
              <a:endParaRPr lang="sv-SE" sz="1050" kern="0" spc="-38" dirty="0">
                <a:solidFill>
                  <a:schemeClr val="bg1"/>
                </a:solidFill>
                <a:latin typeface="Bisnode Sans" panose="00000500000000000000" pitchFamily="2" charset="0"/>
              </a:endParaRP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Life Science</a:t>
              </a:r>
            </a:p>
          </p:txBody>
        </p:sp>
      </p:grpSp>
      <p:grpSp>
        <p:nvGrpSpPr>
          <p:cNvPr id="65" name="Grupp 64">
            <a:extLst>
              <a:ext uri="{FF2B5EF4-FFF2-40B4-BE49-F238E27FC236}">
                <a16:creationId xmlns:a16="http://schemas.microsoft.com/office/drawing/2014/main" id="{82ACB349-9013-C147-8AD9-9B7D4F381B3D}"/>
              </a:ext>
            </a:extLst>
          </p:cNvPr>
          <p:cNvGrpSpPr/>
          <p:nvPr/>
        </p:nvGrpSpPr>
        <p:grpSpPr>
          <a:xfrm>
            <a:off x="974664" y="1074312"/>
            <a:ext cx="2281500" cy="2941938"/>
            <a:chOff x="560558" y="1700809"/>
            <a:chExt cx="2439098" cy="4363716"/>
          </a:xfrm>
        </p:grpSpPr>
        <p:sp>
          <p:nvSpPr>
            <p:cNvPr id="66" name="Rektangel med rundade hörn 65">
              <a:extLst>
                <a:ext uri="{FF2B5EF4-FFF2-40B4-BE49-F238E27FC236}">
                  <a16:creationId xmlns:a16="http://schemas.microsoft.com/office/drawing/2014/main" id="{E9A5122B-75F9-934E-8281-D30D3EB6A92A}"/>
                </a:ext>
              </a:extLst>
            </p:cNvPr>
            <p:cNvSpPr/>
            <p:nvPr/>
          </p:nvSpPr>
          <p:spPr>
            <a:xfrm>
              <a:off x="560558" y="1779331"/>
              <a:ext cx="2439098" cy="4285194"/>
            </a:xfrm>
            <a:prstGeom prst="roundRect">
              <a:avLst>
                <a:gd name="adj" fmla="val 7166"/>
              </a:avLst>
            </a:prstGeom>
            <a:solidFill>
              <a:schemeClr val="accent2"/>
            </a:solidFill>
          </p:spPr>
          <p:txBody>
            <a:bodyPr wrap="square" lIns="135000" tIns="162000" rIns="135000" bIns="135000" anchor="ctr" anchorCtr="0">
              <a:noAutofit/>
            </a:bodyPr>
            <a:lstStyle/>
            <a:p>
              <a:pPr defTabSz="685800">
                <a:defRPr/>
              </a:pPr>
              <a:endParaRPr lang="sv-SE" sz="1200" kern="0" dirty="0">
                <a:solidFill>
                  <a:schemeClr val="bg1"/>
                </a:solidFill>
                <a:ea typeface="Helvetica Neue LT Pro 87 Heavy Condensed" charset="0"/>
                <a:cs typeface="Helvetica Neue LT Pro 87 Heavy Condensed" charset="0"/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8DC14B95-4FE0-0949-8296-AC263A8929AF}"/>
                </a:ext>
              </a:extLst>
            </p:cNvPr>
            <p:cNvSpPr/>
            <p:nvPr/>
          </p:nvSpPr>
          <p:spPr>
            <a:xfrm>
              <a:off x="560559" y="1700809"/>
              <a:ext cx="2439097" cy="4176462"/>
            </a:xfrm>
            <a:prstGeom prst="rect">
              <a:avLst/>
            </a:prstGeom>
            <a:noFill/>
          </p:spPr>
          <p:txBody>
            <a:bodyPr wrap="square" lIns="135000" tIns="108000" rIns="135000" bIns="135000" anchor="t" anchorCtr="0">
              <a:noAutofit/>
            </a:bodyPr>
            <a:lstStyle/>
            <a:p>
              <a:pPr algn="ctr">
                <a:lnSpc>
                  <a:spcPts val="1500"/>
                </a:lnSpc>
                <a:spcBef>
                  <a:spcPts val="450"/>
                </a:spcBef>
              </a:pPr>
              <a:r>
                <a:rPr lang="sv-SE" sz="1350" b="1" dirty="0">
                  <a:solidFill>
                    <a:schemeClr val="bg1"/>
                  </a:solidFill>
                </a:rPr>
                <a:t>Växande branscher</a:t>
              </a:r>
              <a:endParaRPr lang="sv-SE" sz="1500" b="1" dirty="0">
                <a:solidFill>
                  <a:schemeClr val="bg1"/>
                </a:solidFill>
              </a:endParaRPr>
            </a:p>
            <a:p>
              <a:pPr algn="ctr"/>
              <a:endParaRPr lang="sv-SE" sz="525" dirty="0">
                <a:solidFill>
                  <a:schemeClr val="bg1"/>
                </a:solidFill>
              </a:endParaRP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endParaRPr lang="sv-SE" sz="1050" spc="-38" dirty="0">
                <a:solidFill>
                  <a:schemeClr val="bg1"/>
                </a:solidFill>
                <a:latin typeface="Bisnode Sans" panose="00000500000000000000" pitchFamily="2" charset="0"/>
                <a:ea typeface="Helvetica Neue LT Pro 77 Bold Condensed" charset="0"/>
                <a:cs typeface="Helvetica Neue LT Pro 77 Bold Condensed" charset="0"/>
              </a:endParaRP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IT/Telekom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Företagstjänster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Bygg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Utbildning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Vatten/Avfall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Energi</a:t>
              </a:r>
              <a:endParaRPr lang="sv-SE" sz="1050" spc="-38" dirty="0">
                <a:solidFill>
                  <a:schemeClr val="bg1"/>
                </a:solidFill>
                <a:latin typeface="Bisnode Sans" panose="00000500000000000000" pitchFamily="2" charset="0"/>
                <a:ea typeface="Helvetica Neue LT Pro 77 Bold Condensed" charset="0"/>
                <a:cs typeface="Helvetica Neue LT Pro 77 Bold Condensed" charset="0"/>
              </a:endParaRP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Fastigheter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Okänd bransch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Huvudkontor</a:t>
              </a:r>
            </a:p>
            <a:p>
              <a:pPr marL="9525" defTabSz="685800">
                <a:defRPr/>
              </a:pPr>
              <a:endParaRPr lang="sv-SE" sz="900" spc="-38" dirty="0">
                <a:solidFill>
                  <a:schemeClr val="bg1"/>
                </a:solidFill>
                <a:latin typeface="Bisnode Sans" panose="00000500000000000000" pitchFamily="2" charset="0"/>
                <a:ea typeface="Helvetica Neue LT Pro 77 Bold Condensed" charset="0"/>
                <a:cs typeface="Helvetica Neue LT Pro 77 Bold Condensed" charset="0"/>
              </a:endParaRP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endParaRPr lang="sv-SE" sz="900" spc="-38" dirty="0">
                <a:solidFill>
                  <a:schemeClr val="bg1"/>
                </a:solidFill>
                <a:latin typeface="Bisnode Sans" panose="00000500000000000000" pitchFamily="2" charset="0"/>
                <a:ea typeface="Helvetica Neue LT Pro 77 Bold Condensed" charset="0"/>
                <a:cs typeface="Helvetica Neue LT Pro 77 Bold Condensed" charset="0"/>
              </a:endParaRPr>
            </a:p>
          </p:txBody>
        </p:sp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3BC573C3-B839-4EC7-8DA3-9D5C54D07A43}"/>
              </a:ext>
            </a:extLst>
          </p:cNvPr>
          <p:cNvSpPr txBox="1"/>
          <p:nvPr/>
        </p:nvSpPr>
        <p:spPr>
          <a:xfrm>
            <a:off x="1019668" y="4054463"/>
            <a:ext cx="7204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100904"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bg1"/>
                </a:solidFill>
              </a:rPr>
              <a:t>Vi ser på tillväxten i antal anställda 2015-2020 för alla branscher i Sverige</a:t>
            </a:r>
          </a:p>
          <a:p>
            <a:pPr marL="214313" indent="-214313" defTabSz="100904"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bg1"/>
                </a:solidFill>
              </a:rPr>
              <a:t>Branscher som växer mer än Sverigemedel under perioden (+8,3 %) kategoriseras som ”Växande” sektor</a:t>
            </a:r>
          </a:p>
          <a:p>
            <a:pPr marL="214313" indent="-214313" defTabSz="100904"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bg1"/>
                </a:solidFill>
              </a:rPr>
              <a:t>Branscher som växer, men långsammare än Sverigemedel, ingår i ”Medelväxande”</a:t>
            </a:r>
          </a:p>
          <a:p>
            <a:pPr marL="214313" indent="-214313" defTabSz="100904"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bg1"/>
                </a:solidFill>
              </a:rPr>
              <a:t>Branscher som minskar i anställda ingår i ”krympande”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4B77A1D-1DFF-4150-98E7-001ABE8783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1916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Växande och Krympande branscher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Andel anställda inom respektive sektor 2020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3CA1BCD-2BAC-4F69-9172-E1200B2FADE2}"/>
              </a:ext>
            </a:extLst>
          </p:cNvPr>
          <p:cNvSpPr txBox="1"/>
          <p:nvPr/>
        </p:nvSpPr>
        <p:spPr>
          <a:xfrm>
            <a:off x="431832" y="4127958"/>
            <a:ext cx="7119223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sv-SE" sz="1050" b="1" dirty="0"/>
              <a:t>Kommentar:</a:t>
            </a:r>
          </a:p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sv-SE" sz="1050" dirty="0"/>
              <a:t>Största delen av regionens näringsliv arbetar inom medelväxande branscher. En mindre andel arbetar i växande branscher i jämförelsen med Sverige.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9786104-64FA-4ED8-A935-A13EAF93B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127509"/>
              </p:ext>
            </p:extLst>
          </p:nvPr>
        </p:nvGraphicFramePr>
        <p:xfrm>
          <a:off x="845587" y="1329612"/>
          <a:ext cx="3537341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CBB4F0E2-B9D7-4F0E-A5C8-1A43E1D6186D}"/>
              </a:ext>
            </a:extLst>
          </p:cNvPr>
          <p:cNvCxnSpPr/>
          <p:nvPr/>
        </p:nvCxnSpPr>
        <p:spPr bwMode="gray">
          <a:xfrm>
            <a:off x="4572000" y="1329612"/>
            <a:ext cx="0" cy="264600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6CC0C16-6546-4C6F-9ABE-DF14318753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432051"/>
              </p:ext>
            </p:extLst>
          </p:nvPr>
        </p:nvGraphicFramePr>
        <p:xfrm>
          <a:off x="4587911" y="1329612"/>
          <a:ext cx="3537341" cy="264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36DB3E5-1E5F-4BCC-B1C5-C9EB840A11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7888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Växande och Krympande branscher per kommun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Andel anställda inom respektive sektor 2020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7BF4E9A-16A0-4FCF-BBF5-2206A4D0B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889196"/>
              </p:ext>
            </p:extLst>
          </p:nvPr>
        </p:nvGraphicFramePr>
        <p:xfrm>
          <a:off x="1169622" y="810000"/>
          <a:ext cx="6210000" cy="362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2548EE26-D641-456F-921A-59DFCBB30A6C}"/>
              </a:ext>
            </a:extLst>
          </p:cNvPr>
          <p:cNvSpPr txBox="1"/>
          <p:nvPr/>
        </p:nvSpPr>
        <p:spPr bwMode="gray">
          <a:xfrm>
            <a:off x="1416104" y="4447914"/>
            <a:ext cx="6210000" cy="311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1125" dirty="0"/>
              <a:t>Medelväxande branscher dominerar samtliga kommuner utom i Gislaved, Vetlanda och Gnosjö, i dessa kommuner är krympande branscher störst.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C9A1AAA-479F-4D15-8AED-38B52B38B7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50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620F36-D226-4181-9C30-422889F0607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13147" y="2571750"/>
            <a:ext cx="4158853" cy="36355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726910D-46AA-4D48-B8BF-6854ABC7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2025000"/>
            <a:ext cx="4914000" cy="498598"/>
          </a:xfrm>
        </p:spPr>
        <p:txBody>
          <a:bodyPr/>
          <a:lstStyle/>
          <a:p>
            <a:r>
              <a:rPr lang="sv-SE" dirty="0"/>
              <a:t>Bolagsformer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BF6F329-3380-4468-9F51-E9B3CFDFC5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9E6F85E-3488-45AB-93AB-7E0BD8449D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9402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620F36-D226-4181-9C30-422889F0607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726910D-46AA-4D48-B8BF-6854ABC7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2025000"/>
            <a:ext cx="4914000" cy="498598"/>
          </a:xfrm>
        </p:spPr>
        <p:txBody>
          <a:bodyPr/>
          <a:lstStyle/>
          <a:p>
            <a:r>
              <a:rPr lang="sv-SE" dirty="0"/>
              <a:t>Branschbalans</a:t>
            </a:r>
          </a:p>
        </p:txBody>
      </p:sp>
      <p:pic>
        <p:nvPicPr>
          <p:cNvPr id="6" name="Bildobjekt 5" descr="En digital balans skala som använder cirklar">
            <a:extLst>
              <a:ext uri="{FF2B5EF4-FFF2-40B4-BE49-F238E27FC236}">
                <a16:creationId xmlns:a16="http://schemas.microsoft.com/office/drawing/2014/main" id="{2262120A-B530-4BE8-A872-397D808E7F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944BACA-8CBC-466B-96D8-85700CD829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2647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6443F90-407B-244F-A32D-237B421C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Branschbalans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C97F23-DF35-4A0C-9324-D6D8C76FB4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Tre sektorer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84A5D9D-7AAB-D54F-9A37-B60735FD0241}"/>
              </a:ext>
            </a:extLst>
          </p:cNvPr>
          <p:cNvSpPr txBox="1"/>
          <p:nvPr/>
        </p:nvSpPr>
        <p:spPr bwMode="gray">
          <a:xfrm>
            <a:off x="716507" y="665328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sv-SE" sz="45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3FD6A4AB-07C6-C040-8E4E-2D1CBCDB228E}"/>
              </a:ext>
            </a:extLst>
          </p:cNvPr>
          <p:cNvGrpSpPr/>
          <p:nvPr/>
        </p:nvGrpSpPr>
        <p:grpSpPr>
          <a:xfrm>
            <a:off x="6084168" y="1260320"/>
            <a:ext cx="2281500" cy="3243932"/>
            <a:chOff x="560558" y="1700809"/>
            <a:chExt cx="2439098" cy="4325243"/>
          </a:xfrm>
        </p:grpSpPr>
        <p:sp>
          <p:nvSpPr>
            <p:cNvPr id="43" name="Rektangel med rundade hörn 42">
              <a:extLst>
                <a:ext uri="{FF2B5EF4-FFF2-40B4-BE49-F238E27FC236}">
                  <a16:creationId xmlns:a16="http://schemas.microsoft.com/office/drawing/2014/main" id="{DFCF2DF5-97AD-624B-AC6A-ADEA698DC270}"/>
                </a:ext>
              </a:extLst>
            </p:cNvPr>
            <p:cNvSpPr/>
            <p:nvPr/>
          </p:nvSpPr>
          <p:spPr>
            <a:xfrm>
              <a:off x="560558" y="1706052"/>
              <a:ext cx="2439098" cy="4320000"/>
            </a:xfrm>
            <a:prstGeom prst="roundRect">
              <a:avLst>
                <a:gd name="adj" fmla="val 7166"/>
              </a:avLst>
            </a:prstGeom>
            <a:solidFill>
              <a:schemeClr val="accent4"/>
            </a:solidFill>
          </p:spPr>
          <p:txBody>
            <a:bodyPr wrap="square" lIns="135000" tIns="135000" rIns="135000" bIns="135000" anchor="ctr" anchorCtr="0">
              <a:noAutofit/>
            </a:bodyPr>
            <a:lstStyle/>
            <a:p>
              <a:pPr defTabSz="685800">
                <a:defRPr/>
              </a:pPr>
              <a:endParaRPr lang="sv-SE" sz="1200" kern="0">
                <a:solidFill>
                  <a:schemeClr val="bg1"/>
                </a:solidFill>
                <a:ea typeface="Helvetica Neue LT Pro 87 Heavy Condensed" charset="0"/>
                <a:cs typeface="Helvetica Neue LT Pro 87 Heavy Condensed" charset="0"/>
              </a:endParaRPr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82AF3F98-69EB-EF42-9D5A-DE0AF8FB9CA2}"/>
                </a:ext>
              </a:extLst>
            </p:cNvPr>
            <p:cNvSpPr/>
            <p:nvPr/>
          </p:nvSpPr>
          <p:spPr>
            <a:xfrm>
              <a:off x="560559" y="1700809"/>
              <a:ext cx="2439097" cy="4176462"/>
            </a:xfrm>
            <a:prstGeom prst="rect">
              <a:avLst/>
            </a:prstGeom>
            <a:noFill/>
          </p:spPr>
          <p:txBody>
            <a:bodyPr wrap="square" lIns="135000" tIns="135000" rIns="135000" bIns="135000" anchor="t" anchorCtr="0">
              <a:noAutofit/>
            </a:bodyPr>
            <a:lstStyle/>
            <a:p>
              <a:pPr algn="ctr"/>
              <a:r>
                <a:rPr lang="sv-SE" sz="1350" b="1" dirty="0">
                  <a:solidFill>
                    <a:schemeClr val="bg1"/>
                  </a:solidFill>
                </a:rPr>
                <a:t>Ortstjänster</a:t>
              </a:r>
            </a:p>
            <a:p>
              <a:pPr algn="ctr"/>
              <a:r>
                <a:rPr lang="sv-SE" sz="1350" b="1" dirty="0">
                  <a:solidFill>
                    <a:schemeClr val="bg1"/>
                  </a:solidFill>
                  <a:cs typeface="Arial" pitchFamily="34" charset="0"/>
                </a:rPr>
                <a:t>Branscher som skapar attraktivitet att bo i regionen/kommunen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Besöksnäring, Event &amp; Sport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Detaljhandel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Energi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Fastigheter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Föreningar, intressebevakning, bibliotek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Hälsa &amp; sjukvård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Offentlig förvaltning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Omsorgsverksamhet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Utbildning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Vatten, avfall, återvinning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Individinriktade privata tjänster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5C24B9A1-910C-334A-B5F9-25EFF88CF5A8}"/>
              </a:ext>
            </a:extLst>
          </p:cNvPr>
          <p:cNvGrpSpPr/>
          <p:nvPr/>
        </p:nvGrpSpPr>
        <p:grpSpPr>
          <a:xfrm>
            <a:off x="3599892" y="1260319"/>
            <a:ext cx="2281500" cy="3240000"/>
            <a:chOff x="8688288" y="1700809"/>
            <a:chExt cx="2439098" cy="3928591"/>
          </a:xfrm>
        </p:grpSpPr>
        <p:sp>
          <p:nvSpPr>
            <p:cNvPr id="61" name="Rektangel med rundade hörn 60">
              <a:extLst>
                <a:ext uri="{FF2B5EF4-FFF2-40B4-BE49-F238E27FC236}">
                  <a16:creationId xmlns:a16="http://schemas.microsoft.com/office/drawing/2014/main" id="{D97F8F19-1018-D142-AD53-3825F95A3D99}"/>
                </a:ext>
              </a:extLst>
            </p:cNvPr>
            <p:cNvSpPr/>
            <p:nvPr/>
          </p:nvSpPr>
          <p:spPr>
            <a:xfrm>
              <a:off x="8688288" y="1706053"/>
              <a:ext cx="2439098" cy="3923347"/>
            </a:xfrm>
            <a:prstGeom prst="roundRect">
              <a:avLst>
                <a:gd name="adj" fmla="val 7166"/>
              </a:avLst>
            </a:prstGeom>
            <a:solidFill>
              <a:schemeClr val="accent3"/>
            </a:solidFill>
          </p:spPr>
          <p:txBody>
            <a:bodyPr wrap="square" lIns="135000" tIns="135000" rIns="135000" bIns="135000" anchor="ctr" anchorCtr="0">
              <a:noAutofit/>
            </a:bodyPr>
            <a:lstStyle/>
            <a:p>
              <a:pPr defTabSz="685800">
                <a:defRPr/>
              </a:pPr>
              <a:endParaRPr lang="sv-SE" sz="1200" kern="0">
                <a:solidFill>
                  <a:schemeClr val="bg1"/>
                </a:solidFill>
                <a:ea typeface="Helvetica Neue LT Pro 87 Heavy Condensed" charset="0"/>
                <a:cs typeface="Helvetica Neue LT Pro 87 Heavy Condensed" charset="0"/>
              </a:endParaRP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84CDF20D-14E9-4642-B2D2-7E38820FBBA8}"/>
                </a:ext>
              </a:extLst>
            </p:cNvPr>
            <p:cNvSpPr/>
            <p:nvPr/>
          </p:nvSpPr>
          <p:spPr>
            <a:xfrm>
              <a:off x="8688289" y="1700809"/>
              <a:ext cx="2439097" cy="3928591"/>
            </a:xfrm>
            <a:prstGeom prst="rect">
              <a:avLst/>
            </a:prstGeom>
            <a:noFill/>
          </p:spPr>
          <p:txBody>
            <a:bodyPr wrap="square" lIns="135000" tIns="135000" rIns="135000" bIns="135000" anchor="t" anchorCtr="0">
              <a:noAutofit/>
            </a:bodyPr>
            <a:lstStyle/>
            <a:p>
              <a:pPr algn="ctr"/>
              <a:r>
                <a:rPr lang="sv-SE" sz="1350" b="1" dirty="0">
                  <a:solidFill>
                    <a:schemeClr val="bg1"/>
                  </a:solidFill>
                </a:rPr>
                <a:t>Företagsstöd</a:t>
              </a:r>
            </a:p>
            <a:p>
              <a:pPr algn="ctr"/>
              <a:r>
                <a:rPr lang="sv-SE" sz="1350" b="1" dirty="0">
                  <a:solidFill>
                    <a:schemeClr val="bg1"/>
                  </a:solidFill>
                  <a:cs typeface="Arial" pitchFamily="34" charset="0"/>
                </a:rPr>
                <a:t>Branscher som </a:t>
              </a:r>
              <a:r>
                <a:rPr lang="sv-SE" sz="1350" b="1" dirty="0" err="1">
                  <a:solidFill>
                    <a:schemeClr val="bg1"/>
                  </a:solidFill>
                  <a:cs typeface="Arial" pitchFamily="34" charset="0"/>
                </a:rPr>
                <a:t>bl.a</a:t>
              </a:r>
              <a:r>
                <a:rPr lang="sv-SE" sz="1350" b="1" dirty="0">
                  <a:solidFill>
                    <a:schemeClr val="bg1"/>
                  </a:solidFill>
                  <a:cs typeface="Arial" pitchFamily="34" charset="0"/>
                </a:rPr>
                <a:t> stödjer den tillverkande sektorn</a:t>
              </a:r>
            </a:p>
            <a:p>
              <a:endParaRPr lang="sv-SE" sz="1350" b="1" dirty="0">
                <a:cs typeface="Arial" pitchFamily="34" charset="0"/>
              </a:endParaRP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 err="1">
                  <a:solidFill>
                    <a:schemeClr val="bg1"/>
                  </a:solidFill>
                  <a:latin typeface="Bisnode Sans" panose="00000500000000000000" pitchFamily="2" charset="0"/>
                </a:rPr>
                <a:t>Creative</a:t>
              </a: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/Copyright </a:t>
              </a:r>
              <a:r>
                <a:rPr lang="sv-SE" sz="1050" kern="0" spc="-38" dirty="0" err="1">
                  <a:solidFill>
                    <a:schemeClr val="bg1"/>
                  </a:solidFill>
                  <a:latin typeface="Bisnode Sans" panose="00000500000000000000" pitchFamily="2" charset="0"/>
                </a:rPr>
                <a:t>Industries</a:t>
              </a:r>
              <a:endParaRPr lang="sv-SE" sz="1050" kern="0" spc="-38" dirty="0">
                <a:solidFill>
                  <a:schemeClr val="bg1"/>
                </a:solidFill>
                <a:latin typeface="Bisnode Sans" panose="00000500000000000000" pitchFamily="2" charset="0"/>
              </a:endParaRP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Finans och Försäkring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Företagstjänster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Huvudkontor och Holding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IT/Telekom utom tillverkning elektronik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Logistik</a:t>
              </a:r>
            </a:p>
            <a:p>
              <a:pPr marL="128588" indent="-128588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</a:rPr>
                <a:t>Okänd bransch</a:t>
              </a:r>
              <a:endParaRPr lang="sv-SE" sz="900" kern="0" spc="-38" dirty="0">
                <a:solidFill>
                  <a:schemeClr val="bg1"/>
                </a:solidFill>
                <a:latin typeface="Bisnode Sans" panose="00000500000000000000" pitchFamily="2" charset="0"/>
              </a:endParaRPr>
            </a:p>
          </p:txBody>
        </p:sp>
      </p:grpSp>
      <p:grpSp>
        <p:nvGrpSpPr>
          <p:cNvPr id="65" name="Grupp 64">
            <a:extLst>
              <a:ext uri="{FF2B5EF4-FFF2-40B4-BE49-F238E27FC236}">
                <a16:creationId xmlns:a16="http://schemas.microsoft.com/office/drawing/2014/main" id="{82ACB349-9013-C147-8AD9-9B7D4F381B3D}"/>
              </a:ext>
            </a:extLst>
          </p:cNvPr>
          <p:cNvGrpSpPr/>
          <p:nvPr/>
        </p:nvGrpSpPr>
        <p:grpSpPr>
          <a:xfrm>
            <a:off x="1115615" y="1274125"/>
            <a:ext cx="2281500" cy="3243932"/>
            <a:chOff x="560558" y="1700809"/>
            <a:chExt cx="2439098" cy="4325243"/>
          </a:xfrm>
        </p:grpSpPr>
        <p:sp>
          <p:nvSpPr>
            <p:cNvPr id="66" name="Rektangel med rundade hörn 65">
              <a:extLst>
                <a:ext uri="{FF2B5EF4-FFF2-40B4-BE49-F238E27FC236}">
                  <a16:creationId xmlns:a16="http://schemas.microsoft.com/office/drawing/2014/main" id="{E9A5122B-75F9-934E-8281-D30D3EB6A92A}"/>
                </a:ext>
              </a:extLst>
            </p:cNvPr>
            <p:cNvSpPr/>
            <p:nvPr/>
          </p:nvSpPr>
          <p:spPr>
            <a:xfrm>
              <a:off x="560558" y="1706052"/>
              <a:ext cx="2439098" cy="4320000"/>
            </a:xfrm>
            <a:prstGeom prst="roundRect">
              <a:avLst>
                <a:gd name="adj" fmla="val 7166"/>
              </a:avLst>
            </a:prstGeom>
            <a:solidFill>
              <a:schemeClr val="accent2"/>
            </a:solidFill>
          </p:spPr>
          <p:txBody>
            <a:bodyPr wrap="square" lIns="135000" tIns="135000" rIns="135000" bIns="135000" anchor="ctr" anchorCtr="0">
              <a:noAutofit/>
            </a:bodyPr>
            <a:lstStyle/>
            <a:p>
              <a:pPr defTabSz="685800">
                <a:defRPr/>
              </a:pPr>
              <a:endParaRPr lang="sv-SE" sz="1200" kern="0">
                <a:solidFill>
                  <a:schemeClr val="bg1"/>
                </a:solidFill>
                <a:ea typeface="Helvetica Neue LT Pro 87 Heavy Condensed" charset="0"/>
                <a:cs typeface="Helvetica Neue LT Pro 87 Heavy Condensed" charset="0"/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8DC14B95-4FE0-0949-8296-AC263A8929AF}"/>
                </a:ext>
              </a:extLst>
            </p:cNvPr>
            <p:cNvSpPr/>
            <p:nvPr/>
          </p:nvSpPr>
          <p:spPr>
            <a:xfrm>
              <a:off x="560559" y="1700809"/>
              <a:ext cx="2439097" cy="4176462"/>
            </a:xfrm>
            <a:prstGeom prst="rect">
              <a:avLst/>
            </a:prstGeom>
            <a:noFill/>
          </p:spPr>
          <p:txBody>
            <a:bodyPr wrap="square" lIns="135000" tIns="135000" rIns="135000" bIns="135000" anchor="t" anchorCtr="0">
              <a:noAutofit/>
            </a:bodyPr>
            <a:lstStyle/>
            <a:p>
              <a:pPr algn="ctr"/>
              <a:r>
                <a:rPr lang="sv-SE" sz="1350" b="1" dirty="0">
                  <a:solidFill>
                    <a:schemeClr val="bg1"/>
                  </a:solidFill>
                </a:rPr>
                <a:t>Tillverkande</a:t>
              </a:r>
              <a:endParaRPr lang="sv-SE" sz="1500" b="1" dirty="0">
                <a:solidFill>
                  <a:schemeClr val="bg1"/>
                </a:solidFill>
              </a:endParaRPr>
            </a:p>
            <a:p>
              <a:pPr algn="ctr"/>
              <a:r>
                <a:rPr lang="sv-SE" sz="1350" b="1" dirty="0">
                  <a:solidFill>
                    <a:schemeClr val="bg1"/>
                  </a:solidFill>
                  <a:cs typeface="Arial" pitchFamily="34" charset="0"/>
                </a:rPr>
                <a:t>Branscher som är basen för näringslivet</a:t>
              </a:r>
            </a:p>
            <a:p>
              <a:pPr algn="ctr"/>
              <a:endParaRPr lang="sv-SE" sz="1200" dirty="0">
                <a:solidFill>
                  <a:schemeClr val="bg1"/>
                </a:solidFill>
              </a:endParaRP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Bioteknik och läkemedel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Byggnadsindustri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Lantbruk, skogsbruk, fiske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Livsmedel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Pappers/Massaindustri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Parti- och agenturhandel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Stål/Metallindustri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Textilindustri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Tillverkning elektronik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Trä/Möbelindustri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Verkstad och Fordon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sv-SE" sz="1050" kern="0" spc="-38" dirty="0">
                  <a:solidFill>
                    <a:schemeClr val="bg1"/>
                  </a:solidFill>
                  <a:latin typeface="Bisnode Sans" panose="00000500000000000000" pitchFamily="2" charset="0"/>
                  <a:ea typeface="Helvetica Neue LT Pro 77 Bold Condensed" charset="0"/>
                  <a:cs typeface="Helvetica Neue LT Pro 77 Bold Condensed" charset="0"/>
                </a:rPr>
                <a:t>Övrig Tillverkning och Utvinning</a:t>
              </a:r>
            </a:p>
            <a:p>
              <a:pPr marL="138113" indent="-128588" defTabSz="685800">
                <a:buFont typeface="Arial" panose="020B0604020202020204" pitchFamily="34" charset="0"/>
                <a:buChar char="•"/>
                <a:defRPr/>
              </a:pPr>
              <a:endParaRPr lang="sv-SE" sz="900" spc="-38" dirty="0">
                <a:solidFill>
                  <a:schemeClr val="bg1"/>
                </a:solidFill>
                <a:latin typeface="Bisnode Sans" panose="00000500000000000000" pitchFamily="2" charset="0"/>
                <a:ea typeface="Helvetica Neue LT Pro 77 Bold Condensed" charset="0"/>
                <a:cs typeface="Helvetica Neue LT Pro 77 Bold Condensed" charset="0"/>
              </a:endParaRPr>
            </a:p>
          </p:txBody>
        </p:sp>
      </p:grp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1BE6ECD9-E1C1-443A-A20F-4D9795EC2A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32394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Branschbalans; Olika typer av kommuner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Fördelning av anställda i de olika sektorerna – exempelbild på olika fördelningar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CA2FFC7-A95C-47AA-A57E-CCD2F570F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180826"/>
              </p:ext>
            </p:extLst>
          </p:nvPr>
        </p:nvGraphicFramePr>
        <p:xfrm>
          <a:off x="4642800" y="1259522"/>
          <a:ext cx="3845216" cy="343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D321C0A-A7C4-4805-91D9-694D54708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592489"/>
              </p:ext>
            </p:extLst>
          </p:nvPr>
        </p:nvGraphicFramePr>
        <p:xfrm>
          <a:off x="446032" y="1329612"/>
          <a:ext cx="3865089" cy="343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FBACD4F4-6B5A-4531-BF87-0B333162000E}"/>
              </a:ext>
            </a:extLst>
          </p:cNvPr>
          <p:cNvCxnSpPr/>
          <p:nvPr/>
        </p:nvCxnSpPr>
        <p:spPr bwMode="gray">
          <a:xfrm>
            <a:off x="4572000" y="1437624"/>
            <a:ext cx="0" cy="3078342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BD0BCB8-338A-4B0D-8D50-80F670E0C2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11194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Branschbalans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Andel anställda inom respektive sektor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A6C96B3-E8B1-4775-BAC2-78C25280CC76}"/>
              </a:ext>
            </a:extLst>
          </p:cNvPr>
          <p:cNvSpPr txBox="1"/>
          <p:nvPr/>
        </p:nvSpPr>
        <p:spPr>
          <a:xfrm>
            <a:off x="810665" y="3890733"/>
            <a:ext cx="7119223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sv-SE" sz="1050" b="1" dirty="0"/>
              <a:t>Kommentar:</a:t>
            </a:r>
            <a:endParaRPr lang="sv-SE" sz="1050" dirty="0"/>
          </a:p>
          <a:p>
            <a:pPr marL="214313" indent="-214313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sv-SE" sz="1050" dirty="0"/>
              <a:t>Region Jönköpings branschbalans har en övervikt inom Tillverkande sektor som minskar något under tidsperioden.</a:t>
            </a:r>
          </a:p>
          <a:p>
            <a:pPr marL="214313" indent="-214313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sv-SE" sz="1050" dirty="0"/>
              <a:t>God tillväxtpotential i Företagsstöd och Ortstjänster.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CAD4E74-BA24-4A34-9EB8-3F86813A1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20851"/>
              </p:ext>
            </p:extLst>
          </p:nvPr>
        </p:nvGraphicFramePr>
        <p:xfrm>
          <a:off x="4750925" y="917827"/>
          <a:ext cx="3408036" cy="276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1E819D48-515A-437A-93AD-0BEE387EF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560044"/>
              </p:ext>
            </p:extLst>
          </p:nvPr>
        </p:nvGraphicFramePr>
        <p:xfrm>
          <a:off x="735503" y="890352"/>
          <a:ext cx="3518540" cy="282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909F1B09-54A1-4ABA-9593-243021A3F60C}"/>
              </a:ext>
            </a:extLst>
          </p:cNvPr>
          <p:cNvCxnSpPr/>
          <p:nvPr/>
        </p:nvCxnSpPr>
        <p:spPr bwMode="gray">
          <a:xfrm>
            <a:off x="4572000" y="945304"/>
            <a:ext cx="0" cy="264600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364CF37-772B-471E-9848-76B81F1506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67149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Branschbalans nya företag (0-3 år)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Andel anställda inom respektive sektor för nya företag 2020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A6C96B3-E8B1-4775-BAC2-78C25280CC76}"/>
              </a:ext>
            </a:extLst>
          </p:cNvPr>
          <p:cNvSpPr txBox="1"/>
          <p:nvPr/>
        </p:nvSpPr>
        <p:spPr>
          <a:xfrm>
            <a:off x="750915" y="4370737"/>
            <a:ext cx="7119223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sv-SE" sz="1050" b="1" dirty="0"/>
              <a:t>Kommentar: </a:t>
            </a:r>
            <a:r>
              <a:rPr lang="sv-SE" sz="1050" dirty="0"/>
              <a:t>Bland de nystartade företagen finns det flest anställda inom Tillverkande sektor. 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1E819D48-515A-437A-93AD-0BEE387EF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653667"/>
              </p:ext>
            </p:extLst>
          </p:nvPr>
        </p:nvGraphicFramePr>
        <p:xfrm>
          <a:off x="2249743" y="1122794"/>
          <a:ext cx="4229114" cy="312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DAC8E6A-7A32-4430-8BE0-29BAEA4D6B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51374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D924DA-97A9-4EA2-9BAA-190924B8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00" y="322240"/>
            <a:ext cx="8316000" cy="290849"/>
          </a:xfrm>
        </p:spPr>
        <p:txBody>
          <a:bodyPr/>
          <a:lstStyle/>
          <a:p>
            <a:r>
              <a:rPr lang="sv-SE" dirty="0"/>
              <a:t>Branschbalans - Kommuner i Region Jönköping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D68C74-D794-4C22-B0AA-1E0A300328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100" y="613089"/>
            <a:ext cx="8316000" cy="272091"/>
          </a:xfrm>
        </p:spPr>
        <p:txBody>
          <a:bodyPr/>
          <a:lstStyle/>
          <a:p>
            <a:r>
              <a:rPr lang="sv-SE" dirty="0"/>
              <a:t>Andel anställda inom respektive sektor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5816DE-E8CB-4E9F-9DAC-E380CB7B3C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957437"/>
              </p:ext>
            </p:extLst>
          </p:nvPr>
        </p:nvGraphicFramePr>
        <p:xfrm>
          <a:off x="1456053" y="764550"/>
          <a:ext cx="621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2EF71D9-BEA2-454F-B12A-956666E13556}"/>
              </a:ext>
            </a:extLst>
          </p:cNvPr>
          <p:cNvSpPr txBox="1"/>
          <p:nvPr/>
        </p:nvSpPr>
        <p:spPr bwMode="gray">
          <a:xfrm>
            <a:off x="2525120" y="4595558"/>
            <a:ext cx="4584517" cy="155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1125" dirty="0"/>
              <a:t>Inom regionen är den tillverkande sektorn dominerande i samtliga kommuner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AD90A3-5C87-47E2-ABA7-73BDB4E438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4377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620F36-D226-4181-9C30-422889F0607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726910D-46AA-4D48-B8BF-6854ABC7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1526402"/>
            <a:ext cx="4914000" cy="997196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Storleks- &amp; Åldersklasser</a:t>
            </a:r>
          </a:p>
        </p:txBody>
      </p:sp>
      <p:pic>
        <p:nvPicPr>
          <p:cNvPr id="5" name="Bildobjekt 4" descr="Rött AD Gree stapeldiagram och tal ovanför staden Horisont">
            <a:extLst>
              <a:ext uri="{FF2B5EF4-FFF2-40B4-BE49-F238E27FC236}">
                <a16:creationId xmlns:a16="http://schemas.microsoft.com/office/drawing/2014/main" id="{F504F9A2-057D-47C6-B8B8-52CD1FC04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31283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anställda i de olika storleksklasserna 2020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8D68A328-C017-4103-BA1F-D0AC753DC1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Arbetsställestorlek</a:t>
            </a:r>
          </a:p>
        </p:txBody>
      </p:sp>
      <p:graphicFrame>
        <p:nvGraphicFramePr>
          <p:cNvPr id="9" name="Diagram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01360"/>
              </p:ext>
            </p:extLst>
          </p:nvPr>
        </p:nvGraphicFramePr>
        <p:xfrm>
          <a:off x="305526" y="1148500"/>
          <a:ext cx="5791159" cy="315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ruta 1"/>
          <p:cNvSpPr txBox="1"/>
          <p:nvPr/>
        </p:nvSpPr>
        <p:spPr>
          <a:xfrm>
            <a:off x="218536" y="4522676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825" dirty="0">
                <a:solidFill>
                  <a:srgbClr val="000000"/>
                </a:solidFill>
                <a:latin typeface="Calibri"/>
              </a:rPr>
              <a:t>Not: Baserat på arbetsställen</a:t>
            </a:r>
          </a:p>
        </p:txBody>
      </p:sp>
      <p:sp>
        <p:nvSpPr>
          <p:cNvPr id="17" name="textruta 1">
            <a:extLst>
              <a:ext uri="{FF2B5EF4-FFF2-40B4-BE49-F238E27FC236}">
                <a16:creationId xmlns:a16="http://schemas.microsoft.com/office/drawing/2014/main" id="{DEF4C946-24AD-4F30-B755-D7B1F7BA7D98}"/>
              </a:ext>
            </a:extLst>
          </p:cNvPr>
          <p:cNvSpPr txBox="1"/>
          <p:nvPr/>
        </p:nvSpPr>
        <p:spPr bwMode="gray">
          <a:xfrm rot="16200000">
            <a:off x="597167" y="3587554"/>
            <a:ext cx="53001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1200" b="1" dirty="0">
                <a:solidFill>
                  <a:schemeClr val="bg1"/>
                </a:solidFill>
              </a:rPr>
              <a:t>Sverige</a:t>
            </a:r>
            <a:endParaRPr lang="sv-S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39521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inom olika storleksklasser, 2015-2020</a:t>
            </a:r>
          </a:p>
        </p:txBody>
      </p:sp>
      <p:sp>
        <p:nvSpPr>
          <p:cNvPr id="26" name="Platshållare för text 4">
            <a:extLst>
              <a:ext uri="{FF2B5EF4-FFF2-40B4-BE49-F238E27FC236}">
                <a16:creationId xmlns:a16="http://schemas.microsoft.com/office/drawing/2014/main" id="{282F706B-80B9-49E0-821A-E7C3D933B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Arbetsställestorlek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28196"/>
              </p:ext>
            </p:extLst>
          </p:nvPr>
        </p:nvGraphicFramePr>
        <p:xfrm>
          <a:off x="413100" y="775603"/>
          <a:ext cx="6296355" cy="374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/>
          <p:cNvSpPr txBox="1"/>
          <p:nvPr/>
        </p:nvSpPr>
        <p:spPr>
          <a:xfrm rot="16200000">
            <a:off x="-106751" y="1154534"/>
            <a:ext cx="758155" cy="244160"/>
          </a:xfrm>
          <a:prstGeom prst="rect">
            <a:avLst/>
          </a:prstGeom>
        </p:spPr>
        <p:txBody>
          <a:bodyPr wrap="non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endParaRPr lang="sv-SE" sz="10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ruta 1"/>
          <p:cNvSpPr txBox="1"/>
          <p:nvPr/>
        </p:nvSpPr>
        <p:spPr>
          <a:xfrm>
            <a:off x="218536" y="4522676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825" dirty="0">
                <a:solidFill>
                  <a:srgbClr val="000000"/>
                </a:solidFill>
                <a:latin typeface="Calibri"/>
              </a:rPr>
              <a:t>Not: Baserat på arbetsställen</a:t>
            </a:r>
          </a:p>
        </p:txBody>
      </p:sp>
      <p:sp>
        <p:nvSpPr>
          <p:cNvPr id="20" name="textruta 1">
            <a:extLst>
              <a:ext uri="{FF2B5EF4-FFF2-40B4-BE49-F238E27FC236}">
                <a16:creationId xmlns:a16="http://schemas.microsoft.com/office/drawing/2014/main" id="{B11462E8-6578-4599-A124-88FFA1010A73}"/>
              </a:ext>
            </a:extLst>
          </p:cNvPr>
          <p:cNvSpPr txBox="1"/>
          <p:nvPr/>
        </p:nvSpPr>
        <p:spPr>
          <a:xfrm rot="16200000">
            <a:off x="5605877" y="2455895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825" dirty="0">
                <a:solidFill>
                  <a:schemeClr val="bg1"/>
                </a:solidFill>
                <a:latin typeface="Calibri"/>
              </a:rPr>
              <a:t>2018</a:t>
            </a:r>
          </a:p>
        </p:txBody>
      </p:sp>
      <p:sp>
        <p:nvSpPr>
          <p:cNvPr id="21" name="textruta 1">
            <a:extLst>
              <a:ext uri="{FF2B5EF4-FFF2-40B4-BE49-F238E27FC236}">
                <a16:creationId xmlns:a16="http://schemas.microsoft.com/office/drawing/2014/main" id="{08C234BA-AF0D-4A67-ABC8-EBDC084A481D}"/>
              </a:ext>
            </a:extLst>
          </p:cNvPr>
          <p:cNvSpPr txBox="1"/>
          <p:nvPr/>
        </p:nvSpPr>
        <p:spPr>
          <a:xfrm rot="16200000">
            <a:off x="5764570" y="2396504"/>
            <a:ext cx="307429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825" dirty="0">
                <a:solidFill>
                  <a:schemeClr val="bg1"/>
                </a:solidFill>
                <a:latin typeface="Calibri"/>
              </a:rPr>
              <a:t>2019</a:t>
            </a:r>
          </a:p>
        </p:txBody>
      </p:sp>
      <p:sp>
        <p:nvSpPr>
          <p:cNvPr id="22" name="textruta 1">
            <a:extLst>
              <a:ext uri="{FF2B5EF4-FFF2-40B4-BE49-F238E27FC236}">
                <a16:creationId xmlns:a16="http://schemas.microsoft.com/office/drawing/2014/main" id="{5AEDABAF-CF12-4BD6-9230-7A18861DF259}"/>
              </a:ext>
            </a:extLst>
          </p:cNvPr>
          <p:cNvSpPr txBox="1"/>
          <p:nvPr/>
        </p:nvSpPr>
        <p:spPr>
          <a:xfrm rot="16200000">
            <a:off x="5013648" y="2852722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825" dirty="0">
                <a:solidFill>
                  <a:schemeClr val="bg1"/>
                </a:solidFill>
                <a:latin typeface="Calibri"/>
              </a:rPr>
              <a:t>2014</a:t>
            </a:r>
          </a:p>
        </p:txBody>
      </p:sp>
      <p:sp>
        <p:nvSpPr>
          <p:cNvPr id="23" name="textruta 1">
            <a:extLst>
              <a:ext uri="{FF2B5EF4-FFF2-40B4-BE49-F238E27FC236}">
                <a16:creationId xmlns:a16="http://schemas.microsoft.com/office/drawing/2014/main" id="{D075775B-7386-40CF-A2AC-3138656E9EE1}"/>
              </a:ext>
            </a:extLst>
          </p:cNvPr>
          <p:cNvSpPr txBox="1"/>
          <p:nvPr/>
        </p:nvSpPr>
        <p:spPr>
          <a:xfrm rot="16200000">
            <a:off x="5162010" y="2852937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825" dirty="0">
                <a:solidFill>
                  <a:schemeClr val="bg1"/>
                </a:solidFill>
                <a:latin typeface="Calibri"/>
              </a:rPr>
              <a:t>2015</a:t>
            </a:r>
          </a:p>
        </p:txBody>
      </p:sp>
      <p:sp>
        <p:nvSpPr>
          <p:cNvPr id="24" name="textruta 1">
            <a:extLst>
              <a:ext uri="{FF2B5EF4-FFF2-40B4-BE49-F238E27FC236}">
                <a16:creationId xmlns:a16="http://schemas.microsoft.com/office/drawing/2014/main" id="{F61DFFD7-AF66-4EB7-9F7A-2E2B9CE6E585}"/>
              </a:ext>
            </a:extLst>
          </p:cNvPr>
          <p:cNvSpPr txBox="1"/>
          <p:nvPr/>
        </p:nvSpPr>
        <p:spPr>
          <a:xfrm rot="16200000">
            <a:off x="5314654" y="2703933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825" dirty="0">
                <a:solidFill>
                  <a:schemeClr val="bg1"/>
                </a:solidFill>
                <a:latin typeface="Calibri"/>
              </a:rPr>
              <a:t>2016</a:t>
            </a:r>
          </a:p>
        </p:txBody>
      </p:sp>
      <p:sp>
        <p:nvSpPr>
          <p:cNvPr id="25" name="textruta 1">
            <a:extLst>
              <a:ext uri="{FF2B5EF4-FFF2-40B4-BE49-F238E27FC236}">
                <a16:creationId xmlns:a16="http://schemas.microsoft.com/office/drawing/2014/main" id="{F69D157F-B1E6-42F2-9B85-DFD443338EE5}"/>
              </a:ext>
            </a:extLst>
          </p:cNvPr>
          <p:cNvSpPr txBox="1"/>
          <p:nvPr/>
        </p:nvSpPr>
        <p:spPr>
          <a:xfrm rot="16200000">
            <a:off x="5463242" y="2609610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825" dirty="0">
                <a:solidFill>
                  <a:schemeClr val="bg1"/>
                </a:solidFill>
                <a:latin typeface="Calibri"/>
              </a:rPr>
              <a:t>2017</a:t>
            </a:r>
          </a:p>
        </p:txBody>
      </p:sp>
      <p:sp>
        <p:nvSpPr>
          <p:cNvPr id="27" name="textruta 1">
            <a:extLst>
              <a:ext uri="{FF2B5EF4-FFF2-40B4-BE49-F238E27FC236}">
                <a16:creationId xmlns:a16="http://schemas.microsoft.com/office/drawing/2014/main" id="{ABBE3B46-FF81-40CC-9535-FC730EE41C4B}"/>
              </a:ext>
            </a:extLst>
          </p:cNvPr>
          <p:cNvSpPr txBox="1"/>
          <p:nvPr/>
        </p:nvSpPr>
        <p:spPr>
          <a:xfrm rot="16200000">
            <a:off x="1334221" y="3341119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2018</a:t>
            </a:r>
          </a:p>
        </p:txBody>
      </p:sp>
      <p:sp>
        <p:nvSpPr>
          <p:cNvPr id="28" name="textruta 1">
            <a:extLst>
              <a:ext uri="{FF2B5EF4-FFF2-40B4-BE49-F238E27FC236}">
                <a16:creationId xmlns:a16="http://schemas.microsoft.com/office/drawing/2014/main" id="{36EE0CA5-2C53-4FC0-9D94-B046A10F6602}"/>
              </a:ext>
            </a:extLst>
          </p:cNvPr>
          <p:cNvSpPr txBox="1"/>
          <p:nvPr/>
        </p:nvSpPr>
        <p:spPr>
          <a:xfrm rot="16200000">
            <a:off x="1606123" y="3333340"/>
            <a:ext cx="307429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2020</a:t>
            </a:r>
          </a:p>
          <a:p>
            <a:pPr defTabSz="914378">
              <a:defRPr/>
            </a:pPr>
            <a:endParaRPr lang="sv-SE" sz="9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9" name="textruta 1">
            <a:extLst>
              <a:ext uri="{FF2B5EF4-FFF2-40B4-BE49-F238E27FC236}">
                <a16:creationId xmlns:a16="http://schemas.microsoft.com/office/drawing/2014/main" id="{D71C44FE-4518-4773-B4B0-D04541CF77BE}"/>
              </a:ext>
            </a:extLst>
          </p:cNvPr>
          <p:cNvSpPr txBox="1"/>
          <p:nvPr/>
        </p:nvSpPr>
        <p:spPr>
          <a:xfrm rot="16200000">
            <a:off x="1470173" y="3342392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2019</a:t>
            </a:r>
          </a:p>
        </p:txBody>
      </p:sp>
      <p:sp>
        <p:nvSpPr>
          <p:cNvPr id="30" name="textruta 1">
            <a:extLst>
              <a:ext uri="{FF2B5EF4-FFF2-40B4-BE49-F238E27FC236}">
                <a16:creationId xmlns:a16="http://schemas.microsoft.com/office/drawing/2014/main" id="{67588176-5ABA-4CE1-BAAB-2EFEF982BD43}"/>
              </a:ext>
            </a:extLst>
          </p:cNvPr>
          <p:cNvSpPr txBox="1"/>
          <p:nvPr/>
        </p:nvSpPr>
        <p:spPr>
          <a:xfrm rot="16200000">
            <a:off x="922587" y="3358402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2015</a:t>
            </a:r>
          </a:p>
        </p:txBody>
      </p:sp>
      <p:sp>
        <p:nvSpPr>
          <p:cNvPr id="31" name="textruta 1">
            <a:extLst>
              <a:ext uri="{FF2B5EF4-FFF2-40B4-BE49-F238E27FC236}">
                <a16:creationId xmlns:a16="http://schemas.microsoft.com/office/drawing/2014/main" id="{1FF590E0-F22F-4F81-B7DF-3565814605B3}"/>
              </a:ext>
            </a:extLst>
          </p:cNvPr>
          <p:cNvSpPr txBox="1"/>
          <p:nvPr/>
        </p:nvSpPr>
        <p:spPr>
          <a:xfrm rot="16200000">
            <a:off x="1060428" y="3358403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2016</a:t>
            </a:r>
          </a:p>
        </p:txBody>
      </p:sp>
      <p:sp>
        <p:nvSpPr>
          <p:cNvPr id="32" name="textruta 1">
            <a:extLst>
              <a:ext uri="{FF2B5EF4-FFF2-40B4-BE49-F238E27FC236}">
                <a16:creationId xmlns:a16="http://schemas.microsoft.com/office/drawing/2014/main" id="{FFE290D9-72BE-4351-98FB-D7312E3A44B1}"/>
              </a:ext>
            </a:extLst>
          </p:cNvPr>
          <p:cNvSpPr txBox="1"/>
          <p:nvPr/>
        </p:nvSpPr>
        <p:spPr>
          <a:xfrm rot="16200000">
            <a:off x="1197009" y="3345333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019687267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anställda i de olika storleksklasserna 2020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8D68A328-C017-4103-BA1F-D0AC753DC1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Företagsstorlek</a:t>
            </a:r>
          </a:p>
        </p:txBody>
      </p:sp>
      <p:graphicFrame>
        <p:nvGraphicFramePr>
          <p:cNvPr id="9" name="Diagram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52390"/>
              </p:ext>
            </p:extLst>
          </p:nvPr>
        </p:nvGraphicFramePr>
        <p:xfrm>
          <a:off x="305526" y="1148500"/>
          <a:ext cx="5791159" cy="315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ruta 1"/>
          <p:cNvSpPr txBox="1"/>
          <p:nvPr/>
        </p:nvSpPr>
        <p:spPr>
          <a:xfrm>
            <a:off x="218536" y="4522676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825" dirty="0">
                <a:solidFill>
                  <a:srgbClr val="000000"/>
                </a:solidFill>
                <a:latin typeface="Calibri"/>
              </a:rPr>
              <a:t>Not: Baserat på företagsstorlek</a:t>
            </a:r>
          </a:p>
        </p:txBody>
      </p:sp>
      <p:sp>
        <p:nvSpPr>
          <p:cNvPr id="17" name="textruta 1">
            <a:extLst>
              <a:ext uri="{FF2B5EF4-FFF2-40B4-BE49-F238E27FC236}">
                <a16:creationId xmlns:a16="http://schemas.microsoft.com/office/drawing/2014/main" id="{DEF4C946-24AD-4F30-B755-D7B1F7BA7D98}"/>
              </a:ext>
            </a:extLst>
          </p:cNvPr>
          <p:cNvSpPr txBox="1"/>
          <p:nvPr/>
        </p:nvSpPr>
        <p:spPr bwMode="gray">
          <a:xfrm rot="16200000">
            <a:off x="612461" y="3558823"/>
            <a:ext cx="530017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1200" b="1" dirty="0">
                <a:solidFill>
                  <a:schemeClr val="bg1"/>
                </a:solidFill>
              </a:rPr>
              <a:t>Sverige</a:t>
            </a:r>
          </a:p>
        </p:txBody>
      </p:sp>
    </p:spTree>
    <p:extLst>
      <p:ext uri="{BB962C8B-B14F-4D97-AF65-F5344CB8AC3E}">
        <p14:creationId xmlns:p14="http://schemas.microsoft.com/office/powerpoint/2010/main" val="25116549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D46DCB5-F04D-4D2F-8407-E1DAED83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" y="198937"/>
            <a:ext cx="8586120" cy="327647"/>
          </a:xfrm>
        </p:spPr>
        <p:txBody>
          <a:bodyPr/>
          <a:lstStyle/>
          <a:p>
            <a:r>
              <a:rPr lang="sv-SE" dirty="0"/>
              <a:t>Totalt Andel anställda i Region Jönköping per juridisk form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4D60071-6B5B-4733-964D-B1437E1537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4000" y="551077"/>
            <a:ext cx="8316000" cy="272091"/>
          </a:xfrm>
        </p:spPr>
        <p:txBody>
          <a:bodyPr/>
          <a:lstStyle/>
          <a:p>
            <a:r>
              <a:rPr lang="sv-SE" dirty="0"/>
              <a:t>2020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A78007-CB77-4832-9BDD-4663AEEAD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253709"/>
              </p:ext>
            </p:extLst>
          </p:nvPr>
        </p:nvGraphicFramePr>
        <p:xfrm>
          <a:off x="359533" y="1224682"/>
          <a:ext cx="4093198" cy="327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8AE56B84-0AAA-40E8-AA04-F9D17472FA0E}"/>
              </a:ext>
            </a:extLst>
          </p:cNvPr>
          <p:cNvCxnSpPr/>
          <p:nvPr/>
        </p:nvCxnSpPr>
        <p:spPr bwMode="gray">
          <a:xfrm>
            <a:off x="4572000" y="1329612"/>
            <a:ext cx="0" cy="318600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83B72E8-B8E5-4FF5-A82D-D63D120FDF52}"/>
              </a:ext>
            </a:extLst>
          </p:cNvPr>
          <p:cNvGraphicFramePr>
            <a:graphicFrameLocks/>
          </p:cNvGraphicFramePr>
          <p:nvPr/>
        </p:nvGraphicFramePr>
        <p:xfrm>
          <a:off x="4784863" y="1188958"/>
          <a:ext cx="3967838" cy="342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4AD6876-FF85-496C-BCC0-BEB4134B8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422854"/>
              </p:ext>
            </p:extLst>
          </p:nvPr>
        </p:nvGraphicFramePr>
        <p:xfrm>
          <a:off x="4679622" y="1188959"/>
          <a:ext cx="4104847" cy="329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FD6E2EF-FFDB-494E-90CB-1B6599E36E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88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 inom olika storleksklasser, 2015-2020</a:t>
            </a:r>
          </a:p>
        </p:txBody>
      </p:sp>
      <p:sp>
        <p:nvSpPr>
          <p:cNvPr id="26" name="Platshållare för text 4">
            <a:extLst>
              <a:ext uri="{FF2B5EF4-FFF2-40B4-BE49-F238E27FC236}">
                <a16:creationId xmlns:a16="http://schemas.microsoft.com/office/drawing/2014/main" id="{282F706B-80B9-49E0-821A-E7C3D933B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Företagsstorlek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99636"/>
              </p:ext>
            </p:extLst>
          </p:nvPr>
        </p:nvGraphicFramePr>
        <p:xfrm>
          <a:off x="390056" y="775603"/>
          <a:ext cx="6288178" cy="363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/>
          <p:cNvSpPr txBox="1"/>
          <p:nvPr/>
        </p:nvSpPr>
        <p:spPr>
          <a:xfrm rot="16200000">
            <a:off x="-106751" y="1154534"/>
            <a:ext cx="758155" cy="244160"/>
          </a:xfrm>
          <a:prstGeom prst="rect">
            <a:avLst/>
          </a:prstGeom>
        </p:spPr>
        <p:txBody>
          <a:bodyPr wrap="non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endParaRPr lang="sv-SE" sz="10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ruta 1"/>
          <p:cNvSpPr txBox="1"/>
          <p:nvPr/>
        </p:nvSpPr>
        <p:spPr>
          <a:xfrm>
            <a:off x="218536" y="4522676"/>
            <a:ext cx="3082604" cy="2142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825" dirty="0">
                <a:solidFill>
                  <a:srgbClr val="000000"/>
                </a:solidFill>
                <a:latin typeface="Calibri"/>
              </a:rPr>
              <a:t>Not: Baserat på företagsstorlek</a:t>
            </a:r>
          </a:p>
        </p:txBody>
      </p:sp>
      <p:sp>
        <p:nvSpPr>
          <p:cNvPr id="27" name="textruta 1">
            <a:extLst>
              <a:ext uri="{FF2B5EF4-FFF2-40B4-BE49-F238E27FC236}">
                <a16:creationId xmlns:a16="http://schemas.microsoft.com/office/drawing/2014/main" id="{ABBE3B46-FF81-40CC-9535-FC730EE41C4B}"/>
              </a:ext>
            </a:extLst>
          </p:cNvPr>
          <p:cNvSpPr txBox="1"/>
          <p:nvPr/>
        </p:nvSpPr>
        <p:spPr>
          <a:xfrm rot="16200000">
            <a:off x="1312308" y="3272656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2018</a:t>
            </a:r>
          </a:p>
        </p:txBody>
      </p:sp>
      <p:sp>
        <p:nvSpPr>
          <p:cNvPr id="28" name="textruta 1">
            <a:extLst>
              <a:ext uri="{FF2B5EF4-FFF2-40B4-BE49-F238E27FC236}">
                <a16:creationId xmlns:a16="http://schemas.microsoft.com/office/drawing/2014/main" id="{36EE0CA5-2C53-4FC0-9D94-B046A10F6602}"/>
              </a:ext>
            </a:extLst>
          </p:cNvPr>
          <p:cNvSpPr txBox="1"/>
          <p:nvPr/>
        </p:nvSpPr>
        <p:spPr>
          <a:xfrm rot="16200000">
            <a:off x="1448258" y="3259586"/>
            <a:ext cx="307429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2019</a:t>
            </a:r>
          </a:p>
        </p:txBody>
      </p:sp>
      <p:sp>
        <p:nvSpPr>
          <p:cNvPr id="29" name="textruta 1">
            <a:extLst>
              <a:ext uri="{FF2B5EF4-FFF2-40B4-BE49-F238E27FC236}">
                <a16:creationId xmlns:a16="http://schemas.microsoft.com/office/drawing/2014/main" id="{D71C44FE-4518-4773-B4B0-D04541CF77BE}"/>
              </a:ext>
            </a:extLst>
          </p:cNvPr>
          <p:cNvSpPr txBox="1"/>
          <p:nvPr/>
        </p:nvSpPr>
        <p:spPr>
          <a:xfrm rot="16200000">
            <a:off x="1594979" y="3259586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2020</a:t>
            </a:r>
          </a:p>
        </p:txBody>
      </p:sp>
      <p:sp>
        <p:nvSpPr>
          <p:cNvPr id="30" name="textruta 1">
            <a:extLst>
              <a:ext uri="{FF2B5EF4-FFF2-40B4-BE49-F238E27FC236}">
                <a16:creationId xmlns:a16="http://schemas.microsoft.com/office/drawing/2014/main" id="{67588176-5ABA-4CE1-BAAB-2EFEF982BD43}"/>
              </a:ext>
            </a:extLst>
          </p:cNvPr>
          <p:cNvSpPr txBox="1"/>
          <p:nvPr/>
        </p:nvSpPr>
        <p:spPr>
          <a:xfrm rot="16200000">
            <a:off x="899071" y="3259585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2015</a:t>
            </a:r>
          </a:p>
        </p:txBody>
      </p:sp>
      <p:sp>
        <p:nvSpPr>
          <p:cNvPr id="31" name="textruta 1">
            <a:extLst>
              <a:ext uri="{FF2B5EF4-FFF2-40B4-BE49-F238E27FC236}">
                <a16:creationId xmlns:a16="http://schemas.microsoft.com/office/drawing/2014/main" id="{1FF590E0-F22F-4F81-B7DF-3565814605B3}"/>
              </a:ext>
            </a:extLst>
          </p:cNvPr>
          <p:cNvSpPr txBox="1"/>
          <p:nvPr/>
        </p:nvSpPr>
        <p:spPr>
          <a:xfrm rot="16200000">
            <a:off x="1037714" y="3272655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2016</a:t>
            </a:r>
          </a:p>
        </p:txBody>
      </p:sp>
      <p:sp>
        <p:nvSpPr>
          <p:cNvPr id="32" name="textruta 1">
            <a:extLst>
              <a:ext uri="{FF2B5EF4-FFF2-40B4-BE49-F238E27FC236}">
                <a16:creationId xmlns:a16="http://schemas.microsoft.com/office/drawing/2014/main" id="{FFE290D9-72BE-4351-98FB-D7312E3A44B1}"/>
              </a:ext>
            </a:extLst>
          </p:cNvPr>
          <p:cNvSpPr txBox="1"/>
          <p:nvPr/>
        </p:nvSpPr>
        <p:spPr>
          <a:xfrm rot="16200000">
            <a:off x="1173665" y="3269483"/>
            <a:ext cx="307428" cy="13595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sv-SE" sz="900" dirty="0">
                <a:solidFill>
                  <a:schemeClr val="bg1"/>
                </a:solidFill>
                <a:latin typeface="Calibri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19474415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EC3D63-B30B-4F12-8BA0-E8FA1CD5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Åldersklasser, 2020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B35F0EA-7C8B-4127-9281-263C71820B99}"/>
              </a:ext>
            </a:extLst>
          </p:cNvPr>
          <p:cNvSpPr txBox="1"/>
          <p:nvPr/>
        </p:nvSpPr>
        <p:spPr>
          <a:xfrm>
            <a:off x="417189" y="4191759"/>
            <a:ext cx="8209303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1050" dirty="0"/>
              <a:t>Region Jönköping har ett äldre näringsliv där andelen förädlingsvärde och anställda är som störst i den äldsta åldersklassen. Andelen företag är störst bland åldersklass 4-10 år.</a:t>
            </a:r>
          </a:p>
          <a:p>
            <a:pPr>
              <a:lnSpc>
                <a:spcPct val="90000"/>
              </a:lnSpc>
            </a:pPr>
            <a:r>
              <a:rPr lang="sv-SE" sz="1050" dirty="0"/>
              <a:t> </a:t>
            </a:r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549B0F85-742F-4AF0-A288-F3B908D24351}"/>
              </a:ext>
            </a:extLst>
          </p:cNvPr>
          <p:cNvCxnSpPr/>
          <p:nvPr/>
        </p:nvCxnSpPr>
        <p:spPr bwMode="gray">
          <a:xfrm>
            <a:off x="3221850" y="1201115"/>
            <a:ext cx="0" cy="291600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684C6CF2-C51A-4168-9F53-44E10BC3359C}"/>
              </a:ext>
            </a:extLst>
          </p:cNvPr>
          <p:cNvCxnSpPr/>
          <p:nvPr/>
        </p:nvCxnSpPr>
        <p:spPr bwMode="gray">
          <a:xfrm>
            <a:off x="5976156" y="1238437"/>
            <a:ext cx="0" cy="291600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0E331A4-F6C5-4366-9AB2-AA731D4EA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724943"/>
              </p:ext>
            </p:extLst>
          </p:nvPr>
        </p:nvGraphicFramePr>
        <p:xfrm>
          <a:off x="521560" y="1194673"/>
          <a:ext cx="2700290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D40E37F-276C-4620-8A78-B5B43A7B7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23173"/>
              </p:ext>
            </p:extLst>
          </p:nvPr>
        </p:nvGraphicFramePr>
        <p:xfrm>
          <a:off x="3248856" y="1201115"/>
          <a:ext cx="2727301" cy="294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BCA4BA9A-4EFC-493E-94D5-5B4CD160C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306180"/>
              </p:ext>
            </p:extLst>
          </p:nvPr>
        </p:nvGraphicFramePr>
        <p:xfrm>
          <a:off x="6109827" y="1216738"/>
          <a:ext cx="2619274" cy="291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F386CBD-6860-4ADB-A61B-AD7FC09B89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63040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A320388-28E5-4820-9824-4EF60531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625083"/>
            <a:ext cx="8316000" cy="41701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SzPct val="90000"/>
            </a:pPr>
            <a:r>
              <a:rPr lang="sv-SE" dirty="0"/>
              <a:t>Näringslivet i Region Jönköping har en god utveckling och lönsamhet under tidsperioden. Man växer långsammare än riket sett till förädlingsvärde, anställda och i företag. År 2020 minskar regionen i förädlingsvärde men har en fortsatt god lönsamhet.</a:t>
            </a:r>
          </a:p>
          <a:p>
            <a:pPr>
              <a:spcBef>
                <a:spcPts val="600"/>
              </a:spcBef>
              <a:buSzPct val="90000"/>
            </a:pPr>
            <a:r>
              <a:rPr lang="sv-SE" dirty="0"/>
              <a:t>Jönköping är den kommun som är dominerande vad gäller näringslivets storlek. Det är den kommun som skapar störst förädlingsvärde och växer snabbast i anställda och företag.</a:t>
            </a:r>
          </a:p>
          <a:p>
            <a:pPr>
              <a:spcBef>
                <a:spcPts val="600"/>
              </a:spcBef>
              <a:buSzPct val="90000"/>
            </a:pPr>
            <a:r>
              <a:rPr lang="sv-SE" dirty="0"/>
              <a:t>I jämförelsen med andra regioner (Benchmark) så ligger Region Jönköping bland de regioner som har en medel tillväxt i anställda och företag</a:t>
            </a:r>
          </a:p>
          <a:p>
            <a:pPr>
              <a:spcBef>
                <a:spcPts val="600"/>
              </a:spcBef>
              <a:buSzPct val="90000"/>
            </a:pPr>
            <a:r>
              <a:rPr lang="sv-SE" kern="0" dirty="0"/>
              <a:t>Största branscherna i regionen sett till antal anställda är </a:t>
            </a:r>
            <a:r>
              <a:rPr lang="sv-SE" b="1" kern="0" dirty="0"/>
              <a:t>Bygg, Verkstad </a:t>
            </a:r>
            <a:r>
              <a:rPr lang="sv-SE" kern="0" dirty="0"/>
              <a:t>och</a:t>
            </a:r>
            <a:r>
              <a:rPr lang="sv-SE" b="1" kern="0" dirty="0"/>
              <a:t> Detaljhandel. IT/Telekom </a:t>
            </a:r>
            <a:r>
              <a:rPr lang="sv-SE" kern="0" dirty="0"/>
              <a:t>och</a:t>
            </a:r>
            <a:r>
              <a:rPr lang="sv-SE" b="1" kern="0" dirty="0"/>
              <a:t> Företagstjänster </a:t>
            </a:r>
            <a:r>
              <a:rPr lang="sv-SE" kern="0" dirty="0"/>
              <a:t>är de branscher som har snabbast relativa tillväxt i anställda under tidsperioden</a:t>
            </a:r>
          </a:p>
          <a:p>
            <a:pPr>
              <a:spcBef>
                <a:spcPts val="600"/>
              </a:spcBef>
              <a:buSzPct val="90000"/>
            </a:pPr>
            <a:r>
              <a:rPr lang="sv-SE" b="1" kern="0" dirty="0"/>
              <a:t>Besöksnäring </a:t>
            </a:r>
            <a:r>
              <a:rPr lang="sv-SE" kern="0" dirty="0"/>
              <a:t>är den bransch som är mindre lönsam 2020</a:t>
            </a:r>
            <a:r>
              <a:rPr lang="sv-SE" b="1" kern="0" dirty="0"/>
              <a:t>. </a:t>
            </a:r>
            <a:r>
              <a:rPr lang="sv-SE" kern="0" dirty="0"/>
              <a:t>De branscher som har den högsta lönsamheten är </a:t>
            </a:r>
            <a:r>
              <a:rPr lang="sv-SE" b="1" kern="0" dirty="0"/>
              <a:t>Fastigheter </a:t>
            </a:r>
            <a:r>
              <a:rPr lang="sv-SE" kern="0" dirty="0"/>
              <a:t>följt av </a:t>
            </a:r>
            <a:r>
              <a:rPr lang="sv-SE" b="1" kern="0" dirty="0"/>
              <a:t>Partihandel</a:t>
            </a:r>
            <a:endParaRPr lang="sv-SE" kern="0" dirty="0"/>
          </a:p>
          <a:p>
            <a:pPr>
              <a:spcBef>
                <a:spcPts val="600"/>
              </a:spcBef>
              <a:buSzPct val="90000"/>
            </a:pPr>
            <a:r>
              <a:rPr lang="sv-SE" kern="0" dirty="0">
                <a:sym typeface="Wingdings" panose="05000000000000000000" pitchFamily="2" charset="2"/>
              </a:rPr>
              <a:t>Flest anställda inom nystartade företag finns i branschen</a:t>
            </a:r>
            <a:r>
              <a:rPr lang="sv-SE" b="1" kern="0" dirty="0">
                <a:sym typeface="Wingdings" panose="05000000000000000000" pitchFamily="2" charset="2"/>
              </a:rPr>
              <a:t> Detaljhandel</a:t>
            </a:r>
            <a:endParaRPr lang="sv-SE" b="1" kern="0" dirty="0"/>
          </a:p>
          <a:p>
            <a:pPr>
              <a:spcBef>
                <a:spcPts val="600"/>
              </a:spcBef>
              <a:buSzPct val="90000"/>
            </a:pPr>
            <a:r>
              <a:rPr lang="sv-SE" kern="0" dirty="0"/>
              <a:t>I växande och krympande branscher har Region Jönköping en större andel anställda i krympande branscher än riket, delvist beroende på många anställda i branscherna </a:t>
            </a:r>
            <a:r>
              <a:rPr lang="sv-SE" b="1" kern="0" dirty="0"/>
              <a:t>Metallvaruindustri, Trävaruindustrin </a:t>
            </a:r>
            <a:r>
              <a:rPr lang="sv-SE" kern="0" dirty="0"/>
              <a:t>och</a:t>
            </a:r>
            <a:r>
              <a:rPr lang="sv-SE" b="1" kern="0" dirty="0"/>
              <a:t> Gummi/Plast</a:t>
            </a:r>
          </a:p>
          <a:p>
            <a:pPr>
              <a:spcBef>
                <a:spcPts val="600"/>
              </a:spcBef>
              <a:buSzPct val="90000"/>
            </a:pPr>
            <a:r>
              <a:rPr lang="sv-SE" kern="0" dirty="0"/>
              <a:t>Regionens Branschbalans domineras av tillverkande sektor, som också dominerar samtliga kommuner</a:t>
            </a:r>
          </a:p>
          <a:p>
            <a:pPr marL="0" indent="0">
              <a:spcBef>
                <a:spcPts val="600"/>
              </a:spcBef>
              <a:buSzPct val="90000"/>
              <a:buNone/>
            </a:pPr>
            <a:r>
              <a:rPr lang="sv-SE" sz="1425" b="1" dirty="0"/>
              <a:t>Slutkommentar: Regionen har en god lönsamhet och tillväxt i förädlingsvärde, anställda och företag. Dock har man en branschbalans med få anställda i företagsstödjande sektor i samtliga kommuner, vilket ger en potential för tillväxt inom denna sektor. </a:t>
            </a:r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14D48EB-DF87-4B79-8A25-8FE4E1EA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22" y="83839"/>
            <a:ext cx="8316000" cy="290849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Sammanfattning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9A92286-4DBE-4CA8-B0CA-B3E3777243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76884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65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2D10350-EF05-4060-A879-4DCB7B8F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85196"/>
            <a:ext cx="8316000" cy="290849"/>
          </a:xfrm>
        </p:spPr>
        <p:txBody>
          <a:bodyPr/>
          <a:lstStyle/>
          <a:p>
            <a:r>
              <a:rPr lang="sv-SE" dirty="0"/>
              <a:t>Antal anställda per bransch och juridisk form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43278"/>
              </p:ext>
            </p:extLst>
          </p:nvPr>
        </p:nvGraphicFramePr>
        <p:xfrm>
          <a:off x="84992" y="521644"/>
          <a:ext cx="8813189" cy="410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text 17">
            <a:extLst>
              <a:ext uri="{FF2B5EF4-FFF2-40B4-BE49-F238E27FC236}">
                <a16:creationId xmlns:a16="http://schemas.microsoft.com/office/drawing/2014/main" id="{BD9FD98B-F4BC-4BC5-B2F3-E43223DE8F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4000" y="487979"/>
            <a:ext cx="8316000" cy="272091"/>
          </a:xfrm>
        </p:spPr>
        <p:txBody>
          <a:bodyPr/>
          <a:lstStyle/>
          <a:p>
            <a:r>
              <a:rPr lang="sv-SE" dirty="0"/>
              <a:t>2020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A678DF8-6E68-408E-B8E0-D84E2269D1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684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2980" y="161169"/>
            <a:ext cx="8959500" cy="342887"/>
          </a:xfrm>
        </p:spPr>
        <p:txBody>
          <a:bodyPr/>
          <a:lstStyle/>
          <a:p>
            <a:r>
              <a:rPr lang="sv-SE" dirty="0"/>
              <a:t>Andel av näringslivet i andra bolagsformer i Region Jönköping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6945910-14FC-459C-BF1B-A2744A6955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2980" y="526253"/>
            <a:ext cx="8316000" cy="272091"/>
          </a:xfrm>
        </p:spPr>
        <p:txBody>
          <a:bodyPr/>
          <a:lstStyle/>
          <a:p>
            <a:r>
              <a:rPr lang="sv-SE" dirty="0"/>
              <a:t>2020</a:t>
            </a:r>
          </a:p>
        </p:txBody>
      </p:sp>
      <p:graphicFrame>
        <p:nvGraphicFramePr>
          <p:cNvPr id="15" name="Platshållare för innehåll 14">
            <a:extLst>
              <a:ext uri="{FF2B5EF4-FFF2-40B4-BE49-F238E27FC236}">
                <a16:creationId xmlns:a16="http://schemas.microsoft.com/office/drawing/2014/main" id="{E9783968-314D-422D-BB6F-29995C0EAF40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52508569"/>
              </p:ext>
            </p:extLst>
          </p:nvPr>
        </p:nvGraphicFramePr>
        <p:xfrm>
          <a:off x="3327221" y="1377315"/>
          <a:ext cx="2564606" cy="264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Platshållare för innehåll 15">
            <a:extLst>
              <a:ext uri="{FF2B5EF4-FFF2-40B4-BE49-F238E27FC236}">
                <a16:creationId xmlns:a16="http://schemas.microsoft.com/office/drawing/2014/main" id="{97F4511A-DDB5-4529-8FAF-2D7FEB12363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31244933"/>
              </p:ext>
            </p:extLst>
          </p:nvPr>
        </p:nvGraphicFramePr>
        <p:xfrm>
          <a:off x="5922150" y="1365261"/>
          <a:ext cx="2565797" cy="264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Platshållare för innehåll 13">
            <a:extLst>
              <a:ext uri="{FF2B5EF4-FFF2-40B4-BE49-F238E27FC236}">
                <a16:creationId xmlns:a16="http://schemas.microsoft.com/office/drawing/2014/main" id="{32C9EC99-099D-440E-8929-4C0CE3A2E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548937"/>
              </p:ext>
            </p:extLst>
          </p:nvPr>
        </p:nvGraphicFramePr>
        <p:xfrm>
          <a:off x="434246" y="1389908"/>
          <a:ext cx="2564606" cy="264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FB8F3EE0-3A4E-4C8B-872D-6E7E268D7894}"/>
              </a:ext>
            </a:extLst>
          </p:cNvPr>
          <p:cNvCxnSpPr/>
          <p:nvPr/>
        </p:nvCxnSpPr>
        <p:spPr bwMode="gray">
          <a:xfrm>
            <a:off x="3313381" y="1201115"/>
            <a:ext cx="0" cy="291600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6DF6460-4FE1-4FC5-B42B-0E7EA51D826B}"/>
              </a:ext>
            </a:extLst>
          </p:cNvPr>
          <p:cNvCxnSpPr/>
          <p:nvPr/>
        </p:nvCxnSpPr>
        <p:spPr bwMode="gray">
          <a:xfrm>
            <a:off x="5905667" y="1238437"/>
            <a:ext cx="0" cy="291600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BB21F8D-4F45-4C27-8F1D-52D05DAB1B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654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10D754-5DBF-40F8-8E30-03CC5254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00" y="519151"/>
            <a:ext cx="8316000" cy="290849"/>
          </a:xfrm>
        </p:spPr>
        <p:txBody>
          <a:bodyPr wrap="square" anchor="b"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Andra bolagsformer överförda till databasen för analys 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6F52511-C8AE-4075-9172-B5F1D706E2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100" y="810000"/>
            <a:ext cx="8316000" cy="272091"/>
          </a:xfrm>
        </p:spPr>
        <p:txBody>
          <a:bodyPr/>
          <a:lstStyle/>
          <a:p>
            <a:r>
              <a:rPr lang="en-US" dirty="0"/>
              <a:t>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EE8B56E-06E0-40E7-BA66-971397D7C5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A1A530C-0814-4FE8-9B5D-B2FBD2B38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1" y="1185970"/>
            <a:ext cx="8655862" cy="10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164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D&amp;B Branded Colors">
      <a:dk1>
        <a:srgbClr val="000000"/>
      </a:dk1>
      <a:lt1>
        <a:srgbClr val="FFFFFF"/>
      </a:lt1>
      <a:dk2>
        <a:srgbClr val="A05EB4"/>
      </a:dk2>
      <a:lt2>
        <a:srgbClr val="C55799"/>
      </a:lt2>
      <a:accent1>
        <a:srgbClr val="2F94B3"/>
      </a:accent1>
      <a:accent2>
        <a:srgbClr val="005172"/>
      </a:accent2>
      <a:accent3>
        <a:srgbClr val="00B2A8"/>
      </a:accent3>
      <a:accent4>
        <a:srgbClr val="639D3E"/>
      </a:accent4>
      <a:accent5>
        <a:srgbClr val="E6A55D"/>
      </a:accent5>
      <a:accent6>
        <a:srgbClr val="D25B73"/>
      </a:accent6>
      <a:hlink>
        <a:srgbClr val="005172"/>
      </a:hlink>
      <a:folHlink>
        <a:srgbClr val="3095B4"/>
      </a:folHlink>
    </a:clrScheme>
    <a:fontScheme name="D&amp;B Branded Them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95B4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rgbClr val="3095B4"/>
          </a:solidFill>
          <a:prstDash val="dot"/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>
          <a:buNone/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izStoryTemplate_Rd2">
  <a:themeElements>
    <a:clrScheme name="DB Company Story 2">
      <a:dk1>
        <a:srgbClr val="000000"/>
      </a:dk1>
      <a:lt1>
        <a:srgbClr val="FFFFFF"/>
      </a:lt1>
      <a:dk2>
        <a:srgbClr val="005270"/>
      </a:dk2>
      <a:lt2>
        <a:srgbClr val="2393B0"/>
      </a:lt2>
      <a:accent1>
        <a:srgbClr val="01B0A7"/>
      </a:accent1>
      <a:accent2>
        <a:srgbClr val="649A47"/>
      </a:accent2>
      <a:accent3>
        <a:srgbClr val="E8A466"/>
      </a:accent3>
      <a:accent4>
        <a:srgbClr val="D46074"/>
      </a:accent4>
      <a:accent5>
        <a:srgbClr val="C65E97"/>
      </a:accent5>
      <a:accent6>
        <a:srgbClr val="9E65B1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izStoryTemplate_Rd2" id="{68642325-245C-D34C-8B98-52B5F71C8AA1}" vid="{37702149-FC70-6D47-B3AE-3CFE111F1C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isnode Color">
    <a:dk1>
      <a:srgbClr val="000000"/>
    </a:dk1>
    <a:lt1>
      <a:srgbClr val="FFFFFF"/>
    </a:lt1>
    <a:dk2>
      <a:srgbClr val="232A43"/>
    </a:dk2>
    <a:lt2>
      <a:srgbClr val="D2D4D9"/>
    </a:lt2>
    <a:accent1>
      <a:srgbClr val="D63768"/>
    </a:accent1>
    <a:accent2>
      <a:srgbClr val="32A09A"/>
    </a:accent2>
    <a:accent3>
      <a:srgbClr val="FFA625"/>
    </a:accent3>
    <a:accent4>
      <a:srgbClr val="9349B8"/>
    </a:accent4>
    <a:accent5>
      <a:srgbClr val="F26030"/>
    </a:accent5>
    <a:accent6>
      <a:srgbClr val="485AB3"/>
    </a:accent6>
    <a:hlink>
      <a:srgbClr val="31A09A"/>
    </a:hlink>
    <a:folHlink>
      <a:srgbClr val="32A099"/>
    </a:folHlink>
  </a:clrScheme>
  <a:fontScheme name="Bisnode_PPT">
    <a:majorFont>
      <a:latin typeface="Bisnode Sans Bold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Bisnode Color">
    <a:dk1>
      <a:srgbClr val="000000"/>
    </a:dk1>
    <a:lt1>
      <a:srgbClr val="FFFFFF"/>
    </a:lt1>
    <a:dk2>
      <a:srgbClr val="232A43"/>
    </a:dk2>
    <a:lt2>
      <a:srgbClr val="D2D4D9"/>
    </a:lt2>
    <a:accent1>
      <a:srgbClr val="D63768"/>
    </a:accent1>
    <a:accent2>
      <a:srgbClr val="32A09A"/>
    </a:accent2>
    <a:accent3>
      <a:srgbClr val="FFA625"/>
    </a:accent3>
    <a:accent4>
      <a:srgbClr val="9349B8"/>
    </a:accent4>
    <a:accent5>
      <a:srgbClr val="F26030"/>
    </a:accent5>
    <a:accent6>
      <a:srgbClr val="485AB3"/>
    </a:accent6>
    <a:hlink>
      <a:srgbClr val="31A09A"/>
    </a:hlink>
    <a:folHlink>
      <a:srgbClr val="32A099"/>
    </a:folHlink>
  </a:clrScheme>
  <a:fontScheme name="Bisnode_PPT">
    <a:majorFont>
      <a:latin typeface="Bisnode Sans Bold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Bisnode Color">
    <a:dk1>
      <a:srgbClr val="000000"/>
    </a:dk1>
    <a:lt1>
      <a:srgbClr val="FFFFFF"/>
    </a:lt1>
    <a:dk2>
      <a:srgbClr val="232A43"/>
    </a:dk2>
    <a:lt2>
      <a:srgbClr val="D2D4D9"/>
    </a:lt2>
    <a:accent1>
      <a:srgbClr val="D63768"/>
    </a:accent1>
    <a:accent2>
      <a:srgbClr val="32A09A"/>
    </a:accent2>
    <a:accent3>
      <a:srgbClr val="FFA625"/>
    </a:accent3>
    <a:accent4>
      <a:srgbClr val="9349B8"/>
    </a:accent4>
    <a:accent5>
      <a:srgbClr val="F26030"/>
    </a:accent5>
    <a:accent6>
      <a:srgbClr val="485AB3"/>
    </a:accent6>
    <a:hlink>
      <a:srgbClr val="31A09A"/>
    </a:hlink>
    <a:folHlink>
      <a:srgbClr val="32A099"/>
    </a:folHlink>
  </a:clrScheme>
  <a:fontScheme name="Bisnode_PPT">
    <a:majorFont>
      <a:latin typeface="Bisnode Sans Bold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Bisnode Color">
    <a:dk1>
      <a:srgbClr val="000000"/>
    </a:dk1>
    <a:lt1>
      <a:srgbClr val="FFFFFF"/>
    </a:lt1>
    <a:dk2>
      <a:srgbClr val="232A43"/>
    </a:dk2>
    <a:lt2>
      <a:srgbClr val="D2D4D9"/>
    </a:lt2>
    <a:accent1>
      <a:srgbClr val="D63768"/>
    </a:accent1>
    <a:accent2>
      <a:srgbClr val="32A09A"/>
    </a:accent2>
    <a:accent3>
      <a:srgbClr val="FFA625"/>
    </a:accent3>
    <a:accent4>
      <a:srgbClr val="9349B8"/>
    </a:accent4>
    <a:accent5>
      <a:srgbClr val="F26030"/>
    </a:accent5>
    <a:accent6>
      <a:srgbClr val="485AB3"/>
    </a:accent6>
    <a:hlink>
      <a:srgbClr val="31A09A"/>
    </a:hlink>
    <a:folHlink>
      <a:srgbClr val="32A099"/>
    </a:folHlink>
  </a:clrScheme>
  <a:fontScheme name="Bisnode_PPT">
    <a:majorFont>
      <a:latin typeface="Bisnode Sans Bold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Bisnode Color">
    <a:dk1>
      <a:srgbClr val="000000"/>
    </a:dk1>
    <a:lt1>
      <a:srgbClr val="FFFFFF"/>
    </a:lt1>
    <a:dk2>
      <a:srgbClr val="232A43"/>
    </a:dk2>
    <a:lt2>
      <a:srgbClr val="D2D4D9"/>
    </a:lt2>
    <a:accent1>
      <a:srgbClr val="D63768"/>
    </a:accent1>
    <a:accent2>
      <a:srgbClr val="32A09A"/>
    </a:accent2>
    <a:accent3>
      <a:srgbClr val="FFA625"/>
    </a:accent3>
    <a:accent4>
      <a:srgbClr val="9349B8"/>
    </a:accent4>
    <a:accent5>
      <a:srgbClr val="F26030"/>
    </a:accent5>
    <a:accent6>
      <a:srgbClr val="485AB3"/>
    </a:accent6>
    <a:hlink>
      <a:srgbClr val="31A09A"/>
    </a:hlink>
    <a:folHlink>
      <a:srgbClr val="32A099"/>
    </a:folHlink>
  </a:clrScheme>
  <a:fontScheme name="Bisnode_PPT">
    <a:majorFont>
      <a:latin typeface="Bisnode Sans Bold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Bisnode Color">
    <a:dk1>
      <a:srgbClr val="000000"/>
    </a:dk1>
    <a:lt1>
      <a:srgbClr val="FFFFFF"/>
    </a:lt1>
    <a:dk2>
      <a:srgbClr val="232A43"/>
    </a:dk2>
    <a:lt2>
      <a:srgbClr val="D2D4D9"/>
    </a:lt2>
    <a:accent1>
      <a:srgbClr val="D63768"/>
    </a:accent1>
    <a:accent2>
      <a:srgbClr val="32A09A"/>
    </a:accent2>
    <a:accent3>
      <a:srgbClr val="FFA625"/>
    </a:accent3>
    <a:accent4>
      <a:srgbClr val="9349B8"/>
    </a:accent4>
    <a:accent5>
      <a:srgbClr val="F26030"/>
    </a:accent5>
    <a:accent6>
      <a:srgbClr val="485AB3"/>
    </a:accent6>
    <a:hlink>
      <a:srgbClr val="31A09A"/>
    </a:hlink>
    <a:folHlink>
      <a:srgbClr val="32A099"/>
    </a:folHlink>
  </a:clrScheme>
  <a:fontScheme name="Bisnode_PPT">
    <a:majorFont>
      <a:latin typeface="Bisnode Sans Bold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net Marketing and Communications Document" ma:contentTypeID="0x0101001F3ECFDE4AB4804DB14EFAC39D7A920E070023F36685CFAFCA449B907D132D7ABA80" ma:contentTypeVersion="28" ma:contentTypeDescription="" ma:contentTypeScope="" ma:versionID="54623b2652ab14bd7223eea6a2ff412c">
  <xsd:schema xmlns:xsd="http://www.w3.org/2001/XMLSchema" xmlns:xs="http://www.w3.org/2001/XMLSchema" xmlns:p="http://schemas.microsoft.com/office/2006/metadata/properties" xmlns:ns2="0b2f73e6-c420-4702-8b0f-2039002e8321" targetNamespace="http://schemas.microsoft.com/office/2006/metadata/properties" ma:root="true" ma:fieldsID="406bdc9ccfcc7e36b37564464e1abd66" ns2:_="">
    <xsd:import namespace="0b2f73e6-c420-4702-8b0f-2039002e8321"/>
    <xsd:element name="properties">
      <xsd:complexType>
        <xsd:sequence>
          <xsd:element name="documentManagement">
            <xsd:complexType>
              <xsd:all>
                <xsd:element ref="ns2:Primary_x0020_Owner" minOccurs="0"/>
                <xsd:element ref="ns2:Security" minOccurs="0"/>
                <xsd:element ref="ns2:Department_x0020_Name"/>
                <xsd:element ref="ns2:Document_x0020_Type" minOccurs="0"/>
                <xsd:element ref="ns2:Target_x0020_Region" minOccurs="0"/>
                <xsd:element ref="ns2:Expiration_x0020_Choice" minOccurs="0"/>
                <xsd:element ref="ns2:Expiration" minOccurs="0"/>
                <xsd:element ref="ns2:ExpirationComments" minOccurs="0"/>
                <xsd:element ref="ns2:MarkedForArchive" minOccurs="0"/>
                <xsd:element ref="ns2:TaxKeywordTaxHTField" minOccurs="0"/>
                <xsd:element ref="ns2:TaxCatchAll" minOccurs="0"/>
                <xsd:element ref="ns2:TaxCatchAllLabel" minOccurs="0"/>
                <xsd:element ref="ns2:Communications_x0020_Fun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f73e6-c420-4702-8b0f-2039002e8321" elementFormDefault="qualified">
    <xsd:import namespace="http://schemas.microsoft.com/office/2006/documentManagement/types"/>
    <xsd:import namespace="http://schemas.microsoft.com/office/infopath/2007/PartnerControls"/>
    <xsd:element name="Primary_x0020_Owner" ma:index="2" nillable="true" ma:displayName="Primary Owner" ma:list="UserInfo" ma:SearchPeopleOnly="false" ma:SharePointGroup="0" ma:internalName="Primary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ecurity" ma:index="3" nillable="true" ma:displayName="Security" ma:default="Internal Use" ma:internalName="Security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ternal Use"/>
                    <xsd:enumeration value="External Use"/>
                    <xsd:enumeration value="Public Data"/>
                    <xsd:enumeration value="Commercial in Confidence"/>
                    <xsd:enumeration value="Restricted Confidential"/>
                    <xsd:enumeration value="Restricted Sensitive"/>
                  </xsd:restriction>
                </xsd:simpleType>
              </xsd:element>
            </xsd:sequence>
          </xsd:extension>
        </xsd:complexContent>
      </xsd:complexType>
    </xsd:element>
    <xsd:element name="Department_x0020_Name" ma:index="4" ma:displayName="Department Name" ma:default="Marketing" ma:format="Dropdown" ma:internalName="Department_x0020_Name">
      <xsd:simpleType>
        <xsd:restriction base="dms:Choice">
          <xsd:enumeration value="Brand"/>
          <xsd:enumeration value="Business Continuity"/>
          <xsd:enumeration value="Catalyst"/>
          <xsd:enumeration value="Communications"/>
          <xsd:enumeration value="Compliance"/>
          <xsd:enumeration value="Customer"/>
          <xsd:enumeration value="Data (Operations)"/>
          <xsd:enumeration value="Facilities"/>
          <xsd:enumeration value="Finance"/>
          <xsd:enumeration value="HR (People)"/>
          <xsd:enumeration value="Legal"/>
          <xsd:enumeration value="Marketing"/>
          <xsd:enumeration value="Pricing"/>
          <xsd:enumeration value="Product"/>
          <xsd:enumeration value="Real Estate"/>
          <xsd:enumeration value="Sales"/>
          <xsd:enumeration value="Security"/>
          <xsd:enumeration value="Technology"/>
          <xsd:enumeration value="Vendor Management"/>
          <xsd:enumeration value="Other"/>
        </xsd:restriction>
      </xsd:simpleType>
    </xsd:element>
    <xsd:element name="Document_x0020_Type" ma:index="5" nillable="true" ma:displayName="Document Type" ma:format="Dropdown" ma:internalName="Document_x0020_Type" ma:readOnly="false">
      <xsd:simpleType>
        <xsd:restriction base="dms:Choice">
          <xsd:enumeration value="Agreement"/>
          <xsd:enumeration value="Article"/>
          <xsd:enumeration value="Billing"/>
          <xsd:enumeration value="Brochure"/>
          <xsd:enumeration value="Budget"/>
          <xsd:enumeration value="Case Study"/>
          <xsd:enumeration value="Certificate"/>
          <xsd:enumeration value="Certification"/>
          <xsd:enumeration value="Communications Update"/>
          <xsd:enumeration value="Contact List"/>
          <xsd:enumeration value="Contract"/>
          <xsd:enumeration value="Dashboard"/>
          <xsd:enumeration value="Datasheet"/>
          <xsd:enumeration value="Demo"/>
          <xsd:enumeration value="Diagram"/>
          <xsd:enumeration value="Employee Benefit"/>
          <xsd:enumeration value="Evaluation"/>
          <xsd:enumeration value="Factsheet"/>
          <xsd:enumeration value="FAQ"/>
          <xsd:enumeration value="Form"/>
          <xsd:enumeration value="Guide"/>
          <xsd:enumeration value="Guideline"/>
          <xsd:enumeration value="Letter"/>
          <xsd:enumeration value="Matrix"/>
          <xsd:enumeration value="Memo"/>
          <xsd:enumeration value="News"/>
          <xsd:enumeration value="Notification"/>
          <xsd:enumeration value="OKR"/>
          <xsd:enumeration value="Other"/>
          <xsd:enumeration value="Outline"/>
          <xsd:enumeration value="Presentation"/>
          <xsd:enumeration value="Policy"/>
          <xsd:enumeration value="Procedure"/>
          <xsd:enumeration value="Process"/>
          <xsd:enumeration value="Profile"/>
          <xsd:enumeration value="Proposals"/>
          <xsd:enumeration value="Protocol"/>
          <xsd:enumeration value="Report"/>
          <xsd:enumeration value="Request"/>
          <xsd:enumeration value="Resource"/>
          <xsd:enumeration value="Requirement"/>
          <xsd:enumeration value="Sales Kit"/>
          <xsd:enumeration value="Solution"/>
          <xsd:enumeration value="Statement of Work"/>
          <xsd:enumeration value="Summary"/>
          <xsd:enumeration value="Template"/>
          <xsd:enumeration value="Tool"/>
          <xsd:enumeration value="User Guide"/>
          <xsd:enumeration value="Value Proposition"/>
          <xsd:enumeration value="White Paper"/>
          <xsd:enumeration value="Workshop Material"/>
          <xsd:enumeration value="Website URL"/>
          <xsd:enumeration value="Questionnaire"/>
        </xsd:restriction>
      </xsd:simpleType>
    </xsd:element>
    <xsd:element name="Target_x0020_Region" ma:index="7" nillable="true" ma:displayName="Region" ma:default="Global" ma:internalName="Target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lobal"/>
                    <xsd:enumeration value="APP"/>
                    <xsd:enumeration value="Australia"/>
                    <xsd:enumeration value="New Zealand"/>
                    <xsd:enumeration value="Netherlands"/>
                    <xsd:enumeration value="Canada"/>
                    <xsd:enumeration value="China"/>
                    <xsd:enumeration value="Europe"/>
                    <xsd:enumeration value="Hong Kong"/>
                    <xsd:enumeration value="Ireland"/>
                    <xsd:enumeration value="India"/>
                    <xsd:enumeration value="Japan"/>
                    <xsd:enumeration value="Latin America"/>
                    <xsd:enumeration value="North America"/>
                    <xsd:enumeration value="Taiwan"/>
                    <xsd:enumeration value="United States"/>
                    <xsd:enumeration value="United Kingdom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Expiration_x0020_Choice" ma:index="8" nillable="true" ma:displayName="Expiration Choice" ma:default="1 year" ma:description="Used in Intranet Document" ma:format="Dropdown" ma:internalName="Expiration_x0020_Choice">
      <xsd:simpleType>
        <xsd:restriction base="dms:Choice">
          <xsd:enumeration value="3 months"/>
          <xsd:enumeration value="6 months"/>
          <xsd:enumeration value="1 year"/>
          <xsd:enumeration value="2 years"/>
          <xsd:enumeration value="5 year"/>
          <xsd:enumeration value="Custom"/>
          <xsd:enumeration value="Never"/>
        </xsd:restriction>
      </xsd:simpleType>
    </xsd:element>
    <xsd:element name="Expiration" ma:index="9" nillable="true" ma:displayName="Expiration" ma:format="DateOnly" ma:internalName="Expiration" ma:readOnly="false">
      <xsd:simpleType>
        <xsd:restriction base="dms:DateTime"/>
      </xsd:simpleType>
    </xsd:element>
    <xsd:element name="ExpirationComments" ma:index="10" nillable="true" ma:displayName="Expiration Comments" ma:internalName="ExpirationComments" ma:readOnly="false">
      <xsd:simpleType>
        <xsd:restriction base="dms:Text">
          <xsd:maxLength value="255"/>
        </xsd:restriction>
      </xsd:simpleType>
    </xsd:element>
    <xsd:element name="MarkedForArchive" ma:index="11" nillable="true" ma:displayName="Marked For Archive" ma:default="No" ma:format="Dropdown" ma:internalName="MarkedForArchive" ma:readOnly="false">
      <xsd:simpleType>
        <xsd:restriction base="dms:Choice">
          <xsd:enumeration value="Yes"/>
          <xsd:enumeration value="No"/>
        </xsd:restriction>
      </xsd:simpleType>
    </xsd:element>
    <xsd:element name="TaxKeywordTaxHTField" ma:index="18" ma:taxonomy="true" ma:internalName="TaxKeywordTaxHTField" ma:taxonomyFieldName="TaxKeyword" ma:displayName="Enterprise Keywords" ma:readOnly="false" ma:fieldId="{23f27201-bee3-471e-b2e7-b64fd8b7ca38}" ma:taxonomyMulti="true" ma:sspId="2bbc4498-8696-406b-98c6-18a046b4840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description="" ma:hidden="true" ma:list="{26770bcf-9d84-42ac-a8dc-3a90d851f2e6}" ma:internalName="TaxCatchAll" ma:showField="CatchAllData" ma:web="6bcb2cca-9196-4394-901e-fa73d83b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description="" ma:hidden="true" ma:list="{26770bcf-9d84-42ac-a8dc-3a90d851f2e6}" ma:internalName="TaxCatchAllLabel" ma:readOnly="true" ma:showField="CatchAllDataLabel" ma:web="6bcb2cca-9196-4394-901e-fa73d83b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unications_x0020_Function" ma:index="22" nillable="true" ma:displayName="Marketing/Communications Function" ma:default="Brand" ma:format="Dropdown" ma:internalName="Communications_x0020_Function" ma:readOnly="false">
      <xsd:simpleType>
        <xsd:restriction base="dms:Choice">
          <xsd:enumeration value="Accelerating Growth Portal"/>
          <xsd:enumeration value="Brand"/>
          <xsd:enumeration value="Customer Analytics Marketing"/>
          <xsd:enumeration value="External Communications"/>
          <xsd:enumeration value="External Marketing Events"/>
          <xsd:enumeration value="Internal Communications"/>
          <xsd:enumeration value="Investor Communications"/>
          <xsd:enumeration value="Organizational Announceme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 xmlns="0b2f73e6-c420-4702-8b0f-2039002e8321">
      <Value>Internal Use</Value>
      <Value>External Use</Value>
    </Security>
    <Expiration_x0020_Choice xmlns="0b2f73e6-c420-4702-8b0f-2039002e8321">1 year</Expiration_x0020_Choice>
    <Primary_x0020_Owner xmlns="0b2f73e6-c420-4702-8b0f-2039002e8321">
      <UserInfo>
        <DisplayName/>
        <AccountId xsi:nil="true"/>
        <AccountType/>
      </UserInfo>
    </Primary_x0020_Owner>
    <Document_x0020_Type xmlns="0b2f73e6-c420-4702-8b0f-2039002e8321">Presentation</Document_x0020_Type>
    <TaxKeywordTaxHTField xmlns="0b2f73e6-c420-4702-8b0f-2039002e83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company story</TermName>
          <TermId xmlns="http://schemas.microsoft.com/office/infopath/2007/PartnerControls">668f739f-ce1e-447e-aa87-2f4c3bee29f3</TermId>
        </TermInfo>
        <TermInfo xmlns="http://schemas.microsoft.com/office/infopath/2007/PartnerControls">
          <TermName xmlns="http://schemas.microsoft.com/office/infopath/2007/PartnerControls">data story</TermName>
          <TermId xmlns="http://schemas.microsoft.com/office/infopath/2007/PartnerControls">0962c831-ab51-4c9e-8bd2-e3a83064b4aa</TermId>
        </TermInfo>
      </Terms>
    </TaxKeywordTaxHTField>
    <TaxCatchAll xmlns="0b2f73e6-c420-4702-8b0f-2039002e8321">
      <Value>872</Value>
      <Value>787</Value>
    </TaxCatchAll>
    <Communications_x0020_Function xmlns="0b2f73e6-c420-4702-8b0f-2039002e8321">Brand</Communications_x0020_Function>
    <Expiration xmlns="0b2f73e6-c420-4702-8b0f-2039002e8321" xsi:nil="true"/>
    <Department_x0020_Name xmlns="0b2f73e6-c420-4702-8b0f-2039002e8321">Marketing</Department_x0020_Name>
    <Target_x0020_Region xmlns="0b2f73e6-c420-4702-8b0f-2039002e8321">
      <Value>Global</Value>
    </Target_x0020_Region>
    <MarkedForArchive xmlns="0b2f73e6-c420-4702-8b0f-2039002e8321">No</MarkedForArchive>
    <ExpirationComments xmlns="0b2f73e6-c420-4702-8b0f-2039002e8321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E3264F-5AFA-4EDC-803B-7D7DBE9A5BE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68D5BCD-F976-4777-B5D2-243AE74E3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2f73e6-c420-4702-8b0f-2039002e83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2AD3A9-8392-484D-86D0-59D7D9EF7CD5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0b2f73e6-c420-4702-8b0f-2039002e832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E06C0E9-CD6B-45D3-B455-E14E3B679D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7599</TotalTime>
  <Words>3012</Words>
  <Application>Microsoft Office PowerPoint</Application>
  <PresentationFormat>Bildspel på skärmen (16:9)</PresentationFormat>
  <Paragraphs>785</Paragraphs>
  <Slides>63</Slides>
  <Notes>45</Notes>
  <HiddenSlides>2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63</vt:i4>
      </vt:variant>
    </vt:vector>
  </HeadingPairs>
  <TitlesOfParts>
    <vt:vector size="74" baseType="lpstr">
      <vt:lpstr>.AppleSystemUIFont</vt:lpstr>
      <vt:lpstr>Arial</vt:lpstr>
      <vt:lpstr>Bisnode Sans</vt:lpstr>
      <vt:lpstr>Calibri</vt:lpstr>
      <vt:lpstr>Century Gothic</vt:lpstr>
      <vt:lpstr>Gill Sans</vt:lpstr>
      <vt:lpstr>Gill Sans MT</vt:lpstr>
      <vt:lpstr>Lucida Grande</vt:lpstr>
      <vt:lpstr>Wingdings</vt:lpstr>
      <vt:lpstr>Custom Design</vt:lpstr>
      <vt:lpstr>BizStoryTemplate_Rd2</vt:lpstr>
      <vt:lpstr>PowerPoint-presentation</vt:lpstr>
      <vt:lpstr>Region Jönköping</vt:lpstr>
      <vt:lpstr>Arbetsställefördelad databas</vt:lpstr>
      <vt:lpstr>Simplermetoden visar företagens relativa lönsamhet</vt:lpstr>
      <vt:lpstr>Bolagsformer</vt:lpstr>
      <vt:lpstr>Totalt Andel anställda i Region Jönköping per juridisk form</vt:lpstr>
      <vt:lpstr>Antal anställda per bransch och juridisk form </vt:lpstr>
      <vt:lpstr>Andel av näringslivet i andra bolagsformer i Region Jönköping</vt:lpstr>
      <vt:lpstr>Andra bolagsformer överförda till databasen för analys </vt:lpstr>
      <vt:lpstr>Pandemins Effekter</vt:lpstr>
      <vt:lpstr>Konkurser och Rekonstruktioner 2019-2021 Aktiebolag</vt:lpstr>
      <vt:lpstr>Nystartade Aktiebolag i riket 2019-2021</vt:lpstr>
      <vt:lpstr>Korttidsarbete per Region</vt:lpstr>
      <vt:lpstr>Varsel</vt:lpstr>
      <vt:lpstr>Sammanfattning </vt:lpstr>
      <vt:lpstr>Pandemins Effekter</vt:lpstr>
      <vt:lpstr>Näringslivet i Sverige 2015-2020</vt:lpstr>
      <vt:lpstr>SKR - Kommungrupper</vt:lpstr>
      <vt:lpstr>Pandemins påverkan på kommungrupperna</vt:lpstr>
      <vt:lpstr>Pandemins påverkan på rikets största branscher</vt:lpstr>
      <vt:lpstr>Sammanfattning</vt:lpstr>
      <vt:lpstr>PowerPoint-presentation</vt:lpstr>
      <vt:lpstr>PowerPoint-presentation</vt:lpstr>
      <vt:lpstr>Näringslivet i Region Jönköping 2015-2020</vt:lpstr>
      <vt:lpstr>Kommuner i Region Jönköping</vt:lpstr>
      <vt:lpstr>Anställda och företag 2020</vt:lpstr>
      <vt:lpstr>Anställda och företag 2020</vt:lpstr>
      <vt:lpstr>Tillväxt i anställda och Företag 2015-2020</vt:lpstr>
      <vt:lpstr>Tillväxt i anställda och Företag 2015-2020</vt:lpstr>
      <vt:lpstr>Relativ Tillväxt i anställda och Företag 2015-2020</vt:lpstr>
      <vt:lpstr>Tillväxt 2015-2020 och Lönsamhet 2020</vt:lpstr>
      <vt:lpstr>Pandemins påverkan på kommunerna i Region Jönköping </vt:lpstr>
      <vt:lpstr>Benchmark</vt:lpstr>
      <vt:lpstr>Anställda och företag 2020</vt:lpstr>
      <vt:lpstr>Relativ Tillväxt i anställda och Företag 2015-2020</vt:lpstr>
      <vt:lpstr>Tillväxt 2015-2020 och Lönsamhet 2020</vt:lpstr>
      <vt:lpstr>Pandemins påverkan på Benchmark regionerna/länen</vt:lpstr>
      <vt:lpstr>Branschernas Utveckling</vt:lpstr>
      <vt:lpstr>Företag och anställda i de olika branscherna 2020</vt:lpstr>
      <vt:lpstr>I vilka branscher skapas nya jobb och företag 2015-2020 </vt:lpstr>
      <vt:lpstr>I vilka branscher skapas nya jobb och företag 2015-2020 </vt:lpstr>
      <vt:lpstr>Tillväxt i anställda och Företag % 2015-2020</vt:lpstr>
      <vt:lpstr>Lönsamhet 2020 och tillväxt i förädlingsvärde 2015-2020</vt:lpstr>
      <vt:lpstr>Nystartade företag, 0-3 år gamla företag 2020</vt:lpstr>
      <vt:lpstr>Pandemins påverkan på region Jönköpings största branscher sett till antal anställda</vt:lpstr>
      <vt:lpstr>Växande &amp; Krympande Sektorer</vt:lpstr>
      <vt:lpstr>Finns jobben inom Sveriges växande eller krympande branscher?</vt:lpstr>
      <vt:lpstr>Växande och Krympande branscher</vt:lpstr>
      <vt:lpstr>Växande och Krympande branscher per kommun</vt:lpstr>
      <vt:lpstr>Branschbalans</vt:lpstr>
      <vt:lpstr>Branschbalans</vt:lpstr>
      <vt:lpstr>Branschbalans; Olika typer av kommuner</vt:lpstr>
      <vt:lpstr>Branschbalans</vt:lpstr>
      <vt:lpstr>Branschbalans nya företag (0-3 år)</vt:lpstr>
      <vt:lpstr>Branschbalans - Kommuner i Region Jönköping</vt:lpstr>
      <vt:lpstr>Storleks- &amp; Åldersklasser</vt:lpstr>
      <vt:lpstr>Andel anställda i de olika storleksklasserna 2020</vt:lpstr>
      <vt:lpstr>Förändring inom olika storleksklasser, 2015-2020</vt:lpstr>
      <vt:lpstr>Andel anställda i de olika storleksklasserna 2020</vt:lpstr>
      <vt:lpstr>Förändring inom olika storleksklasser, 2015-2020</vt:lpstr>
      <vt:lpstr>Åldersklasser, 2020</vt:lpstr>
      <vt:lpstr>Sammanfattning</vt:lpstr>
      <vt:lpstr>PowerPoint-presentation</vt:lpstr>
    </vt:vector>
  </TitlesOfParts>
  <Manager/>
  <Company>DNB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jan@fineman.se</dc:creator>
  <cp:keywords>data story; company story</cp:keywords>
  <dc:description/>
  <cp:lastModifiedBy>Olsson Ola</cp:lastModifiedBy>
  <cp:revision>334</cp:revision>
  <cp:lastPrinted>2018-07-10T17:39:10Z</cp:lastPrinted>
  <dcterms:created xsi:type="dcterms:W3CDTF">2016-09-23T19:57:22Z</dcterms:created>
  <dcterms:modified xsi:type="dcterms:W3CDTF">2022-06-07T10:49:23Z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0x0101001F3ECFDE4AB4804DB14EFAC39D7A920E070023F36685CFAFCA449B907D132D7ABA80</vt:lpwstr>
  </property>
  <property fmtid="{D5CDD505-2E9C-101B-9397-08002B2CF9AE}" pid="3" name="TaxKeyword">
    <vt:lpwstr>787;#company story|668f739f-ce1e-447e-aa87-2f4c3bee29f3;#872;#data story|0962c831-ab51-4c9e-8bd2-e3a83064b4aa</vt:lpwstr>
  </property>
  <property fmtid="{D5CDD505-2E9C-101B-9397-08002B2CF9AE}" pid="4" name="SharedWithUsers">
    <vt:lpwstr>5622;#DiCarlo, Lisa</vt:lpwstr>
  </property>
  <property fmtid="{D5CDD505-2E9C-101B-9397-08002B2CF9AE}" pid="5" name="MSIP_Label_670031b2-3468-4b92-8b58-aea60a331e63_Enabled">
    <vt:lpwstr>True</vt:lpwstr>
  </property>
  <property fmtid="{D5CDD505-2E9C-101B-9397-08002B2CF9AE}" pid="6" name="MSIP_Label_670031b2-3468-4b92-8b58-aea60a331e63_SiteId">
    <vt:lpwstr>051425ec-8def-4861-8d7a-612f8b68919f</vt:lpwstr>
  </property>
  <property fmtid="{D5CDD505-2E9C-101B-9397-08002B2CF9AE}" pid="7" name="MSIP_Label_670031b2-3468-4b92-8b58-aea60a331e63_Owner">
    <vt:lpwstr>jan.fineman@bisnode.com</vt:lpwstr>
  </property>
  <property fmtid="{D5CDD505-2E9C-101B-9397-08002B2CF9AE}" pid="8" name="MSIP_Label_670031b2-3468-4b92-8b58-aea60a331e63_SetDate">
    <vt:lpwstr>2021-04-21T07:46:47.4991031Z</vt:lpwstr>
  </property>
  <property fmtid="{D5CDD505-2E9C-101B-9397-08002B2CF9AE}" pid="9" name="MSIP_Label_670031b2-3468-4b92-8b58-aea60a331e63_Name">
    <vt:lpwstr>Public</vt:lpwstr>
  </property>
  <property fmtid="{D5CDD505-2E9C-101B-9397-08002B2CF9AE}" pid="10" name="MSIP_Label_670031b2-3468-4b92-8b58-aea60a331e63_Application">
    <vt:lpwstr>Microsoft Azure Information Protection</vt:lpwstr>
  </property>
  <property fmtid="{D5CDD505-2E9C-101B-9397-08002B2CF9AE}" pid="11" name="MSIP_Label_670031b2-3468-4b92-8b58-aea60a331e63_ActionId">
    <vt:lpwstr>696cc3b1-070c-4b96-827b-4643c92a003a</vt:lpwstr>
  </property>
  <property fmtid="{D5CDD505-2E9C-101B-9397-08002B2CF9AE}" pid="12" name="MSIP_Label_670031b2-3468-4b92-8b58-aea60a331e63_Extended_MSFT_Method">
    <vt:lpwstr>Manual</vt:lpwstr>
  </property>
  <property fmtid="{D5CDD505-2E9C-101B-9397-08002B2CF9AE}" pid="13" name="MSIP_Label_279eeddc-1c94-446c-a0ef-c3f9c2abfb16_Enabled">
    <vt:lpwstr>true</vt:lpwstr>
  </property>
  <property fmtid="{D5CDD505-2E9C-101B-9397-08002B2CF9AE}" pid="14" name="MSIP_Label_279eeddc-1c94-446c-a0ef-c3f9c2abfb16_SetDate">
    <vt:lpwstr>2021-11-24T09:14:52Z</vt:lpwstr>
  </property>
  <property fmtid="{D5CDD505-2E9C-101B-9397-08002B2CF9AE}" pid="15" name="MSIP_Label_279eeddc-1c94-446c-a0ef-c3f9c2abfb16_Method">
    <vt:lpwstr>Privileged</vt:lpwstr>
  </property>
  <property fmtid="{D5CDD505-2E9C-101B-9397-08002B2CF9AE}" pid="16" name="MSIP_Label_279eeddc-1c94-446c-a0ef-c3f9c2abfb16_Name">
    <vt:lpwstr>279eeddc-1c94-446c-a0ef-c3f9c2abfb16</vt:lpwstr>
  </property>
  <property fmtid="{D5CDD505-2E9C-101B-9397-08002B2CF9AE}" pid="17" name="MSIP_Label_279eeddc-1c94-446c-a0ef-c3f9c2abfb16_SiteId">
    <vt:lpwstr>19e2b708-bf12-4375-9719-8dec42771b3e</vt:lpwstr>
  </property>
  <property fmtid="{D5CDD505-2E9C-101B-9397-08002B2CF9AE}" pid="18" name="MSIP_Label_279eeddc-1c94-446c-a0ef-c3f9c2abfb16_ActionId">
    <vt:lpwstr>406483fe-5372-43ee-9545-61b9aaec7c3e</vt:lpwstr>
  </property>
  <property fmtid="{D5CDD505-2E9C-101B-9397-08002B2CF9AE}" pid="19" name="MSIP_Label_279eeddc-1c94-446c-a0ef-c3f9c2abfb16_ContentBits">
    <vt:lpwstr>0</vt:lpwstr>
  </property>
</Properties>
</file>